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4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92" r:id="rId23"/>
    <p:sldId id="293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94" r:id="rId32"/>
    <p:sldId id="295" r:id="rId33"/>
    <p:sldId id="278" r:id="rId34"/>
  </p:sldIdLst>
  <p:sldSz cx="12192000" cy="6858000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libri Light" panose="020F0302020204030204" pitchFamily="34" charset="0"/>
      <p:regular r:id="rId39"/>
      <p:italic r:id="rId40"/>
    </p:embeddedFont>
  </p:embeddedFontLst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7D39F37C-45B7-4062-969A-C6A6A4DA649D}">
          <p14:sldIdLst>
            <p14:sldId id="256"/>
            <p14:sldId id="258"/>
            <p14:sldId id="259"/>
            <p14:sldId id="260"/>
            <p14:sldId id="261"/>
            <p14:sldId id="262"/>
            <p14:sldId id="264"/>
            <p14:sldId id="263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92"/>
            <p14:sldId id="293"/>
            <p14:sldId id="279"/>
            <p14:sldId id="280"/>
            <p14:sldId id="281"/>
            <p14:sldId id="282"/>
            <p14:sldId id="283"/>
          </p14:sldIdLst>
        </p14:section>
        <p14:section name="Sekcja bez tytułu" id="{16DB7C73-5E89-46EA-B81A-55AF4876718D}">
          <p14:sldIdLst>
            <p14:sldId id="284"/>
            <p14:sldId id="285"/>
            <p14:sldId id="294"/>
            <p14:sldId id="295"/>
            <p14:sldId id="27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68" autoAdjust="0"/>
    <p:restoredTop sz="94660"/>
  </p:normalViewPr>
  <p:slideViewPr>
    <p:cSldViewPr snapToGrid="0">
      <p:cViewPr varScale="1">
        <p:scale>
          <a:sx n="68" d="100"/>
          <a:sy n="68" d="100"/>
        </p:scale>
        <p:origin x="211" y="-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F9D27-5866-44F2-B848-F6501A4C1A2C}" type="datetimeFigureOut">
              <a:rPr lang="pl-PL" smtClean="0"/>
              <a:pPr/>
              <a:t>06.10.2020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ED30-F3AE-44C9-AC59-30C1E399E59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6486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F9D27-5866-44F2-B848-F6501A4C1A2C}" type="datetimeFigureOut">
              <a:rPr lang="pl-PL" smtClean="0"/>
              <a:pPr/>
              <a:t>06.10.2020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ED30-F3AE-44C9-AC59-30C1E399E59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2243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F9D27-5866-44F2-B848-F6501A4C1A2C}" type="datetimeFigureOut">
              <a:rPr lang="pl-PL" smtClean="0"/>
              <a:pPr/>
              <a:t>06.10.2020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ED30-F3AE-44C9-AC59-30C1E399E59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1813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F9D27-5866-44F2-B848-F6501A4C1A2C}" type="datetimeFigureOut">
              <a:rPr lang="pl-PL" smtClean="0"/>
              <a:pPr/>
              <a:t>06.10.2020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ED30-F3AE-44C9-AC59-30C1E399E59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6126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F9D27-5866-44F2-B848-F6501A4C1A2C}" type="datetimeFigureOut">
              <a:rPr lang="pl-PL" smtClean="0"/>
              <a:pPr/>
              <a:t>06.10.2020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ED30-F3AE-44C9-AC59-30C1E399E59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4709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F9D27-5866-44F2-B848-F6501A4C1A2C}" type="datetimeFigureOut">
              <a:rPr lang="pl-PL" smtClean="0"/>
              <a:pPr/>
              <a:t>06.10.2020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ED30-F3AE-44C9-AC59-30C1E399E59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8751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F9D27-5866-44F2-B848-F6501A4C1A2C}" type="datetimeFigureOut">
              <a:rPr lang="pl-PL" smtClean="0"/>
              <a:pPr/>
              <a:t>06.10.2020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ED30-F3AE-44C9-AC59-30C1E399E59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7752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F9D27-5866-44F2-B848-F6501A4C1A2C}" type="datetimeFigureOut">
              <a:rPr lang="pl-PL" smtClean="0"/>
              <a:pPr/>
              <a:t>06.10.2020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ED30-F3AE-44C9-AC59-30C1E399E59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2212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F9D27-5866-44F2-B848-F6501A4C1A2C}" type="datetimeFigureOut">
              <a:rPr lang="pl-PL" smtClean="0"/>
              <a:pPr/>
              <a:t>06.10.2020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ED30-F3AE-44C9-AC59-30C1E399E59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7073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F9D27-5866-44F2-B848-F6501A4C1A2C}" type="datetimeFigureOut">
              <a:rPr lang="pl-PL" smtClean="0"/>
              <a:pPr/>
              <a:t>06.10.2020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ED30-F3AE-44C9-AC59-30C1E399E59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1074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F9D27-5866-44F2-B848-F6501A4C1A2C}" type="datetimeFigureOut">
              <a:rPr lang="pl-PL" smtClean="0"/>
              <a:pPr/>
              <a:t>06.10.2020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ED30-F3AE-44C9-AC59-30C1E399E59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8337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7F9D27-5866-44F2-B848-F6501A4C1A2C}" type="datetimeFigureOut">
              <a:rPr lang="pl-PL" smtClean="0"/>
              <a:pPr/>
              <a:t>06.10.2020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19ED30-F3AE-44C9-AC59-30C1E399E59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1699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40000"/>
                <a:lumOff val="60000"/>
              </a:schemeClr>
            </a:gs>
            <a:gs pos="46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-1421384" y="-846173"/>
            <a:ext cx="14962399" cy="3182815"/>
          </a:xfrm>
        </p:spPr>
        <p:txBody>
          <a:bodyPr>
            <a:noAutofit/>
          </a:bodyPr>
          <a:lstStyle/>
          <a:p>
            <a:r>
              <a:rPr lang="pl-PL" sz="4800" b="1" cap="small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Szkoła Podstawowa nr 116 </a:t>
            </a:r>
            <a:br>
              <a:rPr lang="pl-PL" sz="4800" b="1" cap="small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4800" b="1" cap="small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im. Aleksego Rżewskiego </a:t>
            </a:r>
            <a:br>
              <a:rPr lang="pl-PL" sz="4800" b="1" cap="small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4800" b="1" cap="small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Łodzi</a:t>
            </a:r>
            <a:endParaRPr lang="pl-PL" sz="4800" cap="small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175" y="2336642"/>
            <a:ext cx="9655280" cy="42083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144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lag of France.sv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37030"/>
            <a:ext cx="1081876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Flag of Poland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8450" y="6137029"/>
            <a:ext cx="1153550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1081877" y="5855482"/>
            <a:ext cx="9956573" cy="12840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cap="small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Szkoła Podstawowa nr 116 im. Aleksego Rżewskiego w Łodzi - klasa dwujęzyczna</a:t>
            </a:r>
          </a:p>
        </p:txBody>
      </p:sp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2164080" y="16491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pl-PL" sz="5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Bonjour</a:t>
            </a:r>
            <a:r>
              <a:rPr lang="pl-PL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la France! </a:t>
            </a:r>
          </a:p>
        </p:txBody>
      </p:sp>
      <p:sp>
        <p:nvSpPr>
          <p:cNvPr id="14" name="Symbol zastępczy zawartości 2"/>
          <p:cNvSpPr>
            <a:spLocks noGrp="1"/>
          </p:cNvSpPr>
          <p:nvPr>
            <p:ph idx="1"/>
          </p:nvPr>
        </p:nvSpPr>
        <p:spPr>
          <a:xfrm>
            <a:off x="114219" y="2308245"/>
            <a:ext cx="2921589" cy="220279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1800"/>
              </a:spcBef>
              <a:buClr>
                <a:schemeClr val="accent4"/>
              </a:buClr>
              <a:buNone/>
            </a:pPr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P. Dyrektor </a:t>
            </a:r>
            <a:b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Beata Pietrzak, witająca uczestników konkursu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608" y="1329519"/>
            <a:ext cx="8046156" cy="45259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936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lag of France.sv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37030"/>
            <a:ext cx="1081876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Flag of Poland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8450" y="6137029"/>
            <a:ext cx="1153550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1081877" y="5855482"/>
            <a:ext cx="9956573" cy="12840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cap="small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Szkoła Podstawowa nr 116 im. Aleksego Rżewskiego w Łodzi - klasa dwujęzyczna</a:t>
            </a:r>
          </a:p>
        </p:txBody>
      </p:sp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2164080" y="16491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pl-PL" sz="5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Bonjour</a:t>
            </a:r>
            <a:r>
              <a:rPr lang="pl-PL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la France! </a:t>
            </a:r>
          </a:p>
        </p:txBody>
      </p:sp>
      <p:sp>
        <p:nvSpPr>
          <p:cNvPr id="14" name="Symbol zastępczy zawartości 2"/>
          <p:cNvSpPr>
            <a:spLocks noGrp="1"/>
          </p:cNvSpPr>
          <p:nvPr>
            <p:ph idx="1"/>
          </p:nvPr>
        </p:nvSpPr>
        <p:spPr>
          <a:xfrm>
            <a:off x="8693636" y="1440873"/>
            <a:ext cx="2921589" cy="4807527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1800"/>
              </a:spcBef>
              <a:buClr>
                <a:schemeClr val="accent4"/>
              </a:buClr>
              <a:buNone/>
            </a:pPr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 Nr 116 organizowała wojewódzki konkurs wiedzy o Francji </a:t>
            </a:r>
          </a:p>
          <a:p>
            <a:pPr marL="0" indent="0" algn="ctr">
              <a:lnSpc>
                <a:spcPct val="100000"/>
              </a:lnSpc>
              <a:spcBef>
                <a:spcPts val="1800"/>
              </a:spcBef>
              <a:buClr>
                <a:schemeClr val="accent4"/>
              </a:buClr>
              <a:buNone/>
            </a:pPr>
            <a:endParaRPr lang="pl-PL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lnSpc>
                <a:spcPct val="100000"/>
              </a:lnSpc>
              <a:spcBef>
                <a:spcPts val="1800"/>
              </a:spcBef>
              <a:buClr>
                <a:schemeClr val="accent4"/>
              </a:buClr>
              <a:buNone/>
            </a:pPr>
            <a:r>
              <a:rPr lang="pl-P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Jury Honorowy Konsul Francji </a:t>
            </a:r>
          </a:p>
          <a:p>
            <a:pPr marL="0" indent="0" algn="ctr">
              <a:lnSpc>
                <a:spcPct val="100000"/>
              </a:lnSpc>
              <a:spcBef>
                <a:spcPts val="1800"/>
              </a:spcBef>
              <a:buClr>
                <a:schemeClr val="accent4"/>
              </a:buClr>
              <a:buNone/>
            </a:pPr>
            <a:r>
              <a:rPr lang="pl-PL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Łodzi</a:t>
            </a:r>
          </a:p>
          <a:p>
            <a:pPr marL="0" indent="0" algn="ctr">
              <a:lnSpc>
                <a:spcPct val="100000"/>
              </a:lnSpc>
              <a:spcBef>
                <a:spcPts val="1800"/>
              </a:spcBef>
              <a:buClr>
                <a:schemeClr val="accent4"/>
              </a:buClr>
              <a:buNone/>
            </a:pPr>
            <a:r>
              <a:rPr lang="pl-PL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p. Alicja Bień</a:t>
            </a:r>
            <a:endParaRPr lang="pl-P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lnSpc>
                <a:spcPct val="100000"/>
              </a:lnSpc>
              <a:spcBef>
                <a:spcPts val="1800"/>
              </a:spcBef>
              <a:buClr>
                <a:schemeClr val="accent4"/>
              </a:buClr>
              <a:buNone/>
            </a:pPr>
            <a:endParaRPr lang="pl-PL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391" y="1329519"/>
            <a:ext cx="6034617" cy="45259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171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lag of France.sv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37030"/>
            <a:ext cx="1081876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Flag of Poland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8450" y="6137029"/>
            <a:ext cx="1153550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1081877" y="5855482"/>
            <a:ext cx="9956573" cy="12840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cap="small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Szkoła Podstawowa nr 116 im. Aleksego Rżewskiego w Łodzi - klasa dwujęzyczna</a:t>
            </a:r>
          </a:p>
        </p:txBody>
      </p:sp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2164080" y="16491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pl-PL" sz="5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Bonjour</a:t>
            </a:r>
            <a:r>
              <a:rPr lang="pl-PL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la France! </a:t>
            </a:r>
          </a:p>
        </p:txBody>
      </p:sp>
      <p:sp>
        <p:nvSpPr>
          <p:cNvPr id="14" name="Symbol zastępczy zawartości 2"/>
          <p:cNvSpPr>
            <a:spLocks noGrp="1"/>
          </p:cNvSpPr>
          <p:nvPr>
            <p:ph idx="1"/>
          </p:nvPr>
        </p:nvSpPr>
        <p:spPr>
          <a:xfrm>
            <a:off x="540939" y="2856320"/>
            <a:ext cx="2921589" cy="220279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1800"/>
              </a:spcBef>
              <a:buClr>
                <a:schemeClr val="accent4"/>
              </a:buClr>
              <a:buNone/>
            </a:pPr>
            <a:r>
              <a:rPr lang="pl-PL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Uczestnicy konkursu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997" y="1318714"/>
            <a:ext cx="6697266" cy="45259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255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lag of France.sv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37030"/>
            <a:ext cx="1081876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Flag of Poland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8450" y="6137029"/>
            <a:ext cx="1153550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1081877" y="5855482"/>
            <a:ext cx="9956573" cy="12840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cap="small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Szkoła Podstawowa nr 116 im. Aleksego Rżewskiego w Łodzi - klasa dwujęzyczna</a:t>
            </a:r>
          </a:p>
        </p:txBody>
      </p:sp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2164080" y="16491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pl-PL" sz="5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Bonjour</a:t>
            </a:r>
            <a:r>
              <a:rPr lang="pl-PL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la France! </a:t>
            </a:r>
          </a:p>
        </p:txBody>
      </p:sp>
      <p:sp>
        <p:nvSpPr>
          <p:cNvPr id="14" name="Symbol zastępczy zawartości 2"/>
          <p:cNvSpPr>
            <a:spLocks noGrp="1"/>
          </p:cNvSpPr>
          <p:nvPr>
            <p:ph idx="1"/>
          </p:nvPr>
        </p:nvSpPr>
        <p:spPr>
          <a:xfrm>
            <a:off x="4373816" y="1997806"/>
            <a:ext cx="3372693" cy="3190912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1800"/>
              </a:spcBef>
              <a:buClr>
                <a:schemeClr val="accent4"/>
              </a:buClr>
              <a:buNone/>
            </a:pPr>
            <a:r>
              <a:rPr lang="pl-PL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Uroczyste wręczenie nagród w ośrodku Alliance </a:t>
            </a:r>
            <a:r>
              <a:rPr lang="pl-PL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Française</a:t>
            </a:r>
            <a:r>
              <a:rPr lang="pl-PL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 Manufakturze 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73" y="1307148"/>
            <a:ext cx="3375614" cy="45259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227" y="1307147"/>
            <a:ext cx="3950260" cy="45259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241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lag of France.sv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37030"/>
            <a:ext cx="1081876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Flag of Poland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8450" y="6137029"/>
            <a:ext cx="1153550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1081877" y="5855482"/>
            <a:ext cx="9956573" cy="12840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cap="small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Szkoła Podstawowa nr 116 im. Aleksego Rżewskiego w Łodzi - klasa dwujęzyczna</a:t>
            </a:r>
          </a:p>
        </p:txBody>
      </p:sp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2164080" y="16491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pl-PL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Wycieczka klasy dwujęzycznej</a:t>
            </a:r>
          </a:p>
        </p:txBody>
      </p:sp>
      <p:sp>
        <p:nvSpPr>
          <p:cNvPr id="14" name="Symbol zastępczy zawartości 2"/>
          <p:cNvSpPr>
            <a:spLocks noGrp="1"/>
          </p:cNvSpPr>
          <p:nvPr>
            <p:ph idx="1"/>
          </p:nvPr>
        </p:nvSpPr>
        <p:spPr>
          <a:xfrm>
            <a:off x="236139" y="1486705"/>
            <a:ext cx="8664021" cy="4525963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00000"/>
              </a:lnSpc>
              <a:spcBef>
                <a:spcPts val="1800"/>
              </a:spcBef>
              <a:buClr>
                <a:schemeClr val="accent4"/>
              </a:buClr>
              <a:buNone/>
            </a:pPr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W dniu 26.02.2018 uczniowie klasy dwujęzycznej z językiem francuskim udali się do Teatru Nowego w Łodzi, aby na dużej scenie obejrzeć spektakl teatralny w języku francuskim „La </a:t>
            </a:r>
            <a:r>
              <a:rPr lang="pl-PL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fille</a:t>
            </a:r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aux</a:t>
            </a:r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allumettes</a:t>
            </a:r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(Dziewczynka z zapałkami – wersja współczesna).</a:t>
            </a:r>
          </a:p>
          <a:p>
            <a:pPr marL="0" indent="0" algn="just">
              <a:lnSpc>
                <a:spcPct val="100000"/>
              </a:lnSpc>
              <a:spcBef>
                <a:spcPts val="1800"/>
              </a:spcBef>
              <a:buClr>
                <a:schemeClr val="accent4"/>
              </a:buClr>
              <a:buNone/>
            </a:pPr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Była to jedna z nielicznych okazji, aby na żywo obejrzeć grę francuskim aktorów, a także posłuchać dialogów w ich oryginalnym brzmieniu.</a:t>
            </a:r>
          </a:p>
          <a:p>
            <a:pPr marL="0" indent="0" algn="just">
              <a:lnSpc>
                <a:spcPct val="100000"/>
              </a:lnSpc>
              <a:spcBef>
                <a:spcPts val="1800"/>
              </a:spcBef>
              <a:buClr>
                <a:schemeClr val="accent4"/>
              </a:buClr>
              <a:buNone/>
            </a:pPr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Spektakl, zorganizowany przez </a:t>
            </a:r>
            <a:r>
              <a:rPr lang="pl-PL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Drameducation</a:t>
            </a:r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Międzynarodowe Centrum Teatru Frankofońskiego w Polsce, uroczyście zainaugurował  Festiwal </a:t>
            </a:r>
            <a:r>
              <a:rPr lang="pl-PL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Frankofonii</a:t>
            </a:r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 województwie łódzkim.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3040" y="1589457"/>
            <a:ext cx="2879394" cy="40770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671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lag of France.sv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37030"/>
            <a:ext cx="1081876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Flag of Poland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8450" y="6137029"/>
            <a:ext cx="1153550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1081877" y="5855482"/>
            <a:ext cx="9956573" cy="12840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cap="small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Szkoła Podstawowa nr 116 im. Aleksego Rżewskiego w Łodzi - klasa dwujęzyczna</a:t>
            </a:r>
          </a:p>
        </p:txBody>
      </p:sp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2164080" y="16491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pl-PL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Wycieczka klasy dwujęzycznej</a:t>
            </a:r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494" y="1461727"/>
            <a:ext cx="5807091" cy="43937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848" y="2275217"/>
            <a:ext cx="3523881" cy="27667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31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lag of France.sv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37030"/>
            <a:ext cx="1081876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Flag of Poland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8450" y="6137029"/>
            <a:ext cx="1153550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1081877" y="5855482"/>
            <a:ext cx="9956573" cy="12840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cap="small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Szkoła Podstawowa nr 116 im. Aleksego Rżewskiego w Łodzi - klasa dwujęzyczna</a:t>
            </a:r>
          </a:p>
        </p:txBody>
      </p:sp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2164080" y="16491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pl-PL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Maraton języka francuskiego</a:t>
            </a:r>
          </a:p>
        </p:txBody>
      </p:sp>
      <p:sp>
        <p:nvSpPr>
          <p:cNvPr id="11" name="Symbol zastępczy zawartości 2"/>
          <p:cNvSpPr>
            <a:spLocks noGrp="1"/>
          </p:cNvSpPr>
          <p:nvPr>
            <p:ph idx="1"/>
          </p:nvPr>
        </p:nvSpPr>
        <p:spPr>
          <a:xfrm>
            <a:off x="466280" y="1470292"/>
            <a:ext cx="11187765" cy="4525963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00000"/>
              </a:lnSpc>
              <a:spcBef>
                <a:spcPts val="1800"/>
              </a:spcBef>
              <a:buClr>
                <a:schemeClr val="accent4"/>
              </a:buClr>
              <a:buNone/>
            </a:pPr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Odbywają  się w naszej szkole Maratony Języka Francuskiego. Są to wyjątkowe wydarzenie, przygotowane przez stowarzyszenie Łódzkie Bardziej Francuskie oraz nauczycieli łódzkich szkół dwujęzycznych z językiem francuskim: SP nr 116, SP nr 1 i XIII LO.</a:t>
            </a:r>
          </a:p>
          <a:p>
            <a:pPr marL="0" indent="0" algn="just">
              <a:lnSpc>
                <a:spcPct val="100000"/>
              </a:lnSpc>
              <a:spcBef>
                <a:spcPts val="1800"/>
              </a:spcBef>
              <a:buClr>
                <a:schemeClr val="accent4"/>
              </a:buClr>
              <a:buNone/>
            </a:pPr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Podczas kilkugodzinnego spotkania uczniowie brali udział w rozmaitych warsztatach kulturowo-językowych mających za zadanie promować język i kulturę francuską w naszym regionie.</a:t>
            </a:r>
          </a:p>
          <a:p>
            <a:pPr marL="0" indent="0" algn="just">
              <a:lnSpc>
                <a:spcPct val="100000"/>
              </a:lnSpc>
              <a:spcBef>
                <a:spcPts val="1800"/>
              </a:spcBef>
              <a:buClr>
                <a:schemeClr val="accent4"/>
              </a:buClr>
              <a:buNone/>
            </a:pPr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Nasi uczniowie, a także zaproszeni uczniowie z SP nr 1 mieli okazję przekonać się na własnej skórze, jak wygląda nauka w klasie dwujęzycznej. Nie tylko uczyli się podstaw języka francuskiego, ale także wzięli udział w warsztatach teatralnych, quizie wiedzy o Francji i lekcji historii prowadzonej po części w języku francuskim.</a:t>
            </a:r>
          </a:p>
        </p:txBody>
      </p:sp>
    </p:spTree>
    <p:extLst>
      <p:ext uri="{BB962C8B-B14F-4D97-AF65-F5344CB8AC3E}">
        <p14:creationId xmlns:p14="http://schemas.microsoft.com/office/powerpoint/2010/main" val="219805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lag of France.sv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37030"/>
            <a:ext cx="1081876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Flag of Poland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8450" y="6137029"/>
            <a:ext cx="1153550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1081877" y="5855482"/>
            <a:ext cx="9956573" cy="12840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cap="small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Szkoła Podstawowa nr 116 im. Aleksego Rżewskiego w Łodzi - klasa dwujęzyczna</a:t>
            </a:r>
          </a:p>
        </p:txBody>
      </p:sp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2164080" y="16491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pl-PL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Maraton języka francuskiego</a:t>
            </a:r>
          </a:p>
        </p:txBody>
      </p:sp>
      <p:sp>
        <p:nvSpPr>
          <p:cNvPr id="11" name="Symbol zastępczy zawartości 2"/>
          <p:cNvSpPr>
            <a:spLocks noGrp="1"/>
          </p:cNvSpPr>
          <p:nvPr>
            <p:ph idx="1"/>
          </p:nvPr>
        </p:nvSpPr>
        <p:spPr>
          <a:xfrm>
            <a:off x="304800" y="1238945"/>
            <a:ext cx="11469688" cy="2333612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spcBef>
                <a:spcPts val="1800"/>
              </a:spcBef>
              <a:buClr>
                <a:schemeClr val="accent4"/>
              </a:buClr>
              <a:buNone/>
            </a:pPr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Uczestnicy warsztatów świetnie się bawili, słuchając francuskich piosenek, kolorując zabytki Paryża, grając w bule czy wykonując układ taneczny… oczywiście z elementami języka francuskiego. Dziękujemy wszystkim uczniom za udział, a nauczycielom za przygotowanie wyjątkowych warsztatów.</a:t>
            </a:r>
          </a:p>
          <a:p>
            <a:pPr marL="0" indent="0" algn="ctr">
              <a:lnSpc>
                <a:spcPct val="100000"/>
              </a:lnSpc>
              <a:spcBef>
                <a:spcPts val="1800"/>
              </a:spcBef>
              <a:buClr>
                <a:schemeClr val="accent4"/>
              </a:buClr>
              <a:buNone/>
            </a:pPr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Serdecznie dziękujemy:</a:t>
            </a:r>
          </a:p>
          <a:p>
            <a:pPr marL="0" indent="0" algn="just">
              <a:lnSpc>
                <a:spcPct val="100000"/>
              </a:lnSpc>
              <a:spcBef>
                <a:spcPts val="1800"/>
              </a:spcBef>
              <a:buClr>
                <a:schemeClr val="accent4"/>
              </a:buClr>
              <a:buNone/>
            </a:pPr>
            <a:endParaRPr lang="pl-PL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304800" y="3641568"/>
            <a:ext cx="6096000" cy="226215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just">
              <a:lnSpc>
                <a:spcPct val="100000"/>
              </a:lnSpc>
              <a:spcBef>
                <a:spcPts val="18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p. Jakubowi Pieniążkowi (SP nr 116)</a:t>
            </a:r>
          </a:p>
          <a:p>
            <a:pPr marL="342900" indent="-342900" algn="just">
              <a:lnSpc>
                <a:spcPct val="100000"/>
              </a:lnSpc>
              <a:spcBef>
                <a:spcPts val="18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p. Małgorzacie Budziejewskiej (SP nr 116)</a:t>
            </a:r>
          </a:p>
          <a:p>
            <a:pPr marL="342900" indent="-342900" algn="just">
              <a:lnSpc>
                <a:spcPct val="100000"/>
              </a:lnSpc>
              <a:spcBef>
                <a:spcPts val="18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P. Rafałowi Korczakowi (SP nr 116)</a:t>
            </a:r>
          </a:p>
          <a:p>
            <a:pPr marL="342900" indent="-342900" algn="just">
              <a:lnSpc>
                <a:spcPct val="100000"/>
              </a:lnSpc>
              <a:spcBef>
                <a:spcPts val="18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P. Ani Żądło-Sobiepańskiej (SP nr 1)</a:t>
            </a:r>
          </a:p>
        </p:txBody>
      </p:sp>
      <p:sp>
        <p:nvSpPr>
          <p:cNvPr id="8" name="Prostokąt 7"/>
          <p:cNvSpPr/>
          <p:nvPr/>
        </p:nvSpPr>
        <p:spPr>
          <a:xfrm>
            <a:off x="6400800" y="3590853"/>
            <a:ext cx="492556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0000"/>
              </a:lnSpc>
              <a:spcBef>
                <a:spcPts val="18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p. Luizie Łuszcz-Kujawiak (XIII LO)</a:t>
            </a:r>
          </a:p>
          <a:p>
            <a:pPr marL="342900" indent="-342900" algn="just">
              <a:lnSpc>
                <a:spcPct val="100000"/>
              </a:lnSpc>
              <a:spcBef>
                <a:spcPts val="18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p. Renacie Konopce (XIII LO)</a:t>
            </a:r>
          </a:p>
          <a:p>
            <a:pPr marL="342900" indent="-342900" algn="just">
              <a:lnSpc>
                <a:spcPct val="100000"/>
              </a:lnSpc>
              <a:spcBef>
                <a:spcPts val="18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P. Elżbiecie Rutkowskiej (MZS nr 1 w Aleksandrowie Łódzkim)</a:t>
            </a:r>
          </a:p>
        </p:txBody>
      </p:sp>
    </p:spTree>
    <p:extLst>
      <p:ext uri="{BB962C8B-B14F-4D97-AF65-F5344CB8AC3E}">
        <p14:creationId xmlns:p14="http://schemas.microsoft.com/office/powerpoint/2010/main" val="274338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lag of France.sv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37030"/>
            <a:ext cx="1081876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Flag of Poland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8450" y="6137029"/>
            <a:ext cx="1153550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1081877" y="5855482"/>
            <a:ext cx="9956573" cy="12840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cap="small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Szkoła Podstawowa nr 116 im. Aleksego Rżewskiego w Łodzi - klasa dwujęzyczna</a:t>
            </a:r>
          </a:p>
        </p:txBody>
      </p:sp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2164080" y="16491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pl-PL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Maraton –podróże po Francji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002" t="-14598" r="-10002" b="-14598"/>
          <a:stretch/>
        </p:blipFill>
        <p:spPr bwMode="auto">
          <a:xfrm>
            <a:off x="1" y="1724907"/>
            <a:ext cx="4753229" cy="36919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766" y="1307910"/>
            <a:ext cx="6788944" cy="45259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566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lag of France.sv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37030"/>
            <a:ext cx="1081876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Flag of Poland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8450" y="6137029"/>
            <a:ext cx="1153550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1081877" y="5855482"/>
            <a:ext cx="9956573" cy="12840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cap="small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Szkoła Podstawowa nr 116 im. Aleksego Rżewskiego w Łodzi - klasa dwujęzyczna</a:t>
            </a:r>
          </a:p>
        </p:txBody>
      </p:sp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2164080" y="16491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pl-PL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Maraton Podróże po Francji</a:t>
            </a:r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12" y="1307910"/>
            <a:ext cx="6788944" cy="45259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672" y="2190667"/>
            <a:ext cx="4173086" cy="27820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340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lag of France.sv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37030"/>
            <a:ext cx="1081876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Flag of Poland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8450" y="6137029"/>
            <a:ext cx="1153550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1081877" y="5855482"/>
            <a:ext cx="9956573" cy="12840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cap="small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Szkoła Podstawowa nr 116 im. Aleksego Rżewskiego w Łodzi - klasa dwujęzyczna</a:t>
            </a:r>
          </a:p>
        </p:txBody>
      </p:sp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2164080" y="164910"/>
            <a:ext cx="8229600" cy="1404246"/>
          </a:xfrm>
        </p:spPr>
        <p:txBody>
          <a:bodyPr>
            <a:normAutofit fontScale="90000"/>
          </a:bodyPr>
          <a:lstStyle/>
          <a:p>
            <a:pPr algn="ctr"/>
            <a:br>
              <a:rPr lang="pl-PL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br>
              <a:rPr lang="pl-PL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br>
              <a:rPr lang="pl-PL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br>
              <a:rPr lang="pl-PL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br>
              <a:rPr lang="pl-PL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br>
              <a:rPr lang="pl-PL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br>
              <a:rPr lang="pl-PL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br>
              <a:rPr lang="pl-PL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br>
              <a:rPr lang="pl-PL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br>
              <a:rPr lang="pl-PL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br>
              <a:rPr lang="pl-PL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pl-PL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Jesteśmy członkami klubu</a:t>
            </a:r>
            <a:br>
              <a:rPr lang="pl-PL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pl-PL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EUROPA W NASZEJ SZKOLE</a:t>
            </a:r>
            <a:br>
              <a:rPr lang="pl-PL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pl-PL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 ramach działalności Realizowaliśmy projekt ,,Blisko Francji”</a:t>
            </a:r>
            <a:br>
              <a:rPr lang="pl-PL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br>
              <a:rPr lang="pl-PL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br>
              <a:rPr lang="pl-PL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pl-PL" sz="3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 szkole funkcjonują oddziały dwujęzyczne.               Uczniowie tych klas najbardziej zaangażowały się w realizację projektu i zaprosili do współpracy młodszych kolegów z klas piątych i szóstych.</a:t>
            </a:r>
            <a:br>
              <a:rPr lang="pl-PL" sz="3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pl-PL" sz="3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8" name="Symbol zastępczy zawartości 2"/>
          <p:cNvSpPr>
            <a:spLocks noGrp="1"/>
          </p:cNvSpPr>
          <p:nvPr>
            <p:ph idx="1"/>
          </p:nvPr>
        </p:nvSpPr>
        <p:spPr>
          <a:xfrm>
            <a:off x="1153550" y="5855482"/>
            <a:ext cx="6522894" cy="64202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Clr>
                <a:schemeClr val="accent4"/>
              </a:buClr>
              <a:buFont typeface="Wingdings" panose="05000000000000000000" pitchFamily="2" charset="2"/>
              <a:buChar char="ü"/>
            </a:pPr>
            <a:endParaRPr lang="pl-PL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3913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lag of France.sv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37030"/>
            <a:ext cx="1081876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Flag of Poland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8450" y="6137029"/>
            <a:ext cx="1153550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1081877" y="5855482"/>
            <a:ext cx="9956573" cy="12840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cap="small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Szkoła Podstawowa nr 116 im. Aleksego Rżewskiego w Łodzi - klasa dwujęzyczna</a:t>
            </a:r>
          </a:p>
        </p:txBody>
      </p:sp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2164080" y="16491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pl-PL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Maraton –Podróże po Francji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95" y="1589457"/>
            <a:ext cx="5430324" cy="36202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422" y="1589457"/>
            <a:ext cx="5430322" cy="36202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603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lag of France.sv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37030"/>
            <a:ext cx="1081876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Flag of Poland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8450" y="6137029"/>
            <a:ext cx="1153550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1081877" y="5855482"/>
            <a:ext cx="9956573" cy="12840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cap="small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Szkoła Podstawowa nr 116 im. Aleksego Rżewskiego w Łodzi - klasa dwujęzyczna</a:t>
            </a:r>
          </a:p>
        </p:txBody>
      </p:sp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1052299" y="164910"/>
            <a:ext cx="1001572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Śniadanie francuskie w SP nr 116 w Łodzi</a:t>
            </a:r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819" y="1319762"/>
            <a:ext cx="5187406" cy="34700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C2A3C0E7-079F-4659-8CFC-0C60B49261DA}"/>
              </a:ext>
            </a:extLst>
          </p:cNvPr>
          <p:cNvSpPr txBox="1"/>
          <p:nvPr/>
        </p:nvSpPr>
        <p:spPr>
          <a:xfrm>
            <a:off x="609600" y="1616765"/>
            <a:ext cx="5486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chemeClr val="bg1"/>
                </a:solidFill>
              </a:rPr>
              <a:t>Uczniowie klasy dwujęzycznej przygotowali bufet śniadaniowy dla klas piątych i szóstych. Celem akcji było zapoznanie dzieci z klasycznymi produktami francuskimi, degustacja tych produktów oraz  nauka czytania etykiet z francuskimi słowami. Uczniowie spędzili ze sobą przyjazne chwile, omawiając preferencję i smak potraw.</a:t>
            </a:r>
          </a:p>
        </p:txBody>
      </p:sp>
    </p:spTree>
    <p:extLst>
      <p:ext uri="{BB962C8B-B14F-4D97-AF65-F5344CB8AC3E}">
        <p14:creationId xmlns:p14="http://schemas.microsoft.com/office/powerpoint/2010/main" val="83073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lag of France.sv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37030"/>
            <a:ext cx="1081876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Flag of Poland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8450" y="6137029"/>
            <a:ext cx="1153550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1081877" y="5855482"/>
            <a:ext cx="9956573" cy="12840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cap="small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Szkoła Podstawowa nr 116 im. Aleksego Rżewskiego w Łodzi - klasa dwujęzyczna</a:t>
            </a:r>
          </a:p>
        </p:txBody>
      </p:sp>
      <p:sp>
        <p:nvSpPr>
          <p:cNvPr id="7" name="Tytuł 1"/>
          <p:cNvSpPr>
            <a:spLocks noGrp="1"/>
          </p:cNvSpPr>
          <p:nvPr>
            <p:ph type="title" idx="4294967295"/>
          </p:nvPr>
        </p:nvSpPr>
        <p:spPr>
          <a:xfrm>
            <a:off x="802363" y="6782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Wizyta w ogrodzie botanicznym</a:t>
            </a:r>
          </a:p>
        </p:txBody>
      </p:sp>
      <p:pic>
        <p:nvPicPr>
          <p:cNvPr id="14" name="Obraz 13" descr="Obraz zawierający trawa, zewnętrzne, roślina, dziecko&#10;&#10;Opis wygenerowany automatycznie">
            <a:extLst>
              <a:ext uri="{FF2B5EF4-FFF2-40B4-BE49-F238E27FC236}">
                <a16:creationId xmlns:a16="http://schemas.microsoft.com/office/drawing/2014/main" id="{1175DF8E-1661-4554-BB4C-7667CFFA14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39" y="1488592"/>
            <a:ext cx="5237555" cy="2946124"/>
          </a:xfrm>
          <a:prstGeom prst="rect">
            <a:avLst/>
          </a:prstGeom>
        </p:spPr>
      </p:pic>
      <p:pic>
        <p:nvPicPr>
          <p:cNvPr id="16" name="Obraz 15" descr="Obraz zawierający trawa, osoba, zewnętrzne, sport&#10;&#10;Opis wygenerowany automatycznie">
            <a:extLst>
              <a:ext uri="{FF2B5EF4-FFF2-40B4-BE49-F238E27FC236}">
                <a16:creationId xmlns:a16="http://schemas.microsoft.com/office/drawing/2014/main" id="{64FB8028-A02B-42DA-84B6-415D231C9A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43632" y="1488592"/>
            <a:ext cx="5237554" cy="2946124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B35A2161-51B2-46C9-84D2-B0FC547B25E2}"/>
              </a:ext>
            </a:extLst>
          </p:cNvPr>
          <p:cNvSpPr txBox="1"/>
          <p:nvPr/>
        </p:nvSpPr>
        <p:spPr>
          <a:xfrm>
            <a:off x="1153550" y="4644281"/>
            <a:ext cx="101611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chemeClr val="bg1"/>
                </a:solidFill>
              </a:rPr>
              <a:t>Uczniowie  zwiedzili ogród botaniczny w Łodzi. Była to doskonała okazja do nauki słownictwa francuskiego w zakresie środowiska naturalnego, drzew i kwiatów. Weszliśmy w nowy Rok Szkolny 2020/2021 ze słoneczną pogodą.</a:t>
            </a:r>
          </a:p>
        </p:txBody>
      </p:sp>
    </p:spTree>
    <p:extLst>
      <p:ext uri="{BB962C8B-B14F-4D97-AF65-F5344CB8AC3E}">
        <p14:creationId xmlns:p14="http://schemas.microsoft.com/office/powerpoint/2010/main" val="226951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lag of France.sv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37030"/>
            <a:ext cx="1081876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Flag of Poland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8450" y="6137029"/>
            <a:ext cx="1153550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1081877" y="5855482"/>
            <a:ext cx="9956573" cy="12840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cap="small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Szkoła Podstawowa nr 116 im. Aleksego Rżewskiego w Łodzi - klasa dwujęzyczna</a:t>
            </a:r>
          </a:p>
        </p:txBody>
      </p:sp>
      <p:sp>
        <p:nvSpPr>
          <p:cNvPr id="7" name="Tytuł 1"/>
          <p:cNvSpPr>
            <a:spLocks noGrp="1"/>
          </p:cNvSpPr>
          <p:nvPr>
            <p:ph type="title" idx="4294967295"/>
          </p:nvPr>
        </p:nvSpPr>
        <p:spPr>
          <a:xfrm>
            <a:off x="802363" y="6782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Świetlicowe Kółko Języka Francuskiego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B35A2161-51B2-46C9-84D2-B0FC547B25E2}"/>
              </a:ext>
            </a:extLst>
          </p:cNvPr>
          <p:cNvSpPr txBox="1"/>
          <p:nvPr/>
        </p:nvSpPr>
        <p:spPr>
          <a:xfrm>
            <a:off x="1156859" y="1859340"/>
            <a:ext cx="101611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chemeClr val="bg1"/>
                </a:solidFill>
              </a:rPr>
              <a:t>W Roku Szkolnym 2020/2021 uczniowie klas szóstych i siódmych mają możliwość uczestniczenia w dodatkowych zajęciach z języka francuskiego.</a:t>
            </a:r>
          </a:p>
          <a:p>
            <a:endParaRPr lang="pl-PL" sz="2400" dirty="0">
              <a:solidFill>
                <a:schemeClr val="bg1"/>
              </a:solidFill>
            </a:endParaRPr>
          </a:p>
          <a:p>
            <a:r>
              <a:rPr lang="pl-PL" sz="2400" dirty="0">
                <a:solidFill>
                  <a:schemeClr val="bg1"/>
                </a:solidFill>
              </a:rPr>
              <a:t>Główne cele tych zajęć to:</a:t>
            </a:r>
          </a:p>
          <a:p>
            <a:pPr marL="342900" indent="-342900">
              <a:buClr>
                <a:schemeClr val="accent4"/>
              </a:buClr>
              <a:buFont typeface="Wingdings" panose="05000000000000000000" pitchFamily="2" charset="2"/>
              <a:buChar char="ü"/>
            </a:pPr>
            <a:r>
              <a:rPr lang="pl-PL" sz="2400" dirty="0">
                <a:solidFill>
                  <a:schemeClr val="bg1"/>
                </a:solidFill>
              </a:rPr>
              <a:t>Uwrażliwienie dzieci na język francuski</a:t>
            </a:r>
          </a:p>
          <a:p>
            <a:pPr marL="342900" indent="-342900">
              <a:buClr>
                <a:schemeClr val="accent4"/>
              </a:buClr>
              <a:buFont typeface="Wingdings" panose="05000000000000000000" pitchFamily="2" charset="2"/>
              <a:buChar char="ü"/>
            </a:pPr>
            <a:r>
              <a:rPr lang="pl-PL" sz="2400" dirty="0">
                <a:solidFill>
                  <a:schemeClr val="bg1"/>
                </a:solidFill>
              </a:rPr>
              <a:t>Rozwijanie otwartości na kulturę krajów frankofońskich</a:t>
            </a:r>
          </a:p>
          <a:p>
            <a:pPr marL="342900" indent="-342900">
              <a:buClr>
                <a:schemeClr val="accent4"/>
              </a:buClr>
              <a:buFont typeface="Wingdings" panose="05000000000000000000" pitchFamily="2" charset="2"/>
              <a:buChar char="ü"/>
            </a:pPr>
            <a:r>
              <a:rPr lang="pl-PL" sz="2400" dirty="0">
                <a:solidFill>
                  <a:schemeClr val="bg1"/>
                </a:solidFill>
              </a:rPr>
              <a:t>Nauka podstaw języka francuskiego</a:t>
            </a:r>
          </a:p>
          <a:p>
            <a:pPr>
              <a:buClr>
                <a:schemeClr val="accent4"/>
              </a:buClr>
            </a:pPr>
            <a:endParaRPr lang="pl-PL" sz="2400" dirty="0">
              <a:solidFill>
                <a:schemeClr val="bg1"/>
              </a:solidFill>
            </a:endParaRPr>
          </a:p>
          <a:p>
            <a:r>
              <a:rPr lang="pl-PL" sz="2400" dirty="0">
                <a:solidFill>
                  <a:schemeClr val="bg1"/>
                </a:solidFill>
              </a:rPr>
              <a:t>Nauczanie odbywa się w sposób ludyczny, poprzez gry i zabawy.</a:t>
            </a:r>
          </a:p>
        </p:txBody>
      </p:sp>
    </p:spTree>
    <p:extLst>
      <p:ext uri="{BB962C8B-B14F-4D97-AF65-F5344CB8AC3E}">
        <p14:creationId xmlns:p14="http://schemas.microsoft.com/office/powerpoint/2010/main" val="163019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lag of France.sv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37030"/>
            <a:ext cx="1081876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Flag of Poland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8450" y="6137029"/>
            <a:ext cx="1153550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1081877" y="5855482"/>
            <a:ext cx="9956573" cy="12840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cap="small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Szkoła Podstawowa nr 116 im. Aleksego Rżewskiego w Łodzi - klasa dwujęzyczna</a:t>
            </a:r>
          </a:p>
        </p:txBody>
      </p:sp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1052299" y="164910"/>
            <a:ext cx="1001572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Projekt „Łódź i Lyon w poszukiwaniu dziedzictwa kulturowego” również wpisuje się w realizację  programu Klubu Europa w Naszej Szkole </a:t>
            </a:r>
          </a:p>
        </p:txBody>
      </p:sp>
      <p:pic>
        <p:nvPicPr>
          <p:cNvPr id="8" name="Symbol zastępczy zawartości 5">
            <a:extLst>
              <a:ext uri="{FF2B5EF4-FFF2-40B4-BE49-F238E27FC236}">
                <a16:creationId xmlns:a16="http://schemas.microsoft.com/office/drawing/2014/main" id="{D87A9BF2-4532-4FF0-A670-E23A73031E08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099" y="2095130"/>
            <a:ext cx="6933460" cy="27347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4400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lag of France.sv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37030"/>
            <a:ext cx="1081876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Flag of Poland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8450" y="6137029"/>
            <a:ext cx="1153550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1081877" y="5855482"/>
            <a:ext cx="9956573" cy="12840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cap="small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Szkoła Podstawowa nr 116 im. Aleksego Rżewskiego w Łodzi - klasa dwujęzyczna</a:t>
            </a:r>
          </a:p>
        </p:txBody>
      </p:sp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1052299" y="164910"/>
            <a:ext cx="1001572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Projekt „Łódź i Lyon w poszukiwaniu dziedzictwa kulturowego”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0B1CB19-E424-4E3C-8020-2720E418E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338786" cy="4113536"/>
          </a:xfrm>
        </p:spPr>
        <p:txBody>
          <a:bodyPr>
            <a:normAutofit/>
          </a:bodyPr>
          <a:lstStyle/>
          <a:p>
            <a:pPr lvl="1" algn="just">
              <a:buClr>
                <a:schemeClr val="accent4"/>
              </a:buClr>
              <a:buFont typeface="Wingdings" panose="05000000000000000000" pitchFamily="2" charset="2"/>
              <a:buChar char="ü"/>
            </a:pPr>
            <a:r>
              <a:rPr lang="pl-PL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Został opracowany przez nauczyciela wychowania fizycznego – p. Małgorzatę Budziejewską z SP nr 116 w Łodzi, spełnił wszystkie kryteria i</a:t>
            </a:r>
            <a:r>
              <a:rPr lang="pl-PL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wymagania rekrutacyjne oraz został zakwalifikowany przez Narodową Agencję Erasmusa + do realizacji.</a:t>
            </a:r>
          </a:p>
          <a:p>
            <a:pPr algn="just">
              <a:buClr>
                <a:schemeClr val="accent4"/>
              </a:buClr>
              <a:buFont typeface="Wingdings" panose="05000000000000000000" pitchFamily="2" charset="2"/>
              <a:buChar char="ü"/>
            </a:pPr>
            <a:endParaRPr lang="pl-PL" sz="1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buClr>
                <a:schemeClr val="accent4"/>
              </a:buClr>
              <a:buFont typeface="Wingdings" panose="05000000000000000000" pitchFamily="2" charset="2"/>
              <a:buChar char="ü"/>
            </a:pPr>
            <a:r>
              <a:rPr lang="pl-PL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Szkołą partnerską dla SP nr 116 im. A. Rżewskiego w Łodzi jest </a:t>
            </a:r>
            <a:r>
              <a:rPr lang="pl-PL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Cité</a:t>
            </a:r>
            <a:r>
              <a:rPr lang="pl-PL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Scolaire</a:t>
            </a:r>
            <a:r>
              <a:rPr lang="pl-PL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Internationale</a:t>
            </a:r>
            <a:r>
              <a:rPr lang="pl-PL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à Lyon (sekcja polonijna).</a:t>
            </a:r>
          </a:p>
          <a:p>
            <a:pPr algn="just">
              <a:buClr>
                <a:schemeClr val="accent4"/>
              </a:buClr>
              <a:buFont typeface="Wingdings" panose="05000000000000000000" pitchFamily="2" charset="2"/>
              <a:buChar char="ü"/>
            </a:pPr>
            <a:endParaRPr lang="pl-PL" sz="1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 algn="just">
              <a:buClr>
                <a:schemeClr val="accent4"/>
              </a:buClr>
              <a:buFont typeface="Wingdings" panose="05000000000000000000" pitchFamily="2" charset="2"/>
              <a:buChar char="ü"/>
            </a:pPr>
            <a:r>
              <a:rPr lang="pl-PL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pl-PL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bejmuje min. działania realizowane na platformie </a:t>
            </a:r>
            <a:r>
              <a:rPr lang="pl-PL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eTwinning</a:t>
            </a:r>
            <a:r>
              <a:rPr lang="pl-PL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oraz obustronną wymianę uczniów i nauczycieli z Lyonu i Łodzi.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4309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lag of France.sv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37030"/>
            <a:ext cx="1081876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Flag of Poland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8450" y="6137029"/>
            <a:ext cx="1153550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1081877" y="5855482"/>
            <a:ext cx="9956573" cy="12840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cap="small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Szkoła Podstawowa nr 116 im. Aleksego Rżewskiego w Łodzi - klasa dwujęzyczna</a:t>
            </a:r>
          </a:p>
        </p:txBody>
      </p:sp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1052299" y="164910"/>
            <a:ext cx="1001572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Projekt „Łódź i Lyon w poszukiwaniu dziedzictwa kulturowego”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0B1CB19-E424-4E3C-8020-2720E418E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2299" y="1589457"/>
            <a:ext cx="10338786" cy="4113536"/>
          </a:xfrm>
        </p:spPr>
        <p:txBody>
          <a:bodyPr>
            <a:noAutofit/>
          </a:bodyPr>
          <a:lstStyle/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pl-PL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Rozwój wiedzy na temat dziedzictwa kulturowego Francji i Polski ze szczególnym uwzględnieniem Lyonu i Łodzi.</a:t>
            </a:r>
            <a:endParaRPr lang="pl-PL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pl-PL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Doskonalenie kompetencji językowych uczniów i nauczycieli obu szkół.</a:t>
            </a:r>
            <a:endParaRPr lang="pl-PL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pl-PL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Wzmocnienie motywacji do nauki j. francuskiego i j. polskiego.</a:t>
            </a:r>
            <a:endParaRPr lang="pl-PL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pl-PL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Wzrost umiejętności pracy z TIK wśród uczniów i nauczycieli obu szkół.</a:t>
            </a:r>
            <a:endParaRPr lang="pl-PL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pl-PL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Rozwój tolerancji kulturowej i umiejętności pracy w grupie międzynarodowej.</a:t>
            </a:r>
            <a:endParaRPr lang="pl-PL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pl-PL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Poprawa wizerunku klasy dwujęzycznej francuskiej oraz uczniów sekcji polonijnej.</a:t>
            </a:r>
            <a:endParaRPr lang="pl-PL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pl-PL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Możliwość nawiązywania kontaktów między uczniami i nauczycielami obu szkół.</a:t>
            </a:r>
            <a:endParaRPr lang="pl-PL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pl-PL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Doskonalenie umiejętności pracy w obrębie metodyki j. obcego oraz metody CLIL na innych przedmiotach.</a:t>
            </a:r>
            <a:endParaRPr lang="pl-PL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pl-PL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Nabycie wiedzy w zakresie systemów edukacji we Francji i w Polsce.</a:t>
            </a:r>
            <a:endParaRPr lang="pl-PL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pl-PL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Zaakcentowanie aspektu współpracy miast bliźniaczych (Łódź i Lyon)</a:t>
            </a:r>
            <a:r>
              <a:rPr lang="pl-PL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82051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lag of France.sv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37030"/>
            <a:ext cx="1081876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Flag of Poland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8450" y="6137029"/>
            <a:ext cx="1153550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1081877" y="5855482"/>
            <a:ext cx="9956573" cy="12840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cap="small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Szkoła Podstawowa nr 116 im. Aleksego Rżewskiego w Łodzi - klasa dwujęzyczna</a:t>
            </a:r>
          </a:p>
        </p:txBody>
      </p:sp>
      <p:sp>
        <p:nvSpPr>
          <p:cNvPr id="7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Uczestnicy projektu</a:t>
            </a:r>
          </a:p>
        </p:txBody>
      </p:sp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4D442D80-02CE-4AC1-8F03-F8A529AF0F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9801" y="1362024"/>
            <a:ext cx="5157787" cy="823912"/>
          </a:xfrm>
        </p:spPr>
        <p:txBody>
          <a:bodyPr>
            <a:normAutofit/>
          </a:bodyPr>
          <a:lstStyle/>
          <a:p>
            <a:pPr algn="ctr"/>
            <a:r>
              <a:rPr lang="pl-PL" sz="3200" dirty="0">
                <a:solidFill>
                  <a:schemeClr val="bg1"/>
                </a:solidFill>
              </a:rPr>
              <a:t>Uczniowie z Łodzi</a:t>
            </a:r>
          </a:p>
        </p:txBody>
      </p:sp>
      <p:sp>
        <p:nvSpPr>
          <p:cNvPr id="9" name="Symbol zastępczy tekstu 8">
            <a:extLst>
              <a:ext uri="{FF2B5EF4-FFF2-40B4-BE49-F238E27FC236}">
                <a16:creationId xmlns:a16="http://schemas.microsoft.com/office/drawing/2014/main" id="{B12292C9-8D58-49A5-AF2C-A3148868F1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62024"/>
            <a:ext cx="5183188" cy="823912"/>
          </a:xfrm>
        </p:spPr>
        <p:txBody>
          <a:bodyPr>
            <a:normAutofit/>
          </a:bodyPr>
          <a:lstStyle/>
          <a:p>
            <a:pPr algn="ctr"/>
            <a:r>
              <a:rPr lang="pl-PL" sz="3200" dirty="0">
                <a:solidFill>
                  <a:schemeClr val="bg1"/>
                </a:solidFill>
              </a:rPr>
              <a:t>Uczniowie z Lyonu</a:t>
            </a:r>
          </a:p>
        </p:txBody>
      </p:sp>
      <p:pic>
        <p:nvPicPr>
          <p:cNvPr id="11" name="Symbol zastępczy zawartości 7" descr="Obraz zawierający osoba, grupa, pozujący, stojące&#10;&#10;Opis wygenerowany automatycznie">
            <a:extLst>
              <a:ext uri="{FF2B5EF4-FFF2-40B4-BE49-F238E27FC236}">
                <a16:creationId xmlns:a16="http://schemas.microsoft.com/office/drawing/2014/main" id="{1D2859DA-050E-4E34-9A92-2B44367EAA6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447" y="2302865"/>
            <a:ext cx="4076493" cy="30573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Symbol zastępczy zawartości 9" descr="Obraz zawierający osoba, budynek, droga, pozujący&#10;&#10;Opis wygenerowany automatycznie">
            <a:extLst>
              <a:ext uri="{FF2B5EF4-FFF2-40B4-BE49-F238E27FC236}">
                <a16:creationId xmlns:a16="http://schemas.microsoft.com/office/drawing/2014/main" id="{7FCB8257-7D82-4A4F-AFAF-512E9BF120C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164" y="2185936"/>
            <a:ext cx="2813260" cy="37491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09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lag of France.sv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37030"/>
            <a:ext cx="1081876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Flag of Poland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8450" y="6137029"/>
            <a:ext cx="1153550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1081877" y="5855482"/>
            <a:ext cx="9956573" cy="12840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cap="small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Szkoła Podstawowa nr 116 im. Aleksego Rżewskiego w Łodzi - klasa dwujęzyczna</a:t>
            </a:r>
          </a:p>
        </p:txBody>
      </p:sp>
      <p:sp>
        <p:nvSpPr>
          <p:cNvPr id="7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Lyon - Łódź</a:t>
            </a:r>
          </a:p>
        </p:txBody>
      </p:sp>
      <p:sp>
        <p:nvSpPr>
          <p:cNvPr id="14" name="Symbol zastępczy zawartości 13">
            <a:extLst>
              <a:ext uri="{FF2B5EF4-FFF2-40B4-BE49-F238E27FC236}">
                <a16:creationId xmlns:a16="http://schemas.microsoft.com/office/drawing/2014/main" id="{7C056D4E-181A-4FF6-BACD-951A7B94A8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pl-PL" dirty="0">
                <a:solidFill>
                  <a:schemeClr val="bg1"/>
                </a:solidFill>
              </a:rPr>
              <a:t>	W dniach 20 – 24 stycznia 2020r. uczniowie z Lyonu, pod opieką Pani Ewy Matczak, odbyli wizytę w naszym pięknym mieście poznając kulturę, historię i architekturę Łodzi. </a:t>
            </a:r>
          </a:p>
          <a:p>
            <a:pPr marL="0" indent="0" algn="just">
              <a:buNone/>
            </a:pPr>
            <a:endParaRPr lang="pl-PL" dirty="0">
              <a:solidFill>
                <a:schemeClr val="bg1"/>
              </a:solidFill>
            </a:endParaRPr>
          </a:p>
          <a:p>
            <a:pPr algn="just">
              <a:buFontTx/>
              <a:buChar char="-"/>
            </a:pPr>
            <a:r>
              <a:rPr lang="pl-PL" dirty="0">
                <a:solidFill>
                  <a:schemeClr val="bg1"/>
                </a:solidFill>
              </a:rPr>
              <a:t>Stacja </a:t>
            </a:r>
            <a:r>
              <a:rPr lang="pl-PL" dirty="0" err="1">
                <a:solidFill>
                  <a:schemeClr val="bg1"/>
                </a:solidFill>
              </a:rPr>
              <a:t>Radegast</a:t>
            </a:r>
            <a:endParaRPr lang="pl-PL" dirty="0">
              <a:solidFill>
                <a:schemeClr val="bg1"/>
              </a:solidFill>
            </a:endParaRPr>
          </a:p>
          <a:p>
            <a:pPr algn="just">
              <a:buFontTx/>
              <a:buChar char="-"/>
            </a:pPr>
            <a:r>
              <a:rPr lang="pl-PL" dirty="0">
                <a:solidFill>
                  <a:schemeClr val="bg1"/>
                </a:solidFill>
              </a:rPr>
              <a:t>Rynek Manufaktury i Pałac I. Poznańskiego</a:t>
            </a:r>
          </a:p>
          <a:p>
            <a:pPr algn="just">
              <a:buFontTx/>
              <a:buChar char="-"/>
            </a:pPr>
            <a:r>
              <a:rPr lang="pl-PL" dirty="0">
                <a:solidFill>
                  <a:schemeClr val="bg1"/>
                </a:solidFill>
              </a:rPr>
              <a:t>Muzeum Sztuki MS2</a:t>
            </a:r>
          </a:p>
          <a:p>
            <a:pPr algn="just">
              <a:buFontTx/>
              <a:buChar char="-"/>
            </a:pPr>
            <a:r>
              <a:rPr lang="pl-PL" dirty="0">
                <a:solidFill>
                  <a:schemeClr val="bg1"/>
                </a:solidFill>
              </a:rPr>
              <a:t>Centrum Nauki i Techniki EC1</a:t>
            </a:r>
          </a:p>
          <a:p>
            <a:pPr algn="just">
              <a:buFontTx/>
              <a:buChar char="-"/>
            </a:pPr>
            <a:r>
              <a:rPr lang="pl-PL" dirty="0">
                <a:solidFill>
                  <a:schemeClr val="bg1"/>
                </a:solidFill>
              </a:rPr>
              <a:t>Muzeum Kinematografii</a:t>
            </a:r>
          </a:p>
          <a:p>
            <a:pPr algn="just">
              <a:buFontTx/>
              <a:buChar char="-"/>
            </a:pPr>
            <a:r>
              <a:rPr lang="pl-PL" dirty="0">
                <a:solidFill>
                  <a:schemeClr val="bg1"/>
                </a:solidFill>
              </a:rPr>
              <a:t>Księży Młyn</a:t>
            </a:r>
          </a:p>
          <a:p>
            <a:pPr algn="just">
              <a:buFontTx/>
              <a:buChar char="-"/>
            </a:pPr>
            <a:r>
              <a:rPr lang="pl-PL" dirty="0">
                <a:solidFill>
                  <a:schemeClr val="bg1"/>
                </a:solidFill>
              </a:rPr>
              <a:t>Spotkanie z łódzką pisarką – Magdaleną </a:t>
            </a:r>
            <a:r>
              <a:rPr lang="pl-PL" dirty="0" err="1">
                <a:solidFill>
                  <a:schemeClr val="bg1"/>
                </a:solidFill>
              </a:rPr>
              <a:t>Starzycką</a:t>
            </a:r>
            <a:r>
              <a:rPr lang="pl-PL" dirty="0">
                <a:solidFill>
                  <a:schemeClr val="bg1"/>
                </a:solidFill>
              </a:rPr>
              <a:t> </a:t>
            </a:r>
          </a:p>
          <a:p>
            <a:endParaRPr lang="pl-PL" dirty="0"/>
          </a:p>
        </p:txBody>
      </p:sp>
      <p:pic>
        <p:nvPicPr>
          <p:cNvPr id="16" name="Obraz 15" descr="Obraz zawierający osoba, wewnątrz, stojące, kobieta&#10;&#10;Opis wygenerowany automatycznie">
            <a:extLst>
              <a:ext uri="{FF2B5EF4-FFF2-40B4-BE49-F238E27FC236}">
                <a16:creationId xmlns:a16="http://schemas.microsoft.com/office/drawing/2014/main" id="{7DE55036-6B78-4152-9729-7856913FE4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767" y="3258105"/>
            <a:ext cx="3359033" cy="246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70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lag of France.sv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37030"/>
            <a:ext cx="1081876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Flag of Poland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8450" y="6137029"/>
            <a:ext cx="1153550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1081877" y="5855482"/>
            <a:ext cx="9956573" cy="12840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cap="small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Szkoła Podstawowa nr 116 im. Aleksego Rżewskiego w Łodzi - klasa dwujęzyczna</a:t>
            </a:r>
          </a:p>
        </p:txBody>
      </p:sp>
      <p:sp>
        <p:nvSpPr>
          <p:cNvPr id="10" name="Tytuł 9">
            <a:extLst>
              <a:ext uri="{FF2B5EF4-FFF2-40B4-BE49-F238E27FC236}">
                <a16:creationId xmlns:a16="http://schemas.microsoft.com/office/drawing/2014/main" id="{2C1D1627-3DAF-47D8-AEC1-4076ADED6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Wizyta w Urzędzie Miasta Łodzi</a:t>
            </a:r>
          </a:p>
        </p:txBody>
      </p:sp>
      <p:sp>
        <p:nvSpPr>
          <p:cNvPr id="14" name="Symbol zastępczy zawartości 13">
            <a:extLst>
              <a:ext uri="{FF2B5EF4-FFF2-40B4-BE49-F238E27FC236}">
                <a16:creationId xmlns:a16="http://schemas.microsoft.com/office/drawing/2014/main" id="{7C056D4E-181A-4FF6-BACD-951A7B94A81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dirty="0">
                <a:solidFill>
                  <a:schemeClr val="bg1"/>
                </a:solidFill>
              </a:rPr>
              <a:t>	</a:t>
            </a:r>
            <a:endParaRPr lang="pl-PL" dirty="0"/>
          </a:p>
        </p:txBody>
      </p:sp>
      <p:pic>
        <p:nvPicPr>
          <p:cNvPr id="15" name="Symbol zastępczy zawartości 14" descr="Obraz zawierający wewnątrz, sufit, osoba, stół&#10;&#10;Opis wygenerowany automatycznie">
            <a:extLst>
              <a:ext uri="{FF2B5EF4-FFF2-40B4-BE49-F238E27FC236}">
                <a16:creationId xmlns:a16="http://schemas.microsoft.com/office/drawing/2014/main" id="{6672B0F0-7A12-4DFB-81D1-C18712066E8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861" y="1787432"/>
            <a:ext cx="4368566" cy="35813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Symbol zastępczy zawartości 5" descr="Obraz zawierający wewnątrz, osoba, stół, sufit&#10;&#10;Opis wygenerowany automatycznie">
            <a:extLst>
              <a:ext uri="{FF2B5EF4-FFF2-40B4-BE49-F238E27FC236}">
                <a16:creationId xmlns:a16="http://schemas.microsoft.com/office/drawing/2014/main" id="{4EB0AE04-1250-478E-B556-8CD0DCECE0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554" y="1787432"/>
            <a:ext cx="4689559" cy="35813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26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lag of France.sv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37030"/>
            <a:ext cx="1081876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Flag of Poland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8450" y="6137029"/>
            <a:ext cx="1153550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1081877" y="5855482"/>
            <a:ext cx="9956573" cy="12840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cap="small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Szkoła Podstawowa nr 116 im. Aleksego Rżewskiego w Łodzi - klasa dwujęzyczna</a:t>
            </a:r>
          </a:p>
        </p:txBody>
      </p:sp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2164080" y="16491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pl-PL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 ramach projektu </a:t>
            </a:r>
          </a:p>
        </p:txBody>
      </p:sp>
      <p:sp>
        <p:nvSpPr>
          <p:cNvPr id="8" name="Symbol zastępczy zawartości 2"/>
          <p:cNvSpPr>
            <a:spLocks noGrp="1"/>
          </p:cNvSpPr>
          <p:nvPr>
            <p:ph idx="1"/>
          </p:nvPr>
        </p:nvSpPr>
        <p:spPr>
          <a:xfrm>
            <a:off x="405620" y="1329519"/>
            <a:ext cx="8799340" cy="4525963"/>
          </a:xfrm>
        </p:spPr>
        <p:txBody>
          <a:bodyPr>
            <a:normAutofit lnSpcReduction="10000"/>
          </a:bodyPr>
          <a:lstStyle/>
          <a:p>
            <a:pPr indent="-360000">
              <a:lnSpc>
                <a:spcPct val="100000"/>
              </a:lnSpc>
              <a:spcBef>
                <a:spcPts val="1800"/>
              </a:spcBef>
              <a:buClr>
                <a:schemeClr val="accent4"/>
              </a:buClr>
              <a:buFont typeface="Wingdings" panose="05000000000000000000" pitchFamily="2" charset="2"/>
              <a:buChar char="ü"/>
            </a:pPr>
            <a:r>
              <a:rPr lang="pl-PL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udział w wymianach międzynarodowych ze szkołami francuskojęzycznymi- w ramach programu ERASMUS+ i </a:t>
            </a:r>
            <a:r>
              <a:rPr lang="pl-PL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eTwinning</a:t>
            </a:r>
            <a:r>
              <a:rPr lang="pl-PL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 indent="-360000">
              <a:lnSpc>
                <a:spcPct val="100000"/>
              </a:lnSpc>
              <a:spcBef>
                <a:spcPts val="1800"/>
              </a:spcBef>
              <a:buClr>
                <a:schemeClr val="accent4"/>
              </a:buClr>
              <a:buFont typeface="Wingdings" panose="05000000000000000000" pitchFamily="2" charset="2"/>
              <a:buChar char="ü"/>
            </a:pPr>
            <a:r>
              <a:rPr lang="pl-PL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udział w obchodach </a:t>
            </a:r>
            <a:r>
              <a:rPr lang="pl-PL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Frankofonii</a:t>
            </a:r>
            <a:r>
              <a:rPr lang="pl-PL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 terenie województwa łódzkiego;</a:t>
            </a:r>
          </a:p>
          <a:p>
            <a:pPr indent="-360000">
              <a:lnSpc>
                <a:spcPct val="100000"/>
              </a:lnSpc>
              <a:spcBef>
                <a:spcPts val="1800"/>
              </a:spcBef>
              <a:buClr>
                <a:schemeClr val="accent4"/>
              </a:buClr>
              <a:buFont typeface="Wingdings" panose="05000000000000000000" pitchFamily="2" charset="2"/>
              <a:buChar char="ü"/>
            </a:pPr>
            <a:r>
              <a:rPr lang="pl-PL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udział w konkursach językowych </a:t>
            </a:r>
          </a:p>
          <a:p>
            <a:pPr indent="-360000">
              <a:lnSpc>
                <a:spcPct val="100000"/>
              </a:lnSpc>
              <a:spcBef>
                <a:spcPts val="1800"/>
              </a:spcBef>
              <a:buClr>
                <a:schemeClr val="accent4"/>
              </a:buClr>
              <a:buFont typeface="Wingdings" panose="05000000000000000000" pitchFamily="2" charset="2"/>
              <a:buChar char="ü"/>
            </a:pPr>
            <a:r>
              <a:rPr lang="pl-PL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Organizacja spotkań kulinarnych, zajęcia teatralne  i wiele innych ….</a:t>
            </a:r>
          </a:p>
          <a:p>
            <a:pPr>
              <a:lnSpc>
                <a:spcPct val="100000"/>
              </a:lnSpc>
              <a:buClr>
                <a:schemeClr val="accent4"/>
              </a:buClr>
              <a:buFont typeface="Wingdings" panose="05000000000000000000" pitchFamily="2" charset="2"/>
              <a:buChar char="ü"/>
            </a:pPr>
            <a:endParaRPr lang="pl-PL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https://i.pinimg.com/originals/d3/03/7b/d3037b98f2f0419bbf54e36f7ec5b83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8908" y="2194560"/>
            <a:ext cx="3009544" cy="2061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155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lag of France.sv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37030"/>
            <a:ext cx="1081876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Flag of Poland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8450" y="6137029"/>
            <a:ext cx="1153550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1081877" y="5855482"/>
            <a:ext cx="9956573" cy="12840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cap="small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Szkoła Podstawowa nr 116 im. Aleksego Rżewskiego w Łodzi - klasa dwujęzyczna</a:t>
            </a:r>
          </a:p>
        </p:txBody>
      </p:sp>
      <p:sp>
        <p:nvSpPr>
          <p:cNvPr id="11" name="Tytuł 10">
            <a:extLst>
              <a:ext uri="{FF2B5EF4-FFF2-40B4-BE49-F238E27FC236}">
                <a16:creationId xmlns:a16="http://schemas.microsoft.com/office/drawing/2014/main" id="{4E9D1AFD-01CF-4A73-AE7D-3A3BF922C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Łódź - Lyon</a:t>
            </a:r>
          </a:p>
        </p:txBody>
      </p:sp>
      <p:sp>
        <p:nvSpPr>
          <p:cNvPr id="14" name="Symbol zastępczy zawartości 13">
            <a:extLst>
              <a:ext uri="{FF2B5EF4-FFF2-40B4-BE49-F238E27FC236}">
                <a16:creationId xmlns:a16="http://schemas.microsoft.com/office/drawing/2014/main" id="{7C056D4E-181A-4FF6-BACD-951A7B94A8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dirty="0">
                <a:solidFill>
                  <a:schemeClr val="bg1"/>
                </a:solidFill>
              </a:rPr>
              <a:t>Mobilność uczniów z Łodzi do Lyonu planowana jest na maj 2020r.</a:t>
            </a:r>
          </a:p>
          <a:p>
            <a:pPr marL="0" indent="0" algn="ctr">
              <a:buNone/>
            </a:pPr>
            <a:endParaRPr lang="pl-PL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pl-PL" dirty="0">
              <a:solidFill>
                <a:schemeClr val="bg1"/>
              </a:solidFill>
            </a:endParaRPr>
          </a:p>
          <a:p>
            <a:pPr marL="0" indent="0" algn="just">
              <a:buNone/>
            </a:pPr>
            <a:endParaRPr lang="pl-PL" dirty="0"/>
          </a:p>
        </p:txBody>
      </p:sp>
      <p:pic>
        <p:nvPicPr>
          <p:cNvPr id="13" name="Obraz 12" descr="Obraz zawierający tekst&#10;&#10;Opis wygenerowany automatycznie">
            <a:extLst>
              <a:ext uri="{FF2B5EF4-FFF2-40B4-BE49-F238E27FC236}">
                <a16:creationId xmlns:a16="http://schemas.microsoft.com/office/drawing/2014/main" id="{4708D8F7-CBF7-4C7C-8440-6989002ADA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184" y="2702377"/>
            <a:ext cx="4169533" cy="27753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Obraz 18" descr="Obraz zawierający osoba, pozujący, zdjęcie, stojące&#10;&#10;Opis wygenerowany automatycznie">
            <a:extLst>
              <a:ext uri="{FF2B5EF4-FFF2-40B4-BE49-F238E27FC236}">
                <a16:creationId xmlns:a16="http://schemas.microsoft.com/office/drawing/2014/main" id="{74A1E1D2-B4BB-4C18-91B9-F356CD12C5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693864"/>
            <a:ext cx="4169534" cy="27753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435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lag of France.sv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37030"/>
            <a:ext cx="1081876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Flag of Poland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8450" y="6137029"/>
            <a:ext cx="1153550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1081877" y="5855482"/>
            <a:ext cx="9956573" cy="12840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cap="small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Szkoła Podstawowa nr 116 im. Aleksego Rżewskiego w Łodzi - klasa dwujęzyczna</a:t>
            </a:r>
          </a:p>
        </p:txBody>
      </p:sp>
      <p:sp>
        <p:nvSpPr>
          <p:cNvPr id="11" name="Tytuł 10">
            <a:extLst>
              <a:ext uri="{FF2B5EF4-FFF2-40B4-BE49-F238E27FC236}">
                <a16:creationId xmlns:a16="http://schemas.microsoft.com/office/drawing/2014/main" id="{4E9D1AFD-01CF-4A73-AE7D-3A3BF922C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4400" dirty="0">
                <a:solidFill>
                  <a:schemeClr val="bg1"/>
                </a:solidFill>
              </a:rPr>
              <a:t>Współpracowaliśmy  z uczelniami wyższymi pokazując dalsze możliwości rozwoju z językiem francuskim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14" name="Symbol zastępczy zawartości 13">
            <a:extLst>
              <a:ext uri="{FF2B5EF4-FFF2-40B4-BE49-F238E27FC236}">
                <a16:creationId xmlns:a16="http://schemas.microsoft.com/office/drawing/2014/main" id="{7C056D4E-181A-4FF6-BACD-951A7B94A8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>
                <a:solidFill>
                  <a:schemeClr val="bg1"/>
                </a:solidFill>
              </a:rPr>
              <a:t>Z Uniwersytetem Łódzkim organizując lekcje prowadzone przez pracowników UŁ</a:t>
            </a:r>
          </a:p>
          <a:p>
            <a:pPr marL="0" indent="0">
              <a:buNone/>
            </a:pPr>
            <a:endParaRPr lang="pl-PL" dirty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pl-PL" dirty="0">
                <a:solidFill>
                  <a:schemeClr val="bg1"/>
                </a:solidFill>
              </a:rPr>
              <a:t>	</a:t>
            </a:r>
            <a:endParaRPr lang="pl-PL" dirty="0"/>
          </a:p>
        </p:txBody>
      </p:sp>
      <p:pic>
        <p:nvPicPr>
          <p:cNvPr id="7" name="Obraz 6" descr="IMG_0995.JPG">
            <a:extLst>
              <a:ext uri="{FF2B5EF4-FFF2-40B4-BE49-F238E27FC236}">
                <a16:creationId xmlns:a16="http://schemas.microsoft.com/office/drawing/2014/main" id="{DB4C565E-2C47-4F10-84A0-5FAB5BEBB71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6305" y="3153238"/>
            <a:ext cx="3456384" cy="19442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Obraz 8" descr="IMG_1000.JPG">
            <a:extLst>
              <a:ext uri="{FF2B5EF4-FFF2-40B4-BE49-F238E27FC236}">
                <a16:creationId xmlns:a16="http://schemas.microsoft.com/office/drawing/2014/main" id="{44B1F402-C975-4B23-9815-B1C8C6ED3F2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86250" y="3795935"/>
            <a:ext cx="3392377" cy="19082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Obraz 12" descr="IMG_0999.JPG">
            <a:extLst>
              <a:ext uri="{FF2B5EF4-FFF2-40B4-BE49-F238E27FC236}">
                <a16:creationId xmlns:a16="http://schemas.microsoft.com/office/drawing/2014/main" id="{8909AC0E-2B15-4D04-BD2C-56BFAE1D53B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792188" y="2662731"/>
            <a:ext cx="4202990" cy="26371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561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lag of France.sv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37030"/>
            <a:ext cx="1081876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Flag of Poland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8450" y="6137029"/>
            <a:ext cx="1153550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1081877" y="5855482"/>
            <a:ext cx="9956573" cy="12840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cap="small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Szkoła Podstawowa nr 116 im. Aleksego Rżewskiego w Łodzi - klasa dwujęzyczna</a:t>
            </a:r>
          </a:p>
        </p:txBody>
      </p:sp>
      <p:sp>
        <p:nvSpPr>
          <p:cNvPr id="11" name="Tytuł 10">
            <a:extLst>
              <a:ext uri="{FF2B5EF4-FFF2-40B4-BE49-F238E27FC236}">
                <a16:creationId xmlns:a16="http://schemas.microsoft.com/office/drawing/2014/main" id="{4E9D1AFD-01CF-4A73-AE7D-3A3BF922C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4400" dirty="0">
                <a:solidFill>
                  <a:schemeClr val="bg1"/>
                </a:solidFill>
              </a:rPr>
              <a:t>Współpracowaliśmy z uczelniami wyższymi pokazując dalsze możliwości rozwoju z językiem francuskim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14" name="Symbol zastępczy zawartości 13">
            <a:extLst>
              <a:ext uri="{FF2B5EF4-FFF2-40B4-BE49-F238E27FC236}">
                <a16:creationId xmlns:a16="http://schemas.microsoft.com/office/drawing/2014/main" id="{7C056D4E-181A-4FF6-BACD-951A7B94A8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>
                <a:solidFill>
                  <a:schemeClr val="bg1"/>
                </a:solidFill>
              </a:rPr>
              <a:t>z Politechniką Łódzką – biorąc udział w kolejnych edycjach FAMI</a:t>
            </a:r>
          </a:p>
          <a:p>
            <a:pPr marL="0" indent="0">
              <a:buNone/>
            </a:pPr>
            <a:endParaRPr lang="pl-PL" dirty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pl-PL" dirty="0">
                <a:solidFill>
                  <a:schemeClr val="bg1"/>
                </a:solidFill>
              </a:rPr>
              <a:t>	</a:t>
            </a:r>
            <a:endParaRPr lang="pl-PL" dirty="0"/>
          </a:p>
        </p:txBody>
      </p:sp>
      <p:pic>
        <p:nvPicPr>
          <p:cNvPr id="2" name="Obraz 1" descr="6342928045783124813 (2).jpg">
            <a:extLst>
              <a:ext uri="{FF2B5EF4-FFF2-40B4-BE49-F238E27FC236}">
                <a16:creationId xmlns:a16="http://schemas.microsoft.com/office/drawing/2014/main" id="{D9251E21-E391-4333-95CB-CB62E907AE0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1865031" y="2106872"/>
            <a:ext cx="3197438" cy="42997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Obraz 7" descr="2742904504887080962.jpg">
            <a:extLst>
              <a:ext uri="{FF2B5EF4-FFF2-40B4-BE49-F238E27FC236}">
                <a16:creationId xmlns:a16="http://schemas.microsoft.com/office/drawing/2014/main" id="{828162F1-86E1-4535-9047-ACCFE365EB2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95517" y="2588791"/>
            <a:ext cx="3096992" cy="33359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419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lag of France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37030"/>
            <a:ext cx="1081876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Flag of Poland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8450" y="6137029"/>
            <a:ext cx="1153550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1081877" y="5855482"/>
            <a:ext cx="9956573" cy="12840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cap="small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Szkoła Podstawowa nr 116 im. Aleksego Rżewskiego w Łodzi - klasa dwujęzyczna</a:t>
            </a:r>
          </a:p>
        </p:txBody>
      </p:sp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215080" y="88314"/>
            <a:ext cx="6932757" cy="2163303"/>
          </a:xfrm>
        </p:spPr>
        <p:txBody>
          <a:bodyPr>
            <a:normAutofit fontScale="90000"/>
          </a:bodyPr>
          <a:lstStyle/>
          <a:p>
            <a:r>
              <a:rPr lang="pl-PL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Autorzy: </a:t>
            </a:r>
            <a:br>
              <a:rPr lang="pl-PL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 Rafał Korczak, </a:t>
            </a:r>
            <a:br>
              <a:rPr lang="pl-PL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mgr Małgorzata Budziejewska</a:t>
            </a:r>
            <a:br>
              <a:rPr lang="pl-PL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mgr Elżbieta Leder-Zielińska</a:t>
            </a:r>
            <a:br>
              <a:rPr lang="pl-PL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pl-PL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l-PL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115327" y="1555409"/>
            <a:ext cx="6684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podstawie materiałów szkolnych, fotogalerii </a:t>
            </a:r>
            <a:br>
              <a:rPr lang="pl-P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 nr 116 na stronie szkoły i FB.</a:t>
            </a:r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09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lag of France.sv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37030"/>
            <a:ext cx="1081876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Flag of Poland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8450" y="6137029"/>
            <a:ext cx="1153550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1081877" y="5855482"/>
            <a:ext cx="9956573" cy="12840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cap="small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Szkoła Podstawowa nr 116 im. Aleksego Rżewskiego w Łodzi - klasa dwujęzyczna</a:t>
            </a:r>
          </a:p>
        </p:txBody>
      </p:sp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2164080" y="16491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Zoraganzowalismy</a:t>
            </a:r>
            <a:r>
              <a:rPr lang="pl-PL" sz="3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,,Europejski Dzień Języka Francuskiego „</a:t>
            </a:r>
            <a:br>
              <a:rPr lang="pl-PL" sz="3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pl-PL" sz="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904717" y="1307910"/>
            <a:ext cx="10310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fr-FR" sz="3200" b="1" dirty="0">
                <a:solidFill>
                  <a:srgbClr val="FF9933"/>
                </a:solidFill>
                <a:latin typeface="Roboto"/>
              </a:rPr>
              <a:t>Fêtons ensemble la Journée européenne des langues !</a:t>
            </a:r>
            <a:endParaRPr lang="fr-FR" sz="3200" b="1" i="0" dirty="0">
              <a:solidFill>
                <a:srgbClr val="FF9933"/>
              </a:solidFill>
              <a:effectLst/>
              <a:latin typeface="Roboto"/>
            </a:endParaRPr>
          </a:p>
        </p:txBody>
      </p:sp>
      <p:pic>
        <p:nvPicPr>
          <p:cNvPr id="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243" y="2292734"/>
            <a:ext cx="2720340" cy="35627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504" y="2840182"/>
            <a:ext cx="2266950" cy="26152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140" y="2597932"/>
            <a:ext cx="2266950" cy="2857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831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lag of France.sv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37030"/>
            <a:ext cx="1081876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Flag of Poland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8450" y="6137029"/>
            <a:ext cx="1153550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1081877" y="5855482"/>
            <a:ext cx="9956573" cy="12840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cap="small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Szkoła Podstawowa nr 116 im. Aleksego Rżewskiego w Łodzi - klasa dwujęzyczna</a:t>
            </a:r>
          </a:p>
        </p:txBody>
      </p:sp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2164080" y="16491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pl-PL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SP 116 bardziej francuska</a:t>
            </a: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088" y="1864308"/>
            <a:ext cx="3501424" cy="34563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ymbol zastępczy zawartości 2"/>
          <p:cNvSpPr>
            <a:spLocks noGrp="1"/>
          </p:cNvSpPr>
          <p:nvPr>
            <p:ph idx="1"/>
          </p:nvPr>
        </p:nvSpPr>
        <p:spPr>
          <a:xfrm>
            <a:off x="682752" y="1470293"/>
            <a:ext cx="7107936" cy="452596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spcBef>
                <a:spcPts val="1800"/>
              </a:spcBef>
              <a:buClr>
                <a:schemeClr val="accent4"/>
              </a:buClr>
              <a:buNone/>
            </a:pPr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Gościliśmy w naszej szkole członków stowarzyszenia „Łódzkie bardziej francuskie”. Zrzesza ono nauczycieli języka francuskiego z województwa łódzkiego.</a:t>
            </a:r>
          </a:p>
          <a:p>
            <a:pPr marL="0" indent="0" algn="just">
              <a:lnSpc>
                <a:spcPct val="100000"/>
              </a:lnSpc>
              <a:spcBef>
                <a:spcPts val="1800"/>
              </a:spcBef>
              <a:buClr>
                <a:schemeClr val="accent4"/>
              </a:buClr>
              <a:buNone/>
            </a:pPr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Zaproszeni goście wzięli udział w szkoleniu, podczas którego p. Barbara </a:t>
            </a:r>
            <a:r>
              <a:rPr lang="pl-PL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Szklarczyk</a:t>
            </a:r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(I LO w Łodzi), p. Beata Twardowska-</a:t>
            </a:r>
            <a:r>
              <a:rPr lang="pl-PL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Ostafińska</a:t>
            </a:r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(MZS w Aleksandrowie Łódzkim) i p. </a:t>
            </a:r>
            <a:r>
              <a:rPr lang="pl-PL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Neata</a:t>
            </a:r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Olczyk (Gimnazjum nr 1 w Zgierzu) podzieliły się wiedzą zdobytą na stażu w Nicei w ośrodku </a:t>
            </a:r>
            <a:r>
              <a:rPr lang="pl-PL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Bonjour</a:t>
            </a:r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</a:t>
            </a:r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Monde</a:t>
            </a:r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0" indent="0" algn="just">
              <a:lnSpc>
                <a:spcPct val="100000"/>
              </a:lnSpc>
              <a:spcBef>
                <a:spcPts val="1800"/>
              </a:spcBef>
              <a:buClr>
                <a:schemeClr val="accent4"/>
              </a:buClr>
              <a:buNone/>
            </a:pPr>
            <a:endParaRPr lang="pl-PL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lnSpc>
                <a:spcPct val="100000"/>
              </a:lnSpc>
              <a:buClr>
                <a:schemeClr val="accent4"/>
              </a:buClr>
              <a:buFont typeface="Wingdings" panose="05000000000000000000" pitchFamily="2" charset="2"/>
              <a:buChar char="ü"/>
            </a:pPr>
            <a:endParaRPr lang="pl-PL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912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lag of France.sv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37030"/>
            <a:ext cx="1081876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Flag of Poland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8450" y="6137029"/>
            <a:ext cx="1153550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1081877" y="5855482"/>
            <a:ext cx="9956573" cy="12840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cap="small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Szkoła Podstawowa nr 116 im. Aleksego Rżewskiego w Łodzi - klasa dwujęzyczna</a:t>
            </a:r>
          </a:p>
        </p:txBody>
      </p:sp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2164080" y="16491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pl-PL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SP 116 bardziej francuska</a:t>
            </a:r>
          </a:p>
        </p:txBody>
      </p:sp>
      <p:sp>
        <p:nvSpPr>
          <p:cNvPr id="14" name="Symbol zastępczy zawartości 2"/>
          <p:cNvSpPr>
            <a:spLocks noGrp="1"/>
          </p:cNvSpPr>
          <p:nvPr>
            <p:ph idx="1"/>
          </p:nvPr>
        </p:nvSpPr>
        <p:spPr>
          <a:xfrm>
            <a:off x="256032" y="1188745"/>
            <a:ext cx="11204448" cy="452596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spcBef>
                <a:spcPts val="1800"/>
              </a:spcBef>
              <a:buClr>
                <a:schemeClr val="accent4"/>
              </a:buClr>
              <a:buNone/>
            </a:pPr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Spotkanie zorganizowane było przez pana Jakuba Pieniążka, aktywnego członka stowarzyszenia i nauczyciela języka francuskiego w SP 116.</a:t>
            </a:r>
          </a:p>
          <a:p>
            <a:pPr marL="0" indent="0" algn="just">
              <a:lnSpc>
                <a:spcPct val="100000"/>
              </a:lnSpc>
              <a:spcBef>
                <a:spcPts val="1800"/>
              </a:spcBef>
              <a:buClr>
                <a:schemeClr val="accent4"/>
              </a:buClr>
              <a:buNone/>
            </a:pPr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Punktem kulminacyjnym było walne zebranie członków i wybór nowego zarządu na trzyletnią kadencję. Cieszymy się, że mogliśmy gościć Łódzkie Bardziej Francuskie w naszej szkole, tym bardziej, że stowarzyszenie ŁBF objęło honorowym patronatem naszą klasę dwujęzyczną.</a:t>
            </a:r>
          </a:p>
          <a:p>
            <a:pPr marL="0" indent="0" algn="just">
              <a:lnSpc>
                <a:spcPct val="100000"/>
              </a:lnSpc>
              <a:spcBef>
                <a:spcPts val="1800"/>
              </a:spcBef>
              <a:buClr>
                <a:schemeClr val="accent4"/>
              </a:buClr>
              <a:buNone/>
            </a:pPr>
            <a:endParaRPr lang="pl-PL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lnSpc>
                <a:spcPct val="100000"/>
              </a:lnSpc>
              <a:buClr>
                <a:schemeClr val="accent4"/>
              </a:buClr>
              <a:buFont typeface="Wingdings" panose="05000000000000000000" pitchFamily="2" charset="2"/>
              <a:buChar char="ü"/>
            </a:pPr>
            <a:endParaRPr lang="pl-PL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941" y="3411576"/>
            <a:ext cx="4453878" cy="27254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56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lag of France.sv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37030"/>
            <a:ext cx="1081876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Flag of Poland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8450" y="6137029"/>
            <a:ext cx="1153550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1081877" y="5855482"/>
            <a:ext cx="9956573" cy="12840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cap="small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Szkoła Podstawowa nr 116 im. Aleksego Rżewskiego w Łodzi - klasa dwujęzyczna</a:t>
            </a:r>
          </a:p>
        </p:txBody>
      </p:sp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170688" y="164910"/>
            <a:ext cx="1182624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Francuska Akademia Młodego Inżyniera FAMI</a:t>
            </a:r>
          </a:p>
        </p:txBody>
      </p:sp>
      <p:sp>
        <p:nvSpPr>
          <p:cNvPr id="14" name="Symbol zastępczy zawartości 2"/>
          <p:cNvSpPr>
            <a:spLocks noGrp="1"/>
          </p:cNvSpPr>
          <p:nvPr>
            <p:ph idx="1"/>
          </p:nvPr>
        </p:nvSpPr>
        <p:spPr>
          <a:xfrm>
            <a:off x="170688" y="1525144"/>
            <a:ext cx="7790688" cy="4525963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00000"/>
              </a:lnSpc>
              <a:spcBef>
                <a:spcPts val="1800"/>
              </a:spcBef>
              <a:buClr>
                <a:schemeClr val="accent4"/>
              </a:buClr>
              <a:buNone/>
            </a:pPr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Nasi uczniowie zakwalifikowali się  do programu zorganizowanego przez  Politechnikę  Łódzką. SP 116 reprezentowały cztery osoby z klas siódmych: Agnieszka Gręda, Małgosia Klimowicz, Bartosz </a:t>
            </a:r>
            <a:r>
              <a:rPr lang="pl-PL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Durlik</a:t>
            </a:r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Maksym Jastrzębowski.</a:t>
            </a:r>
          </a:p>
          <a:p>
            <a:pPr marL="0" indent="0" algn="just">
              <a:lnSpc>
                <a:spcPct val="100000"/>
              </a:lnSpc>
              <a:spcBef>
                <a:spcPts val="1800"/>
              </a:spcBef>
              <a:buClr>
                <a:schemeClr val="accent4"/>
              </a:buClr>
              <a:buNone/>
            </a:pPr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Uczniowie mieli za zadanie zaprezentować przygotowane wcześniej plakaty oraz odpowiedzieć na kilka pytań po polsku i francusku. Osoby zakwalifikowane do programu nabywają status studenta FAMI.</a:t>
            </a:r>
          </a:p>
          <a:p>
            <a:pPr marL="0" indent="0" algn="just">
              <a:lnSpc>
                <a:spcPct val="100000"/>
              </a:lnSpc>
              <a:spcBef>
                <a:spcPts val="1800"/>
              </a:spcBef>
              <a:buClr>
                <a:schemeClr val="accent4"/>
              </a:buClr>
              <a:buNone/>
            </a:pPr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Podczas sobotnich warsztatów uczniowie pogłębiali znajomość języka francuskiego, a także wiedzę z różnych dziedzin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2212318"/>
            <a:ext cx="3672407" cy="29559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990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lag of France.sv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37030"/>
            <a:ext cx="1081876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Flag of Poland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8450" y="6137029"/>
            <a:ext cx="1153550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1081877" y="5855482"/>
            <a:ext cx="9956573" cy="12840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cap="small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Szkoła Podstawowa nr 116 im. Aleksego Rżewskiego w Łodzi - klasa dwujęzyczna</a:t>
            </a:r>
          </a:p>
        </p:txBody>
      </p:sp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609600" y="2292392"/>
            <a:ext cx="2099734" cy="174903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pl-PL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Szkolni  koordynatorzy projektu w ramach działalności w Klubie - Europa w Naszej Szkole</a:t>
            </a:r>
            <a:endParaRPr lang="pl-PL" sz="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462" y="395523"/>
            <a:ext cx="7429618" cy="55722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296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lag of France.sv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37030"/>
            <a:ext cx="1081876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Flag of Poland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8450" y="6137029"/>
            <a:ext cx="1153550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1081877" y="5855482"/>
            <a:ext cx="9956573" cy="12840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cap="small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Szkoła Podstawowa nr 116 im. Aleksego Rżewskiego w Łodzi - klasa dwujęzyczna</a:t>
            </a:r>
          </a:p>
        </p:txBody>
      </p:sp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2164080" y="16491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pl-PL" sz="5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Bonjour</a:t>
            </a:r>
            <a:r>
              <a:rPr lang="pl-PL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la France! </a:t>
            </a:r>
          </a:p>
        </p:txBody>
      </p:sp>
      <p:sp>
        <p:nvSpPr>
          <p:cNvPr id="14" name="Symbol zastępczy zawartości 2"/>
          <p:cNvSpPr>
            <a:spLocks noGrp="1"/>
          </p:cNvSpPr>
          <p:nvPr>
            <p:ph idx="1"/>
          </p:nvPr>
        </p:nvSpPr>
        <p:spPr>
          <a:xfrm>
            <a:off x="540939" y="1345077"/>
            <a:ext cx="11020829" cy="452596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spcBef>
                <a:spcPts val="1800"/>
              </a:spcBef>
              <a:buClr>
                <a:schemeClr val="accent4"/>
              </a:buClr>
              <a:buNone/>
            </a:pPr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Gościliśmy w naszej szkole finalistów I Wojewódzkiego Konkursu Wiedzy o Francji „</a:t>
            </a:r>
            <a:r>
              <a:rPr lang="pl-PL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Bonjour</a:t>
            </a:r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 France!”, który zorganizowaliśmy w ramach obchodów </a:t>
            </a:r>
            <a:r>
              <a:rPr lang="pl-PL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Frankofonii</a:t>
            </a:r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 województwie łódzkim.</a:t>
            </a:r>
          </a:p>
          <a:p>
            <a:pPr marL="0" indent="0" algn="just">
              <a:lnSpc>
                <a:spcPct val="100000"/>
              </a:lnSpc>
              <a:spcBef>
                <a:spcPts val="1800"/>
              </a:spcBef>
              <a:buClr>
                <a:schemeClr val="accent4"/>
              </a:buClr>
              <a:buNone/>
            </a:pPr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W finale wzięło udział dziesięciu najlepszych uczniów ze szkół podstawowych z Łodzi, Zgierza, Skierniewic i Łowicza. Dotarli do finału, pokonując po drodze blisko stu innych kandydatów.</a:t>
            </a:r>
          </a:p>
          <a:p>
            <a:pPr marL="0" indent="0" algn="just">
              <a:lnSpc>
                <a:spcPct val="100000"/>
              </a:lnSpc>
              <a:spcBef>
                <a:spcPts val="1800"/>
              </a:spcBef>
              <a:buClr>
                <a:schemeClr val="accent4"/>
              </a:buClr>
              <a:buNone/>
            </a:pPr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Komisja Konkursowa, w składzie której zasiadała m.in. Honorowy Konsul Francji w Łodzi p. Alicja Bień, wyłoniła zwycięzcę, którym okazała się uczennica SP 1 w Łodzi.</a:t>
            </a:r>
          </a:p>
          <a:p>
            <a:pPr marL="0" indent="0" algn="just">
              <a:lnSpc>
                <a:spcPct val="100000"/>
              </a:lnSpc>
              <a:spcBef>
                <a:spcPts val="1800"/>
              </a:spcBef>
              <a:buClr>
                <a:schemeClr val="accent4"/>
              </a:buClr>
              <a:buNone/>
            </a:pPr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Uroczyste wręczenie nagród odbyło się w ośrodku Alliance </a:t>
            </a:r>
            <a:r>
              <a:rPr lang="pl-PL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</a:t>
            </a:r>
            <a:r>
              <a:rPr lang="pl-PL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ç</a:t>
            </a:r>
            <a:r>
              <a:rPr lang="pl-PL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aise</a:t>
            </a:r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 Manufakturze. Serdecznie gratulujemy sukcesu!</a:t>
            </a:r>
          </a:p>
        </p:txBody>
      </p:sp>
    </p:spTree>
    <p:extLst>
      <p:ext uri="{BB962C8B-B14F-4D97-AF65-F5344CB8AC3E}">
        <p14:creationId xmlns:p14="http://schemas.microsoft.com/office/powerpoint/2010/main" val="368470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</TotalTime>
  <Words>1856</Words>
  <Application>Microsoft Office PowerPoint</Application>
  <PresentationFormat>Panoramiczny</PresentationFormat>
  <Paragraphs>150</Paragraphs>
  <Slides>33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33</vt:i4>
      </vt:variant>
    </vt:vector>
  </HeadingPairs>
  <TitlesOfParts>
    <vt:vector size="39" baseType="lpstr">
      <vt:lpstr>Calibri</vt:lpstr>
      <vt:lpstr>Wingdings</vt:lpstr>
      <vt:lpstr>Arial</vt:lpstr>
      <vt:lpstr>Roboto</vt:lpstr>
      <vt:lpstr>Calibri Light</vt:lpstr>
      <vt:lpstr>Motyw pakietu Office</vt:lpstr>
      <vt:lpstr>Szkoła Podstawowa nr 116  im. Aleksego Rżewskiego  w Łodzi</vt:lpstr>
      <vt:lpstr>           Jesteśmy członkami klubu EUROPA W NASZEJ SZKOLE w ramach działalności Realizowaliśmy projekt ,,Blisko Francji”   W szkole funkcjonują oddziały dwujęzyczne.               Uczniowie tych klas najbardziej zaangażowały się w realizację projektu i zaprosili do współpracy młodszych kolegów z klas piątych i szóstych. </vt:lpstr>
      <vt:lpstr>W ramach projektu </vt:lpstr>
      <vt:lpstr>Zoraganzowalismy ,,Europejski Dzień Języka Francuskiego „ </vt:lpstr>
      <vt:lpstr>SP 116 bardziej francuska</vt:lpstr>
      <vt:lpstr>SP 116 bardziej francuska</vt:lpstr>
      <vt:lpstr>Francuska Akademia Młodego Inżyniera FAMI</vt:lpstr>
      <vt:lpstr> Szkolni  koordynatorzy projektu w ramach działalności w Klubie - Europa w Naszej Szkole</vt:lpstr>
      <vt:lpstr>Bonjour la France! </vt:lpstr>
      <vt:lpstr>Bonjour la France! </vt:lpstr>
      <vt:lpstr>Bonjour la France! </vt:lpstr>
      <vt:lpstr>Bonjour la France! </vt:lpstr>
      <vt:lpstr>Bonjour la France! </vt:lpstr>
      <vt:lpstr>Wycieczka klasy dwujęzycznej</vt:lpstr>
      <vt:lpstr>Wycieczka klasy dwujęzycznej</vt:lpstr>
      <vt:lpstr>Maraton języka francuskiego</vt:lpstr>
      <vt:lpstr>Maraton języka francuskiego</vt:lpstr>
      <vt:lpstr>Maraton –podróże po Francji</vt:lpstr>
      <vt:lpstr>Maraton Podróże po Francji</vt:lpstr>
      <vt:lpstr>Maraton –Podróże po Francji</vt:lpstr>
      <vt:lpstr>Śniadanie francuskie w SP nr 116 w Łodzi</vt:lpstr>
      <vt:lpstr>Wizyta w ogrodzie botanicznym</vt:lpstr>
      <vt:lpstr>Świetlicowe Kółko Języka Francuskiego</vt:lpstr>
      <vt:lpstr>Projekt „Łódź i Lyon w poszukiwaniu dziedzictwa kulturowego” również wpisuje się w realizację  programu Klubu Europa w Naszej Szkole </vt:lpstr>
      <vt:lpstr>Projekt „Łódź i Lyon w poszukiwaniu dziedzictwa kulturowego”</vt:lpstr>
      <vt:lpstr>Projekt „Łódź i Lyon w poszukiwaniu dziedzictwa kulturowego”</vt:lpstr>
      <vt:lpstr>Uczestnicy projektu</vt:lpstr>
      <vt:lpstr>Lyon - Łódź</vt:lpstr>
      <vt:lpstr>Wizyta w Urzędzie Miasta Łodzi</vt:lpstr>
      <vt:lpstr>Łódź - Lyon</vt:lpstr>
      <vt:lpstr>Współpracowaliśmy  z uczelniami wyższymi pokazując dalsze możliwości rozwoju z językiem francuskim</vt:lpstr>
      <vt:lpstr>Współpracowaliśmy z uczelniami wyższymi pokazując dalsze możliwości rozwoju z językiem francuskim</vt:lpstr>
      <vt:lpstr>Autorzy:  dr Rafał Korczak,  mgr Małgorzata Budziejewska mgr Elżbieta Leder-Zielińska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Szkoła Podstawowa Nr 116 im. Aleksego Rżewskiego w Łodzi</dc:title>
  <dc:creator>Dominik Pacześ</dc:creator>
  <cp:lastModifiedBy>Zofia Testowa</cp:lastModifiedBy>
  <cp:revision>49</cp:revision>
  <dcterms:created xsi:type="dcterms:W3CDTF">2020-10-05T06:44:23Z</dcterms:created>
  <dcterms:modified xsi:type="dcterms:W3CDTF">2020-10-05T22:59:14Z</dcterms:modified>
</cp:coreProperties>
</file>