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71" r:id="rId9"/>
    <p:sldId id="261" r:id="rId10"/>
    <p:sldId id="265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F5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36826-95CE-4A8A-A822-9812925D432A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BC9A-7CE1-400B-82A5-34AD70484D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1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6BC9A-7CE1-400B-82A5-34AD70484DA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21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093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934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80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789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311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7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86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44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82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24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0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D252-9DD7-4630-986E-350947E10C43}" type="datetimeFigureOut">
              <a:rPr lang="sk-SK" smtClean="0"/>
              <a:t>15. 7. 2022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2C4B-D1C3-4604-8B0B-90BA7D3FF0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34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: Top Corners Rounded 81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18710" y="887166"/>
            <a:ext cx="4437166" cy="1691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  <a:latin typeface="Avenir Next LT Pro Demi" panose="020B0704020202020204" pitchFamily="34" charset="-18"/>
              </a:rPr>
              <a:t>Common Goals</a:t>
            </a:r>
          </a:p>
        </p:txBody>
      </p:sp>
      <p:sp>
        <p:nvSpPr>
          <p:cNvPr id="91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/>
        </p:blipFill>
        <p:spPr>
          <a:xfrm>
            <a:off x="1052598" y="924825"/>
            <a:ext cx="2375236" cy="2008876"/>
          </a:xfrm>
          <a:prstGeom prst="rect">
            <a:avLst/>
          </a:prstGeom>
        </p:spPr>
      </p:pic>
      <p:sp>
        <p:nvSpPr>
          <p:cNvPr id="86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855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855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6389" y="3038478"/>
            <a:ext cx="3795142" cy="284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KA101 - </a:t>
            </a:r>
            <a:r>
              <a:rPr lang="en-US" sz="2000" dirty="0" err="1">
                <a:solidFill>
                  <a:srgbClr val="FFFFFF"/>
                </a:solidFill>
              </a:rPr>
              <a:t>Mobilita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pracovníkov</a:t>
            </a:r>
            <a:r>
              <a:rPr lang="en-US" sz="2000" dirty="0">
                <a:solidFill>
                  <a:srgbClr val="FFFFFF"/>
                </a:solidFill>
              </a:rPr>
              <a:t> v </a:t>
            </a:r>
            <a:r>
              <a:rPr lang="en-US" sz="2000" dirty="0" err="1">
                <a:solidFill>
                  <a:srgbClr val="FFFFFF"/>
                </a:solidFill>
              </a:rPr>
              <a:t>oblasti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školského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vzdelávania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FFFFFF"/>
                </a:solidFill>
              </a:rPr>
              <a:t>F</a:t>
            </a:r>
            <a:r>
              <a:rPr lang="en-US" sz="2000" dirty="0" err="1">
                <a:solidFill>
                  <a:srgbClr val="FFFFFF"/>
                </a:solidFill>
              </a:rPr>
              <a:t>inancovaná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vďaka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programu</a:t>
            </a:r>
            <a:r>
              <a:rPr lang="en-US" sz="2000" dirty="0">
                <a:solidFill>
                  <a:srgbClr val="FFFFFF"/>
                </a:solidFill>
              </a:rPr>
              <a:t> EÚ Erasmus+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2020-1-SK01-KA101-078086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0" name="Rectangle: Top Corners Rounded 89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41" y="4276529"/>
            <a:ext cx="46672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6196" b="4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23562" t="17251" r="43931" b="18921"/>
          <a:stretch/>
        </p:blipFill>
        <p:spPr>
          <a:xfrm>
            <a:off x="2970464" y="-1"/>
            <a:ext cx="3125535" cy="3452082"/>
          </a:xfrm>
          <a:prstGeom prst="rect">
            <a:avLst/>
          </a:prstGeom>
        </p:spPr>
      </p:pic>
      <p:pic>
        <p:nvPicPr>
          <p:cNvPr id="2050" name="Picture 2" descr="Ukážka obrázk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r="16144" b="4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/>
          <a:srcRect l="29508" t="26164" r="21084" b="14698"/>
          <a:stretch/>
        </p:blipFill>
        <p:spPr>
          <a:xfrm>
            <a:off x="9162953" y="691233"/>
            <a:ext cx="2971800" cy="200082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/>
          <a:srcRect l="25928" t="21400" r="10663" b="15321"/>
          <a:stretch/>
        </p:blipFill>
        <p:spPr>
          <a:xfrm>
            <a:off x="77820" y="3474720"/>
            <a:ext cx="5907234" cy="3295731"/>
          </a:xfrm>
          <a:prstGeom prst="rect">
            <a:avLst/>
          </a:prstGeom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2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sk-SK" sz="3200" b="1">
                <a:solidFill>
                  <a:srgbClr val="FFFFFF"/>
                </a:solidFill>
              </a:rPr>
              <a:t>Výstupy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9C094F9-1CB3-D68B-ED8F-90B44B1F162E}"/>
              </a:ext>
            </a:extLst>
          </p:cNvPr>
          <p:cNvSpPr/>
          <p:nvPr/>
        </p:nvSpPr>
        <p:spPr>
          <a:xfrm rot="16200000">
            <a:off x="7477296" y="2143315"/>
            <a:ext cx="3383281" cy="6046088"/>
          </a:xfrm>
          <a:prstGeom prst="rect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FFFF"/>
                </a:solidFill>
              </a:rPr>
              <a:t>Zaviedli sme metódu CLIL vo vyučovaní predmetov matematika, aplikovaná informatika a písomná a elektronická komunikácia v 1. a 2. ročníku</a:t>
            </a:r>
          </a:p>
        </p:txBody>
      </p:sp>
    </p:spTree>
    <p:extLst>
      <p:ext uri="{BB962C8B-B14F-4D97-AF65-F5344CB8AC3E}">
        <p14:creationId xmlns:p14="http://schemas.microsoft.com/office/powerpoint/2010/main" val="56814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DBC2471B-0EFE-D813-5648-D491D3486FA5}"/>
              </a:ext>
            </a:extLst>
          </p:cNvPr>
          <p:cNvCxnSpPr>
            <a:cxnSpLocks/>
          </p:cNvCxnSpPr>
          <p:nvPr/>
        </p:nvCxnSpPr>
        <p:spPr>
          <a:xfrm flipH="1" flipV="1">
            <a:off x="-85169" y="19040"/>
            <a:ext cx="691615" cy="119237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359BC06-3234-DDDB-2D7E-35430FC6EB5B}"/>
              </a:ext>
            </a:extLst>
          </p:cNvPr>
          <p:cNvCxnSpPr>
            <a:cxnSpLocks/>
          </p:cNvCxnSpPr>
          <p:nvPr/>
        </p:nvCxnSpPr>
        <p:spPr>
          <a:xfrm>
            <a:off x="16205" y="-62442"/>
            <a:ext cx="632609" cy="10657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: zaoblený jeden roh 3">
            <a:extLst>
              <a:ext uri="{FF2B5EF4-FFF2-40B4-BE49-F238E27FC236}">
                <a16:creationId xmlns:a16="http://schemas.microsoft.com/office/drawing/2014/main" id="{5EA3EB8D-FF4F-BCD4-74BD-A5E7BEB7BD9D}"/>
              </a:ext>
            </a:extLst>
          </p:cNvPr>
          <p:cNvSpPr/>
          <p:nvPr/>
        </p:nvSpPr>
        <p:spPr>
          <a:xfrm flipV="1">
            <a:off x="295398" y="289204"/>
            <a:ext cx="7767948" cy="2777383"/>
          </a:xfrm>
          <a:prstGeom prst="round1Rect">
            <a:avLst/>
          </a:prstGeom>
          <a:solidFill>
            <a:schemeClr val="bg1"/>
          </a:solidFill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4918" y="470410"/>
            <a:ext cx="7961416" cy="2777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Názov kurzu: </a:t>
            </a:r>
            <a:r>
              <a:rPr lang="en-US" dirty="0"/>
              <a:t>Efficient &amp; Effective Project Management for EU funded Projects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Destinácia: </a:t>
            </a:r>
            <a:r>
              <a:rPr lang="sk-SK" dirty="0" err="1"/>
              <a:t>Limassol</a:t>
            </a:r>
            <a:r>
              <a:rPr lang="sk-SK" dirty="0"/>
              <a:t>, Cyprus</a:t>
            </a:r>
          </a:p>
          <a:p>
            <a:pPr marL="0" indent="0">
              <a:buNone/>
            </a:pPr>
            <a:r>
              <a:rPr lang="sk-SK" dirty="0"/>
              <a:t>Účastníci: Júlia Hubová Gálová, Jozefína </a:t>
            </a:r>
            <a:r>
              <a:rPr lang="sk-SK" dirty="0" err="1"/>
              <a:t>Šándorová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Termín: 20.11. – 27.11. 2021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Pravouhlý trojuholník 4">
            <a:extLst>
              <a:ext uri="{FF2B5EF4-FFF2-40B4-BE49-F238E27FC236}">
                <a16:creationId xmlns:a16="http://schemas.microsoft.com/office/drawing/2014/main" id="{0E1E70A4-0463-0BF7-0715-D0EC6B83EAE0}"/>
              </a:ext>
            </a:extLst>
          </p:cNvPr>
          <p:cNvSpPr/>
          <p:nvPr/>
        </p:nvSpPr>
        <p:spPr>
          <a:xfrm rot="10800000" flipV="1">
            <a:off x="10307782" y="6452754"/>
            <a:ext cx="1884218" cy="405245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Pravouhlý trojuholník 10">
            <a:extLst>
              <a:ext uri="{FF2B5EF4-FFF2-40B4-BE49-F238E27FC236}">
                <a16:creationId xmlns:a16="http://schemas.microsoft.com/office/drawing/2014/main" id="{05388ED3-E503-A0FB-350A-9D8CC679B8CA}"/>
              </a:ext>
            </a:extLst>
          </p:cNvPr>
          <p:cNvSpPr/>
          <p:nvPr/>
        </p:nvSpPr>
        <p:spPr>
          <a:xfrm rot="10800000">
            <a:off x="11172636" y="0"/>
            <a:ext cx="1017014" cy="209697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Pravouhlý trojuholník 11">
            <a:extLst>
              <a:ext uri="{FF2B5EF4-FFF2-40B4-BE49-F238E27FC236}">
                <a16:creationId xmlns:a16="http://schemas.microsoft.com/office/drawing/2014/main" id="{ED5251B0-55C2-467D-1D49-A5266B075537}"/>
              </a:ext>
            </a:extLst>
          </p:cNvPr>
          <p:cNvSpPr/>
          <p:nvPr/>
        </p:nvSpPr>
        <p:spPr>
          <a:xfrm rot="16200000" flipH="1">
            <a:off x="10870824" y="-829184"/>
            <a:ext cx="509155" cy="2128498"/>
          </a:xfrm>
          <a:prstGeom prst="rtTriangle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3295222-9FD2-379D-9DF1-65E191D2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8" y="3198178"/>
            <a:ext cx="6504056" cy="36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FB57211-4F20-4B47-3676-524A53E8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82" y="289204"/>
            <a:ext cx="3008743" cy="53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87" y="4917777"/>
            <a:ext cx="1873924" cy="18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5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FEA87E0-3294-4E16-D171-2CB1FEB1784D}"/>
              </a:ext>
            </a:extLst>
          </p:cNvPr>
          <p:cNvSpPr/>
          <p:nvPr/>
        </p:nvSpPr>
        <p:spPr>
          <a:xfrm>
            <a:off x="292196" y="284900"/>
            <a:ext cx="7159551" cy="20105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Abadi" panose="020B0604020104020204" pitchFamily="34" charset="0"/>
              </a:rPr>
              <a:t>Výstupy</a:t>
            </a:r>
            <a:endParaRPr lang="en-US" sz="4800" kern="12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6688" t="33901" r="26731" b="21349"/>
          <a:stretch/>
        </p:blipFill>
        <p:spPr>
          <a:xfrm>
            <a:off x="321732" y="2285998"/>
            <a:ext cx="5403446" cy="204281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053BE792-B030-7AD5-407C-E0DECDBC75D3}"/>
              </a:ext>
            </a:extLst>
          </p:cNvPr>
          <p:cNvSpPr/>
          <p:nvPr/>
        </p:nvSpPr>
        <p:spPr>
          <a:xfrm>
            <a:off x="281805" y="2190132"/>
            <a:ext cx="7203979" cy="14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10601" t="39730" r="27419" b="16829"/>
          <a:stretch/>
        </p:blipFill>
        <p:spPr>
          <a:xfrm>
            <a:off x="321732" y="4572003"/>
            <a:ext cx="5774268" cy="2276475"/>
          </a:xfrm>
          <a:prstGeom prst="rect">
            <a:avLst/>
          </a:prstGeom>
        </p:spPr>
      </p:pic>
      <p:sp>
        <p:nvSpPr>
          <p:cNvPr id="10" name="Obdĺžnik: zaoblený jeden roh 9">
            <a:extLst>
              <a:ext uri="{FF2B5EF4-FFF2-40B4-BE49-F238E27FC236}">
                <a16:creationId xmlns:a16="http://schemas.microsoft.com/office/drawing/2014/main" id="{431CD050-C255-AC4B-F8AF-C82758204B57}"/>
              </a:ext>
            </a:extLst>
          </p:cNvPr>
          <p:cNvSpPr/>
          <p:nvPr/>
        </p:nvSpPr>
        <p:spPr>
          <a:xfrm flipV="1">
            <a:off x="321732" y="2276534"/>
            <a:ext cx="6498168" cy="2125939"/>
          </a:xfrm>
          <a:prstGeom prst="round1Rect">
            <a:avLst/>
          </a:prstGeom>
          <a:noFill/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8B09AE87-4432-48B7-C85C-36B05E01D476}"/>
              </a:ext>
            </a:extLst>
          </p:cNvPr>
          <p:cNvSpPr/>
          <p:nvPr/>
        </p:nvSpPr>
        <p:spPr>
          <a:xfrm rot="16200000">
            <a:off x="8397919" y="-580402"/>
            <a:ext cx="2692208" cy="4374094"/>
          </a:xfrm>
          <a:prstGeom prst="rect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/>
          <a:srcRect l="9803" t="40802" r="34053" b="11661"/>
          <a:stretch/>
        </p:blipFill>
        <p:spPr>
          <a:xfrm>
            <a:off x="7546583" y="2753550"/>
            <a:ext cx="4409607" cy="1683216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7602316" y="-130730"/>
            <a:ext cx="4364265" cy="332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Získali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akreditáciu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na</a:t>
            </a:r>
            <a:r>
              <a:rPr lang="en-US" sz="2200" dirty="0">
                <a:solidFill>
                  <a:srgbClr val="FFFFFF"/>
                </a:solidFill>
              </a:rPr>
              <a:t> Erasmus+, </a:t>
            </a:r>
            <a:r>
              <a:rPr lang="en-US" sz="2200" dirty="0" err="1">
                <a:solidFill>
                  <a:srgbClr val="FFFFFF"/>
                </a:solidFill>
              </a:rPr>
              <a:t>podali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prihlášky</a:t>
            </a:r>
            <a:r>
              <a:rPr lang="en-US" sz="2200" dirty="0">
                <a:solidFill>
                  <a:srgbClr val="FFFFFF"/>
                </a:solidFill>
              </a:rPr>
              <a:t> v </a:t>
            </a:r>
            <a:r>
              <a:rPr lang="en-US" sz="2200" dirty="0" err="1">
                <a:solidFill>
                  <a:srgbClr val="FFFFFF"/>
                </a:solidFill>
              </a:rPr>
              <a:t>rámci</a:t>
            </a:r>
            <a:r>
              <a:rPr lang="en-US" sz="2200" dirty="0">
                <a:solidFill>
                  <a:srgbClr val="FFFFFF"/>
                </a:solidFill>
              </a:rPr>
              <a:t> Erasmus+ </a:t>
            </a:r>
            <a:r>
              <a:rPr lang="en-US" sz="2200" dirty="0" err="1">
                <a:solidFill>
                  <a:srgbClr val="FFFFFF"/>
                </a:solidFill>
              </a:rPr>
              <a:t>vo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výzve</a:t>
            </a:r>
            <a:r>
              <a:rPr lang="en-US" sz="2200" dirty="0">
                <a:solidFill>
                  <a:srgbClr val="FFFFFF"/>
                </a:solidFill>
              </a:rPr>
              <a:t> 2021 a 2022</a:t>
            </a:r>
            <a:r>
              <a:rPr lang="sk-SK" sz="2200" dirty="0">
                <a:solidFill>
                  <a:srgbClr val="FFFFFF"/>
                </a:solidFill>
              </a:rPr>
              <a:t> na odbornú prax žiakov v zahraničí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uspeli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výbere</a:t>
            </a:r>
            <a:r>
              <a:rPr lang="en-US" sz="2200" dirty="0">
                <a:solidFill>
                  <a:srgbClr val="FFFFFF"/>
                </a:solidFill>
              </a:rPr>
              <a:t>,  </a:t>
            </a:r>
            <a:r>
              <a:rPr lang="en-US" sz="2200" dirty="0" err="1">
                <a:solidFill>
                  <a:srgbClr val="FFFFFF"/>
                </a:solidFill>
              </a:rPr>
              <a:t>efektívne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kvalitne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realizovali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realizujeme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projekty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financované</a:t>
            </a:r>
            <a:r>
              <a:rPr lang="en-US" sz="2200" dirty="0">
                <a:solidFill>
                  <a:srgbClr val="FFFFFF"/>
                </a:solidFill>
              </a:rPr>
              <a:t> EÚ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2" r="-3" b="4119"/>
          <a:stretch/>
        </p:blipFill>
        <p:spPr>
          <a:xfrm>
            <a:off x="7526574" y="4467939"/>
            <a:ext cx="4440007" cy="2234198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sp>
        <p:nvSpPr>
          <p:cNvPr id="11" name="Obdĺžnik: zaoblený jeden roh 10">
            <a:extLst>
              <a:ext uri="{FF2B5EF4-FFF2-40B4-BE49-F238E27FC236}">
                <a16:creationId xmlns:a16="http://schemas.microsoft.com/office/drawing/2014/main" id="{7B686015-89DC-D50F-185B-9EF9E6D6F468}"/>
              </a:ext>
            </a:extLst>
          </p:cNvPr>
          <p:cNvSpPr/>
          <p:nvPr/>
        </p:nvSpPr>
        <p:spPr>
          <a:xfrm>
            <a:off x="334907" y="4498339"/>
            <a:ext cx="6498168" cy="2340674"/>
          </a:xfrm>
          <a:prstGeom prst="round1Rect">
            <a:avLst>
              <a:gd name="adj" fmla="val 17107"/>
            </a:avLst>
          </a:prstGeom>
          <a:noFill/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4A7867C6-9F66-04E7-8B2B-C9DF4AA99A66}"/>
              </a:ext>
            </a:extLst>
          </p:cNvPr>
          <p:cNvSpPr/>
          <p:nvPr/>
        </p:nvSpPr>
        <p:spPr>
          <a:xfrm>
            <a:off x="6858858" y="2276098"/>
            <a:ext cx="608034" cy="18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78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7180844-A869-8BB1-0A6D-CF4E30D4FF12}"/>
              </a:ext>
            </a:extLst>
          </p:cNvPr>
          <p:cNvSpPr txBox="1"/>
          <p:nvPr/>
        </p:nvSpPr>
        <p:spPr>
          <a:xfrm>
            <a:off x="665085" y="463249"/>
            <a:ext cx="5278066" cy="1493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latin typeface="Abadi" panose="020B0604020104020204" pitchFamily="34" charset="0"/>
              </a:rPr>
              <a:t>Zodpovední</a:t>
            </a:r>
            <a:r>
              <a:rPr lang="en-US" sz="4000" dirty="0">
                <a:latin typeface="Abadi" panose="020B0604020104020204" pitchFamily="34" charset="0"/>
              </a:rPr>
              <a:t> k </a:t>
            </a:r>
            <a:r>
              <a:rPr lang="en-US" sz="4000" dirty="0" err="1">
                <a:latin typeface="Abadi" panose="020B0604020104020204" pitchFamily="34" charset="0"/>
              </a:rPr>
              <a:t>vzdelaniu</a:t>
            </a:r>
            <a:r>
              <a:rPr lang="en-US" sz="4000" dirty="0">
                <a:latin typeface="Abadi" panose="020B0604020104020204" pitchFamily="34" charset="0"/>
              </a:rPr>
              <a:t>, </a:t>
            </a:r>
            <a:r>
              <a:rPr lang="en-US" sz="4000" dirty="0" err="1">
                <a:latin typeface="Abadi" panose="020B0604020104020204" pitchFamily="34" charset="0"/>
              </a:rPr>
              <a:t>užitoční</a:t>
            </a:r>
            <a:r>
              <a:rPr lang="en-US" sz="4000" dirty="0">
                <a:latin typeface="Abadi" panose="020B0604020104020204" pitchFamily="34" charset="0"/>
              </a:rPr>
              <a:t> v </a:t>
            </a:r>
            <a:r>
              <a:rPr lang="en-US" sz="4000" dirty="0" err="1">
                <a:latin typeface="Abadi" panose="020B0604020104020204" pitchFamily="34" charset="0"/>
              </a:rPr>
              <a:t>praxi</a:t>
            </a:r>
            <a:endParaRPr lang="en-US" sz="4000" dirty="0">
              <a:latin typeface="Abadi" panose="020B06040201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5EE89C7F-8B90-004B-190B-AFB27AA604F8}"/>
              </a:ext>
            </a:extLst>
          </p:cNvPr>
          <p:cNvSpPr/>
          <p:nvPr/>
        </p:nvSpPr>
        <p:spPr>
          <a:xfrm rot="16200000">
            <a:off x="7757719" y="2423083"/>
            <a:ext cx="6857998" cy="20105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7572" t="34393" r="17878" b="5349"/>
          <a:stretch/>
        </p:blipFill>
        <p:spPr>
          <a:xfrm>
            <a:off x="6098762" y="285242"/>
            <a:ext cx="5596413" cy="61187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5" y="3145125"/>
            <a:ext cx="4975066" cy="2798475"/>
          </a:xfrm>
          <a:prstGeom prst="rect">
            <a:avLst/>
          </a:prstGeom>
        </p:spPr>
      </p:pic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1753DD7B-B378-1FD8-9BCE-EFECCEC060E9}"/>
              </a:ext>
            </a:extLst>
          </p:cNvPr>
          <p:cNvCxnSpPr/>
          <p:nvPr/>
        </p:nvCxnSpPr>
        <p:spPr>
          <a:xfrm>
            <a:off x="652107" y="2128393"/>
            <a:ext cx="5001022" cy="9144"/>
          </a:xfrm>
          <a:prstGeom prst="line">
            <a:avLst/>
          </a:prstGeom>
          <a:ln w="38100">
            <a:solidFill>
              <a:srgbClr val="855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ĺžnik 25">
            <a:extLst>
              <a:ext uri="{FF2B5EF4-FFF2-40B4-BE49-F238E27FC236}">
                <a16:creationId xmlns:a16="http://schemas.microsoft.com/office/drawing/2014/main" id="{DB68566F-FCC3-30B4-2CAE-724D9EFE4FEF}"/>
              </a:ext>
            </a:extLst>
          </p:cNvPr>
          <p:cNvSpPr/>
          <p:nvPr/>
        </p:nvSpPr>
        <p:spPr>
          <a:xfrm>
            <a:off x="0" y="1079859"/>
            <a:ext cx="87363" cy="6539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56128CAD-A7C2-63C7-2D62-956F96BF5A0C}"/>
              </a:ext>
            </a:extLst>
          </p:cNvPr>
          <p:cNvSpPr/>
          <p:nvPr/>
        </p:nvSpPr>
        <p:spPr>
          <a:xfrm>
            <a:off x="159341" y="1079858"/>
            <a:ext cx="195855" cy="6539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Pravouhlý trojuholník 29">
            <a:extLst>
              <a:ext uri="{FF2B5EF4-FFF2-40B4-BE49-F238E27FC236}">
                <a16:creationId xmlns:a16="http://schemas.microsoft.com/office/drawing/2014/main" id="{D3B5F894-3E1E-EB97-CBE0-E5CE1E7CA696}"/>
              </a:ext>
            </a:extLst>
          </p:cNvPr>
          <p:cNvSpPr/>
          <p:nvPr/>
        </p:nvSpPr>
        <p:spPr>
          <a:xfrm rot="5400000" flipH="1">
            <a:off x="862914" y="5630159"/>
            <a:ext cx="371149" cy="209697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2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k-SK" dirty="0">
                <a:latin typeface="Avenir Next LT Pro Demi" panose="020B0604020202020204" pitchFamily="34" charset="-18"/>
              </a:rPr>
              <a:t>9 mobilít, 8 učiteľov OATO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ravouhlý trojuholník 16">
            <a:extLst>
              <a:ext uri="{FF2B5EF4-FFF2-40B4-BE49-F238E27FC236}">
                <a16:creationId xmlns:a16="http://schemas.microsoft.com/office/drawing/2014/main" id="{9915B6D4-9979-AB0C-CF0D-AC2FA9623B1E}"/>
              </a:ext>
            </a:extLst>
          </p:cNvPr>
          <p:cNvSpPr/>
          <p:nvPr/>
        </p:nvSpPr>
        <p:spPr>
          <a:xfrm flipV="1">
            <a:off x="-7794" y="-1"/>
            <a:ext cx="1771894" cy="3788617"/>
          </a:xfrm>
          <a:prstGeom prst="rtTriangle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02769" y="2009186"/>
            <a:ext cx="10480522" cy="476568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0070C0"/>
                </a:solidFill>
              </a:rPr>
              <a:t>Termín</a:t>
            </a:r>
            <a:r>
              <a:rPr lang="sk-SK" sz="2400" dirty="0"/>
              <a:t>: júl – november 2021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70C0"/>
                </a:solidFill>
              </a:rPr>
              <a:t>Hlavný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b="1" dirty="0">
                <a:solidFill>
                  <a:srgbClr val="0070C0"/>
                </a:solidFill>
              </a:rPr>
              <a:t>cieľ</a:t>
            </a:r>
            <a:r>
              <a:rPr lang="sk-SK" sz="2400" dirty="0"/>
              <a:t>: zlepšiť odborné a jazykové kompetencie zamestnancov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70C0"/>
                </a:solidFill>
              </a:rPr>
              <a:t>Špecifické ciele</a:t>
            </a:r>
            <a:r>
              <a:rPr lang="sk-SK" sz="2400" b="1" dirty="0"/>
              <a:t>:</a:t>
            </a:r>
          </a:p>
          <a:p>
            <a:pPr marL="0" indent="0">
              <a:buNone/>
            </a:pPr>
            <a:r>
              <a:rPr lang="sk-SK" sz="2400" dirty="0"/>
              <a:t>1. Zaviesť </a:t>
            </a:r>
            <a:r>
              <a:rPr lang="sk-SK" sz="2400" dirty="0" err="1"/>
              <a:t>Clil</a:t>
            </a:r>
            <a:r>
              <a:rPr lang="sk-SK" sz="2400" dirty="0"/>
              <a:t> do výučby anglického jazyka v predmetoch matematika, aplikovaná informatika a písomná a elektronická komunikácia v 1. a 2. ročníku</a:t>
            </a:r>
          </a:p>
          <a:p>
            <a:pPr marL="0" indent="0">
              <a:buNone/>
            </a:pPr>
            <a:r>
              <a:rPr lang="sk-SK" sz="2400" dirty="0"/>
              <a:t>2. Zaviesť metódy riešenia problémov a rozhodovania do výučby predmetov anglický jazyk, dejepis a občianska náuka.</a:t>
            </a:r>
          </a:p>
          <a:p>
            <a:pPr marL="0" indent="0">
              <a:buNone/>
            </a:pPr>
            <a:r>
              <a:rPr lang="sk-SK" sz="2400" dirty="0"/>
              <a:t>3. Zaviesť informačné technológie do výučby anglického jazyka.</a:t>
            </a:r>
          </a:p>
          <a:p>
            <a:pPr marL="0" indent="0">
              <a:buNone/>
            </a:pPr>
            <a:r>
              <a:rPr lang="sk-SK" sz="2400" dirty="0"/>
              <a:t>4. Zaviesť metódu vzdelávania orientovaného na študenta (</a:t>
            </a:r>
            <a:r>
              <a:rPr lang="sk-SK" sz="2400" dirty="0" err="1"/>
              <a:t>student-centred</a:t>
            </a:r>
            <a:r>
              <a:rPr lang="sk-SK" sz="2400" dirty="0"/>
              <a:t> </a:t>
            </a:r>
            <a:r>
              <a:rPr lang="sk-SK" sz="2400" dirty="0" err="1"/>
              <a:t>learning</a:t>
            </a:r>
            <a:r>
              <a:rPr lang="sk-SK" sz="2400" dirty="0"/>
              <a:t>) do výučby predmetov anglický jazyk, cvičná firma a biológia.</a:t>
            </a:r>
          </a:p>
          <a:p>
            <a:pPr marL="0" indent="0">
              <a:buNone/>
            </a:pPr>
            <a:r>
              <a:rPr lang="sk-SK" sz="2400" dirty="0"/>
              <a:t>5. Posilniť medzinárodnú spoluprácu so vzdelávacími inštitúciami v zahraničí a nadviazať novú spoluprácu s novými partnermi pre projektov </a:t>
            </a:r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4" name="Pravouhlý trojuholník 3">
            <a:extLst>
              <a:ext uri="{FF2B5EF4-FFF2-40B4-BE49-F238E27FC236}">
                <a16:creationId xmlns:a16="http://schemas.microsoft.com/office/drawing/2014/main" id="{7D861EDC-BF23-D2C0-9364-7BDDE24D0FCF}"/>
              </a:ext>
            </a:extLst>
          </p:cNvPr>
          <p:cNvSpPr/>
          <p:nvPr/>
        </p:nvSpPr>
        <p:spPr>
          <a:xfrm flipV="1">
            <a:off x="-19487" y="1691636"/>
            <a:ext cx="1017014" cy="2096978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526B509-A0C3-EDF0-771D-D9B18CF30719}"/>
              </a:ext>
            </a:extLst>
          </p:cNvPr>
          <p:cNvSpPr/>
          <p:nvPr/>
        </p:nvSpPr>
        <p:spPr>
          <a:xfrm>
            <a:off x="-19485" y="1554480"/>
            <a:ext cx="1111168" cy="13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DBC2471B-0EFE-D813-5648-D491D3486FA5}"/>
              </a:ext>
            </a:extLst>
          </p:cNvPr>
          <p:cNvCxnSpPr>
            <a:cxnSpLocks/>
          </p:cNvCxnSpPr>
          <p:nvPr/>
        </p:nvCxnSpPr>
        <p:spPr>
          <a:xfrm flipH="1">
            <a:off x="-55170" y="-83127"/>
            <a:ext cx="1530679" cy="1438033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359BC06-3234-DDDB-2D7E-35430FC6EB5B}"/>
              </a:ext>
            </a:extLst>
          </p:cNvPr>
          <p:cNvCxnSpPr>
            <a:cxnSpLocks/>
          </p:cNvCxnSpPr>
          <p:nvPr/>
        </p:nvCxnSpPr>
        <p:spPr>
          <a:xfrm flipH="1">
            <a:off x="-103909" y="-83127"/>
            <a:ext cx="1298864" cy="124690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: zaoblený jeden roh 3">
            <a:extLst>
              <a:ext uri="{FF2B5EF4-FFF2-40B4-BE49-F238E27FC236}">
                <a16:creationId xmlns:a16="http://schemas.microsoft.com/office/drawing/2014/main" id="{5EA3EB8D-FF4F-BCD4-74BD-A5E7BEB7BD9D}"/>
              </a:ext>
            </a:extLst>
          </p:cNvPr>
          <p:cNvSpPr/>
          <p:nvPr/>
        </p:nvSpPr>
        <p:spPr>
          <a:xfrm flipV="1">
            <a:off x="295398" y="289204"/>
            <a:ext cx="7767948" cy="2777383"/>
          </a:xfrm>
          <a:prstGeom prst="round1Rect">
            <a:avLst/>
          </a:prstGeom>
          <a:solidFill>
            <a:schemeClr val="bg1"/>
          </a:solidFill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4918" y="470410"/>
            <a:ext cx="7961416" cy="2777384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Názov kurzu: </a:t>
            </a:r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solving</a:t>
            </a:r>
            <a:r>
              <a:rPr lang="sk-SK" dirty="0"/>
              <a:t> and </a:t>
            </a:r>
            <a:r>
              <a:rPr lang="sk-SK" dirty="0" err="1"/>
              <a:t>decision</a:t>
            </a:r>
            <a:r>
              <a:rPr lang="sk-SK" dirty="0"/>
              <a:t> </a:t>
            </a:r>
            <a:r>
              <a:rPr lang="sk-SK" dirty="0" err="1"/>
              <a:t>making</a:t>
            </a:r>
            <a:r>
              <a:rPr lang="sk-SK" dirty="0"/>
              <a:t>  </a:t>
            </a:r>
          </a:p>
          <a:p>
            <a:pPr marL="0" indent="0">
              <a:buNone/>
            </a:pPr>
            <a:r>
              <a:rPr lang="sk-SK" dirty="0"/>
              <a:t>Destinácia: Palermo, Taliansko</a:t>
            </a:r>
          </a:p>
          <a:p>
            <a:pPr marL="0" indent="0">
              <a:buNone/>
            </a:pPr>
            <a:r>
              <a:rPr lang="sk-SK" dirty="0"/>
              <a:t>Účastníci: Veronika Múčková, Terézia </a:t>
            </a:r>
            <a:r>
              <a:rPr lang="sk-SK" dirty="0" err="1"/>
              <a:t>Škorcová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Termín: 10.07. – 17.07. 2021</a:t>
            </a:r>
          </a:p>
        </p:txBody>
      </p:sp>
      <p:sp>
        <p:nvSpPr>
          <p:cNvPr id="5" name="Pravouhlý trojuholník 4">
            <a:extLst>
              <a:ext uri="{FF2B5EF4-FFF2-40B4-BE49-F238E27FC236}">
                <a16:creationId xmlns:a16="http://schemas.microsoft.com/office/drawing/2014/main" id="{0E1E70A4-0463-0BF7-0715-D0EC6B83EAE0}"/>
              </a:ext>
            </a:extLst>
          </p:cNvPr>
          <p:cNvSpPr/>
          <p:nvPr/>
        </p:nvSpPr>
        <p:spPr>
          <a:xfrm rot="10800000" flipV="1">
            <a:off x="11174986" y="4761022"/>
            <a:ext cx="1017014" cy="2096978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13614A9-185B-5E5C-9FBE-875C679E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08" y="3247792"/>
            <a:ext cx="4813610" cy="36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brázok 2021-12-17 18:30:24">
            <a:extLst>
              <a:ext uri="{FF2B5EF4-FFF2-40B4-BE49-F238E27FC236}">
                <a16:creationId xmlns:a16="http://schemas.microsoft.com/office/drawing/2014/main" id="{6943C3FE-04F0-1F31-9760-571020EC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71" y="0"/>
            <a:ext cx="3286131" cy="43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72CC35E-0A72-F2A8-26CE-80AF8A56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" y="3247793"/>
            <a:ext cx="4813610" cy="36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18" y="4598002"/>
            <a:ext cx="2043504" cy="20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t="6070" r="-2" b="1208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r="-2" b="1815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sk-SK" sz="4800" dirty="0">
                <a:latin typeface="Abadi" panose="020B0604020104020204" pitchFamily="34" charset="0"/>
              </a:rPr>
              <a:t>Výstupy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Zaviedli sme metódy „</a:t>
            </a:r>
            <a:r>
              <a:rPr lang="sk-SK" sz="2000" dirty="0" err="1"/>
              <a:t>problem</a:t>
            </a:r>
            <a:r>
              <a:rPr lang="sk-SK" sz="2000" dirty="0"/>
              <a:t> </a:t>
            </a:r>
            <a:r>
              <a:rPr lang="sk-SK" sz="2000" dirty="0" err="1"/>
              <a:t>solving</a:t>
            </a:r>
            <a:r>
              <a:rPr lang="sk-SK" sz="2000" dirty="0"/>
              <a:t> and </a:t>
            </a:r>
            <a:r>
              <a:rPr lang="sk-SK" sz="2000" dirty="0" err="1"/>
              <a:t>decision</a:t>
            </a:r>
            <a:r>
              <a:rPr lang="sk-SK" sz="2000" dirty="0"/>
              <a:t> </a:t>
            </a:r>
            <a:r>
              <a:rPr lang="sk-SK" sz="2000" dirty="0" err="1"/>
              <a:t>making</a:t>
            </a:r>
            <a:r>
              <a:rPr lang="sk-SK" sz="2000" dirty="0"/>
              <a:t>“ do vyučovania predmetov občianska náuka, dejepis a anglický jazyk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8ECD350-03CF-14D2-7A9C-74B9E1CC850A}"/>
              </a:ext>
            </a:extLst>
          </p:cNvPr>
          <p:cNvSpPr/>
          <p:nvPr/>
        </p:nvSpPr>
        <p:spPr>
          <a:xfrm>
            <a:off x="1400" y="1152143"/>
            <a:ext cx="128015" cy="6539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2B700845-931D-D76C-BE01-26540D5C70E8}"/>
              </a:ext>
            </a:extLst>
          </p:cNvPr>
          <p:cNvCxnSpPr/>
          <p:nvPr/>
        </p:nvCxnSpPr>
        <p:spPr>
          <a:xfrm>
            <a:off x="448056" y="2194560"/>
            <a:ext cx="5001022" cy="9144"/>
          </a:xfrm>
          <a:prstGeom prst="line">
            <a:avLst/>
          </a:prstGeom>
          <a:ln w="19050">
            <a:solidFill>
              <a:srgbClr val="855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uhlý trojuholník 15">
            <a:extLst>
              <a:ext uri="{FF2B5EF4-FFF2-40B4-BE49-F238E27FC236}">
                <a16:creationId xmlns:a16="http://schemas.microsoft.com/office/drawing/2014/main" id="{779FCE2B-2527-6963-6960-2B4057FAB383}"/>
              </a:ext>
            </a:extLst>
          </p:cNvPr>
          <p:cNvSpPr/>
          <p:nvPr/>
        </p:nvSpPr>
        <p:spPr>
          <a:xfrm rot="16200000" flipV="1">
            <a:off x="709474" y="5495397"/>
            <a:ext cx="644462" cy="2080744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Pravouhlý trojuholník 17">
            <a:extLst>
              <a:ext uri="{FF2B5EF4-FFF2-40B4-BE49-F238E27FC236}">
                <a16:creationId xmlns:a16="http://schemas.microsoft.com/office/drawing/2014/main" id="{15F4FD17-9DB6-410A-8A95-1578F9F3E836}"/>
              </a:ext>
            </a:extLst>
          </p:cNvPr>
          <p:cNvSpPr/>
          <p:nvPr/>
        </p:nvSpPr>
        <p:spPr>
          <a:xfrm rot="10800000" flipH="1" flipV="1">
            <a:off x="-10391" y="5481411"/>
            <a:ext cx="779318" cy="1376590"/>
          </a:xfrm>
          <a:prstGeom prst="rtTriangle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52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DBC2471B-0EFE-D813-5648-D491D3486FA5}"/>
              </a:ext>
            </a:extLst>
          </p:cNvPr>
          <p:cNvCxnSpPr>
            <a:cxnSpLocks/>
          </p:cNvCxnSpPr>
          <p:nvPr/>
        </p:nvCxnSpPr>
        <p:spPr>
          <a:xfrm flipH="1">
            <a:off x="6988877" y="-153045"/>
            <a:ext cx="1530679" cy="1438033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359BC06-3234-DDDB-2D7E-35430FC6EB5B}"/>
              </a:ext>
            </a:extLst>
          </p:cNvPr>
          <p:cNvCxnSpPr>
            <a:cxnSpLocks/>
          </p:cNvCxnSpPr>
          <p:nvPr/>
        </p:nvCxnSpPr>
        <p:spPr>
          <a:xfrm flipH="1">
            <a:off x="7413914" y="-57484"/>
            <a:ext cx="1298864" cy="124690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: zaoblený jeden roh 3">
            <a:extLst>
              <a:ext uri="{FF2B5EF4-FFF2-40B4-BE49-F238E27FC236}">
                <a16:creationId xmlns:a16="http://schemas.microsoft.com/office/drawing/2014/main" id="{5EA3EB8D-FF4F-BCD4-74BD-A5E7BEB7BD9D}"/>
              </a:ext>
            </a:extLst>
          </p:cNvPr>
          <p:cNvSpPr/>
          <p:nvPr/>
        </p:nvSpPr>
        <p:spPr>
          <a:xfrm flipV="1">
            <a:off x="295398" y="289204"/>
            <a:ext cx="7767948" cy="2777383"/>
          </a:xfrm>
          <a:prstGeom prst="round1Rect">
            <a:avLst/>
          </a:prstGeom>
          <a:solidFill>
            <a:schemeClr val="bg1"/>
          </a:solidFill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4918" y="470410"/>
            <a:ext cx="7961416" cy="2494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Názov kurzu: </a:t>
            </a:r>
            <a:r>
              <a:rPr lang="en-US" dirty="0"/>
              <a:t>Teaching languages in the digital era: the best apps, web platforms and ICT solutions for learning languages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Destinácia: Palermo, Taliansko</a:t>
            </a:r>
          </a:p>
          <a:p>
            <a:pPr marL="0" indent="0">
              <a:buNone/>
            </a:pPr>
            <a:r>
              <a:rPr lang="sk-SK" dirty="0"/>
              <a:t>Účastníci: Martin Huba</a:t>
            </a:r>
          </a:p>
          <a:p>
            <a:pPr marL="0" indent="0">
              <a:buNone/>
            </a:pPr>
            <a:r>
              <a:rPr lang="sk-SK" dirty="0"/>
              <a:t>Termín: 08.08. – 18.08. 2021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Pravouhlý trojuholník 4">
            <a:extLst>
              <a:ext uri="{FF2B5EF4-FFF2-40B4-BE49-F238E27FC236}">
                <a16:creationId xmlns:a16="http://schemas.microsoft.com/office/drawing/2014/main" id="{0E1E70A4-0463-0BF7-0715-D0EC6B83EAE0}"/>
              </a:ext>
            </a:extLst>
          </p:cNvPr>
          <p:cNvSpPr/>
          <p:nvPr/>
        </p:nvSpPr>
        <p:spPr>
          <a:xfrm rot="10800000" flipV="1">
            <a:off x="11174986" y="4761022"/>
            <a:ext cx="1017014" cy="209697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ravouhlý trojuholník 7">
            <a:extLst>
              <a:ext uri="{FF2B5EF4-FFF2-40B4-BE49-F238E27FC236}">
                <a16:creationId xmlns:a16="http://schemas.microsoft.com/office/drawing/2014/main" id="{CCEDA04D-40D7-4E24-5E54-C8282E9B2C0D}"/>
              </a:ext>
            </a:extLst>
          </p:cNvPr>
          <p:cNvSpPr/>
          <p:nvPr/>
        </p:nvSpPr>
        <p:spPr>
          <a:xfrm rot="5400000" flipH="1" flipV="1">
            <a:off x="10873175" y="5539173"/>
            <a:ext cx="509155" cy="2128498"/>
          </a:xfrm>
          <a:prstGeom prst="rtTriangle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0AC64-FC0B-A7EC-557C-8574BD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42" y="3230841"/>
            <a:ext cx="2720369" cy="36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541A78-45EA-4208-72DC-42E35050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" y="3279657"/>
            <a:ext cx="4771124" cy="35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4EE1ECE-BBAA-7B5F-8D18-D7C778F1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83" y="491248"/>
            <a:ext cx="34289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23" y="5184278"/>
            <a:ext cx="1507917" cy="14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6F7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DE523DC-D7A6-66B8-7F63-ABE88E4D93AD}"/>
              </a:ext>
            </a:extLst>
          </p:cNvPr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FF"/>
                </a:solidFill>
                <a:latin typeface="Abadi" panose="020B0604020104020204" pitchFamily="34" charset="0"/>
              </a:rPr>
              <a:t>Výstupy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C0E4D-BD5E-4FDD-9B62-2B2940BFF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59736"/>
            <a:ext cx="3447288" cy="1956816"/>
          </a:xfrm>
          <a:prstGeom prst="rect">
            <a:avLst/>
          </a:prstGeom>
          <a:solidFill>
            <a:srgbClr val="FD4B1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7317" t="27278" r="35508" b="13400"/>
          <a:stretch/>
        </p:blipFill>
        <p:spPr>
          <a:xfrm>
            <a:off x="370257" y="2510728"/>
            <a:ext cx="3406215" cy="1905824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CAA0DA42-F6E1-48B7-B5ED-7C0C67DED7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2459736"/>
            <a:ext cx="3447288" cy="1956816"/>
          </a:xfrm>
          <a:prstGeom prst="rect">
            <a:avLst/>
          </a:prstGeom>
          <a:solidFill>
            <a:srgbClr val="FD4B1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r="39061"/>
          <a:stretch/>
        </p:blipFill>
        <p:spPr>
          <a:xfrm rot="5400000">
            <a:off x="4730176" y="1760877"/>
            <a:ext cx="1905825" cy="3405527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BB6BE08D-CDB9-4806-9C6E-8FD809D88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72000"/>
            <a:ext cx="3447288" cy="1956816"/>
          </a:xfrm>
          <a:prstGeom prst="rect">
            <a:avLst/>
          </a:prstGeom>
          <a:solidFill>
            <a:srgbClr val="FD4B1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l="16737" t="45493" r="37870" b="16756"/>
          <a:stretch/>
        </p:blipFill>
        <p:spPr>
          <a:xfrm>
            <a:off x="370256" y="4628616"/>
            <a:ext cx="3402185" cy="190020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FD8F0A-04C0-4F46-A992-D5CEA4F4C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4572000"/>
            <a:ext cx="3447288" cy="1956816"/>
          </a:xfrm>
          <a:prstGeom prst="rect">
            <a:avLst/>
          </a:prstGeom>
          <a:solidFill>
            <a:srgbClr val="FD4B1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/>
          <a:srcRect l="13273" t="18803" r="33602" b="9375"/>
          <a:stretch/>
        </p:blipFill>
        <p:spPr>
          <a:xfrm>
            <a:off x="3980324" y="4628616"/>
            <a:ext cx="3405527" cy="190020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B5CF393B-3254-2A6F-823E-438BE8842DE0}"/>
              </a:ext>
            </a:extLst>
          </p:cNvPr>
          <p:cNvSpPr/>
          <p:nvPr/>
        </p:nvSpPr>
        <p:spPr>
          <a:xfrm>
            <a:off x="7556975" y="321732"/>
            <a:ext cx="4305841" cy="6214534"/>
          </a:xfrm>
          <a:prstGeom prst="rect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957973" y="772668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200">
                <a:solidFill>
                  <a:srgbClr val="FFFFFF"/>
                </a:solidFill>
              </a:rPr>
              <a:t>Nové aplikácie, webové platformy a IKT riešenia boli zapracované do výučby cudzích jazykov a využívajú sa v jazykovej PC učebni</a:t>
            </a:r>
          </a:p>
        </p:txBody>
      </p:sp>
    </p:spTree>
    <p:extLst>
      <p:ext uri="{BB962C8B-B14F-4D97-AF65-F5344CB8AC3E}">
        <p14:creationId xmlns:p14="http://schemas.microsoft.com/office/powerpoint/2010/main" val="494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DBC2471B-0EFE-D813-5648-D491D3486FA5}"/>
              </a:ext>
            </a:extLst>
          </p:cNvPr>
          <p:cNvCxnSpPr>
            <a:cxnSpLocks/>
          </p:cNvCxnSpPr>
          <p:nvPr/>
        </p:nvCxnSpPr>
        <p:spPr>
          <a:xfrm flipH="1">
            <a:off x="295398" y="-83127"/>
            <a:ext cx="1180111" cy="1018309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359BC06-3234-DDDB-2D7E-35430FC6EB5B}"/>
              </a:ext>
            </a:extLst>
          </p:cNvPr>
          <p:cNvCxnSpPr>
            <a:cxnSpLocks/>
          </p:cNvCxnSpPr>
          <p:nvPr/>
        </p:nvCxnSpPr>
        <p:spPr>
          <a:xfrm flipH="1">
            <a:off x="-152526" y="289204"/>
            <a:ext cx="1298864" cy="124690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: zaoblený jeden roh 3">
            <a:extLst>
              <a:ext uri="{FF2B5EF4-FFF2-40B4-BE49-F238E27FC236}">
                <a16:creationId xmlns:a16="http://schemas.microsoft.com/office/drawing/2014/main" id="{5EA3EB8D-FF4F-BCD4-74BD-A5E7BEB7BD9D}"/>
              </a:ext>
            </a:extLst>
          </p:cNvPr>
          <p:cNvSpPr/>
          <p:nvPr/>
        </p:nvSpPr>
        <p:spPr>
          <a:xfrm flipV="1">
            <a:off x="295397" y="289203"/>
            <a:ext cx="9706859" cy="2777383"/>
          </a:xfrm>
          <a:prstGeom prst="round1Rect">
            <a:avLst/>
          </a:prstGeom>
          <a:solidFill>
            <a:schemeClr val="bg1"/>
          </a:solidFill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4918" y="470410"/>
            <a:ext cx="8937702" cy="2777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Názov kurzu: </a:t>
            </a:r>
            <a:r>
              <a:rPr lang="en-US" dirty="0"/>
              <a:t>Benchmarking education in Finland &amp; Estonia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Destinácia: Helsinki, Fínsko</a:t>
            </a:r>
          </a:p>
          <a:p>
            <a:pPr marL="0" indent="0">
              <a:buNone/>
            </a:pPr>
            <a:r>
              <a:rPr lang="sk-SK" dirty="0"/>
              <a:t>Účastníci: Katarína </a:t>
            </a:r>
            <a:r>
              <a:rPr lang="sk-SK" dirty="0" err="1"/>
              <a:t>Quintas</a:t>
            </a:r>
            <a:r>
              <a:rPr lang="sk-SK" dirty="0"/>
              <a:t>, Jozefína </a:t>
            </a:r>
            <a:r>
              <a:rPr lang="sk-SK" dirty="0" err="1"/>
              <a:t>Šándorová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Termín: 03.10. – 07.10. 2021</a:t>
            </a:r>
          </a:p>
        </p:txBody>
      </p:sp>
      <p:sp>
        <p:nvSpPr>
          <p:cNvPr id="5" name="Pravouhlý trojuholník 4">
            <a:extLst>
              <a:ext uri="{FF2B5EF4-FFF2-40B4-BE49-F238E27FC236}">
                <a16:creationId xmlns:a16="http://schemas.microsoft.com/office/drawing/2014/main" id="{0E1E70A4-0463-0BF7-0715-D0EC6B83EAE0}"/>
              </a:ext>
            </a:extLst>
          </p:cNvPr>
          <p:cNvSpPr/>
          <p:nvPr/>
        </p:nvSpPr>
        <p:spPr>
          <a:xfrm rot="10800000" flipV="1">
            <a:off x="11174986" y="5777344"/>
            <a:ext cx="1017014" cy="1080655"/>
          </a:xfrm>
          <a:prstGeom prst="rtTriangle">
            <a:avLst/>
          </a:prstGeom>
          <a:solidFill>
            <a:srgbClr val="855F59"/>
          </a:solidFill>
          <a:ln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ravouhlý trojuholník 7">
            <a:extLst>
              <a:ext uri="{FF2B5EF4-FFF2-40B4-BE49-F238E27FC236}">
                <a16:creationId xmlns:a16="http://schemas.microsoft.com/office/drawing/2014/main" id="{7E615541-8F00-6295-2DA7-458DC5434E28}"/>
              </a:ext>
            </a:extLst>
          </p:cNvPr>
          <p:cNvSpPr/>
          <p:nvPr/>
        </p:nvSpPr>
        <p:spPr>
          <a:xfrm rot="5400000" flipV="1">
            <a:off x="11143166" y="-31821"/>
            <a:ext cx="1017014" cy="1080655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09B9584-7BA8-9E44-9B70-0780D411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" y="3263382"/>
            <a:ext cx="4792824" cy="35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6A6A95F-A6B3-91B1-4408-6B521231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33" y="3263382"/>
            <a:ext cx="4792824" cy="35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56" y="21762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Nie je k dispozícii žiadny popis.">
            <a:extLst>
              <a:ext uri="{FF2B5EF4-FFF2-40B4-BE49-F238E27FC236}">
                <a16:creationId xmlns:a16="http://schemas.microsoft.com/office/drawing/2014/main" id="{3790D038-52DD-4907-80B8-6E71E0FA8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3" r="775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 descr="Obrázok, na ktorom je text, vnútri, strop&#10;&#10;Automaticky generovaný popi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0" r="-2" b="25435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 descr="Nie je k dispozícii žiadny popis.">
            <a:extLst>
              <a:ext uri="{FF2B5EF4-FFF2-40B4-BE49-F238E27FC236}">
                <a16:creationId xmlns:a16="http://schemas.microsoft.com/office/drawing/2014/main" id="{CAF71001-97DA-4D2F-99D1-B4B297DA5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5501" r="152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k-SK" sz="4800" dirty="0">
                <a:latin typeface="Abadi" panose="020B0604020104020204" pitchFamily="34" charset="0"/>
              </a:rPr>
              <a:t>Výstupy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Postupne implementujeme metódu </a:t>
            </a:r>
            <a:r>
              <a:rPr lang="sk-SK" sz="2000" dirty="0" err="1"/>
              <a:t>Benchmarking</a:t>
            </a:r>
            <a:r>
              <a:rPr lang="sk-SK" sz="2000" dirty="0"/>
              <a:t> do systému riadenia pri porovnávaní metód, procesov, postupov našej školy s inými školami, ktoré pôsobia v podobnej oblasti </a:t>
            </a:r>
          </a:p>
          <a:p>
            <a:pPr marL="0" indent="0">
              <a:buNone/>
            </a:pPr>
            <a:r>
              <a:rPr lang="sk-SK" sz="2000" dirty="0"/>
              <a:t>Zaviedli sme „</a:t>
            </a:r>
            <a:r>
              <a:rPr lang="sk-SK" sz="2000" dirty="0" err="1"/>
              <a:t>student-centred</a:t>
            </a:r>
            <a:r>
              <a:rPr lang="sk-SK" sz="2000" dirty="0"/>
              <a:t> </a:t>
            </a:r>
            <a:r>
              <a:rPr lang="sk-SK" sz="2000" dirty="0" err="1"/>
              <a:t>learning</a:t>
            </a:r>
            <a:r>
              <a:rPr lang="sk-SK" sz="2000" dirty="0"/>
              <a:t>“ v predmetoch anglický jazyk a biológia, postupne zavádzame aj v ostatných</a:t>
            </a:r>
          </a:p>
          <a:p>
            <a:pPr marL="0" indent="0">
              <a:buNone/>
            </a:pPr>
            <a:r>
              <a:rPr lang="sk-SK" sz="2000" dirty="0"/>
              <a:t>Aplikovali sme </a:t>
            </a:r>
            <a:r>
              <a:rPr lang="sk-SK" sz="2000" dirty="0" smtClean="0"/>
              <a:t>skúsenosti </a:t>
            </a:r>
            <a:r>
              <a:rPr lang="sk-SK" sz="2000" dirty="0"/>
              <a:t>v oblasti vzdelávania a inklúzie žiakov so špeciálnymi potrebami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B74AE5BE-9079-051C-F2CF-81F652C0B926}"/>
              </a:ext>
            </a:extLst>
          </p:cNvPr>
          <p:cNvSpPr/>
          <p:nvPr/>
        </p:nvSpPr>
        <p:spPr>
          <a:xfrm>
            <a:off x="-10636" y="1016867"/>
            <a:ext cx="128015" cy="6539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A558DBF9-955C-F5EA-773E-0D553881FEE1}"/>
              </a:ext>
            </a:extLst>
          </p:cNvPr>
          <p:cNvCxnSpPr/>
          <p:nvPr/>
        </p:nvCxnSpPr>
        <p:spPr>
          <a:xfrm>
            <a:off x="465971" y="2099085"/>
            <a:ext cx="5001022" cy="9144"/>
          </a:xfrm>
          <a:prstGeom prst="line">
            <a:avLst/>
          </a:prstGeom>
          <a:ln w="19050">
            <a:solidFill>
              <a:srgbClr val="855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uhlý trojuholník 22">
            <a:extLst>
              <a:ext uri="{FF2B5EF4-FFF2-40B4-BE49-F238E27FC236}">
                <a16:creationId xmlns:a16="http://schemas.microsoft.com/office/drawing/2014/main" id="{42727713-BB3E-5A38-427A-DCCA250BA88E}"/>
              </a:ext>
            </a:extLst>
          </p:cNvPr>
          <p:cNvSpPr/>
          <p:nvPr/>
        </p:nvSpPr>
        <p:spPr>
          <a:xfrm rot="16200000" flipV="1">
            <a:off x="444095" y="6013350"/>
            <a:ext cx="391885" cy="1297411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8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DBC2471B-0EFE-D813-5648-D491D3486FA5}"/>
              </a:ext>
            </a:extLst>
          </p:cNvPr>
          <p:cNvCxnSpPr>
            <a:cxnSpLocks/>
          </p:cNvCxnSpPr>
          <p:nvPr/>
        </p:nvCxnSpPr>
        <p:spPr>
          <a:xfrm flipH="1">
            <a:off x="1107623" y="-95563"/>
            <a:ext cx="1530679" cy="1438033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359BC06-3234-DDDB-2D7E-35430FC6EB5B}"/>
              </a:ext>
            </a:extLst>
          </p:cNvPr>
          <p:cNvCxnSpPr>
            <a:cxnSpLocks/>
          </p:cNvCxnSpPr>
          <p:nvPr/>
        </p:nvCxnSpPr>
        <p:spPr>
          <a:xfrm flipH="1">
            <a:off x="1602799" y="-47867"/>
            <a:ext cx="1298864" cy="124690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: zaoblený jeden roh 3">
            <a:extLst>
              <a:ext uri="{FF2B5EF4-FFF2-40B4-BE49-F238E27FC236}">
                <a16:creationId xmlns:a16="http://schemas.microsoft.com/office/drawing/2014/main" id="{5EA3EB8D-FF4F-BCD4-74BD-A5E7BEB7BD9D}"/>
              </a:ext>
            </a:extLst>
          </p:cNvPr>
          <p:cNvSpPr/>
          <p:nvPr/>
        </p:nvSpPr>
        <p:spPr>
          <a:xfrm flipV="1">
            <a:off x="295398" y="289204"/>
            <a:ext cx="7767948" cy="2777383"/>
          </a:xfrm>
          <a:prstGeom prst="round1Rect">
            <a:avLst/>
          </a:prstGeom>
          <a:solidFill>
            <a:schemeClr val="bg1"/>
          </a:solidFill>
          <a:ln w="60325">
            <a:solidFill>
              <a:srgbClr val="85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4918" y="470410"/>
            <a:ext cx="7961416" cy="2777384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Názov kurzu: </a:t>
            </a:r>
            <a:r>
              <a:rPr lang="sk-SK" dirty="0" err="1"/>
              <a:t>Intensive</a:t>
            </a:r>
            <a:r>
              <a:rPr lang="sk-SK" dirty="0"/>
              <a:t> English </a:t>
            </a:r>
            <a:r>
              <a:rPr lang="sk-SK" dirty="0" err="1"/>
              <a:t>Course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Destinácia: Malta</a:t>
            </a:r>
          </a:p>
          <a:p>
            <a:pPr marL="0" indent="0">
              <a:buNone/>
            </a:pPr>
            <a:r>
              <a:rPr lang="sk-SK" dirty="0"/>
              <a:t>Účastníci: </a:t>
            </a:r>
            <a:r>
              <a:rPr lang="sk-SK" dirty="0" smtClean="0"/>
              <a:t>Michal </a:t>
            </a:r>
            <a:r>
              <a:rPr lang="sk-SK" dirty="0"/>
              <a:t>Kováč, Mária </a:t>
            </a:r>
            <a:r>
              <a:rPr lang="sk-SK" dirty="0" err="1"/>
              <a:t>Malinková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Termín: 13.09. – 24.09. 2021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8" name="Pravouhlý trojuholník 7">
            <a:extLst>
              <a:ext uri="{FF2B5EF4-FFF2-40B4-BE49-F238E27FC236}">
                <a16:creationId xmlns:a16="http://schemas.microsoft.com/office/drawing/2014/main" id="{94492E57-B3DD-A3E1-651C-7CC95CE6207B}"/>
              </a:ext>
            </a:extLst>
          </p:cNvPr>
          <p:cNvSpPr/>
          <p:nvPr/>
        </p:nvSpPr>
        <p:spPr>
          <a:xfrm flipH="1" flipV="1">
            <a:off x="10420106" y="0"/>
            <a:ext cx="1771894" cy="378861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Pravouhlý trojuholník 8">
            <a:extLst>
              <a:ext uri="{FF2B5EF4-FFF2-40B4-BE49-F238E27FC236}">
                <a16:creationId xmlns:a16="http://schemas.microsoft.com/office/drawing/2014/main" id="{C4C860B0-BB3D-787D-31E1-EE21FAC493EE}"/>
              </a:ext>
            </a:extLst>
          </p:cNvPr>
          <p:cNvSpPr/>
          <p:nvPr/>
        </p:nvSpPr>
        <p:spPr>
          <a:xfrm flipH="1" flipV="1">
            <a:off x="11174986" y="1691639"/>
            <a:ext cx="1017014" cy="2096978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F95F2F7-4D39-86AE-036F-E6753D353F86}"/>
              </a:ext>
            </a:extLst>
          </p:cNvPr>
          <p:cNvSpPr/>
          <p:nvPr/>
        </p:nvSpPr>
        <p:spPr>
          <a:xfrm flipH="1">
            <a:off x="11080832" y="1554483"/>
            <a:ext cx="1111168" cy="13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B13EC5-C9EB-FF38-D43C-1A80A0CD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7" y="3252043"/>
            <a:ext cx="2709059" cy="36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BC76888-0B49-15EE-5693-307359E9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97" y="3247793"/>
            <a:ext cx="4813749" cy="36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468</Words>
  <Application>Microsoft Office PowerPoint</Application>
  <PresentationFormat>Širokouhlá</PresentationFormat>
  <Paragraphs>48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Abadi</vt:lpstr>
      <vt:lpstr>Arial</vt:lpstr>
      <vt:lpstr>Avenir Next LT Pro Demi</vt:lpstr>
      <vt:lpstr>Calibri</vt:lpstr>
      <vt:lpstr>Calibri Light</vt:lpstr>
      <vt:lpstr>Motív balíka Office</vt:lpstr>
      <vt:lpstr>Common Goals</vt:lpstr>
      <vt:lpstr>9 mobilít, 8 učiteľov OATO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Goals</dc:title>
  <dc:creator>ucitel</dc:creator>
  <cp:lastModifiedBy>ucitel</cp:lastModifiedBy>
  <cp:revision>17</cp:revision>
  <dcterms:created xsi:type="dcterms:W3CDTF">2022-07-05T12:18:01Z</dcterms:created>
  <dcterms:modified xsi:type="dcterms:W3CDTF">2022-07-15T06:22:20Z</dcterms:modified>
</cp:coreProperties>
</file>