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2" r:id="rId7"/>
    <p:sldId id="264" r:id="rId8"/>
    <p:sldId id="266" r:id="rId9"/>
    <p:sldId id="265" r:id="rId10"/>
    <p:sldId id="267" r:id="rId11"/>
    <p:sldId id="268" r:id="rId12"/>
    <p:sldId id="269" r:id="rId13"/>
    <p:sldId id="270"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256"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59045401-95FD-47F5-836B-2CECA12002BB}" type="datetimeFigureOut">
              <a:rPr lang="pl-PL" smtClean="0"/>
              <a:t>06.03.24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A76B04-E6A1-4225-B5A1-64A3EB380101}" type="slidenum">
              <a:rPr lang="pl-PL" smtClean="0"/>
              <a:t>‹nr›</a:t>
            </a:fld>
            <a:endParaRPr lang="pl-P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54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Date Placeholder 2"/>
          <p:cNvSpPr>
            <a:spLocks noGrp="1"/>
          </p:cNvSpPr>
          <p:nvPr>
            <p:ph type="dt" sz="half" idx="10"/>
          </p:nvPr>
        </p:nvSpPr>
        <p:spPr/>
        <p:txBody>
          <a:bodyPr/>
          <a:lstStyle/>
          <a:p>
            <a:fld id="{59045401-95FD-47F5-836B-2CECA12002BB}" type="datetimeFigureOut">
              <a:rPr lang="pl-PL" smtClean="0"/>
              <a:t>06.03.24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105407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9045401-95FD-47F5-836B-2CECA12002BB}" type="datetimeFigureOut">
              <a:rPr lang="pl-PL" smtClean="0"/>
              <a:t>06.03.24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2278847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9045401-95FD-47F5-836B-2CECA12002BB}" type="datetimeFigureOut">
              <a:rPr lang="pl-PL" smtClean="0"/>
              <a:t>06.03.24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A76B04-E6A1-4225-B5A1-64A3EB380101}" type="slidenum">
              <a:rPr lang="pl-PL" smtClean="0"/>
              <a:t>‹nr›</a:t>
            </a:fld>
            <a:endParaRPr lang="pl-P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3565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9045401-95FD-47F5-836B-2CECA12002BB}" type="datetimeFigureOut">
              <a:rPr lang="pl-PL" smtClean="0"/>
              <a:t>06.03.24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2731909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9045401-95FD-47F5-836B-2CECA12002BB}" type="datetimeFigureOut">
              <a:rPr lang="pl-PL" smtClean="0"/>
              <a:t>06.03.24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A76B04-E6A1-4225-B5A1-64A3EB380101}" type="slidenum">
              <a:rPr lang="pl-PL" smtClean="0"/>
              <a:t>‹nr›</a:t>
            </a:fld>
            <a:endParaRPr lang="pl-P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9487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9045401-95FD-47F5-836B-2CECA12002BB}" type="datetimeFigureOut">
              <a:rPr lang="pl-PL" smtClean="0"/>
              <a:t>06.03.24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226485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9045401-95FD-47F5-836B-2CECA12002BB}" type="datetimeFigureOut">
              <a:rPr lang="pl-PL" smtClean="0"/>
              <a:t>06.03.24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3344096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9045401-95FD-47F5-836B-2CECA12002BB}" type="datetimeFigureOut">
              <a:rPr lang="pl-PL" smtClean="0"/>
              <a:t>06.03.24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214078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9045401-95FD-47F5-836B-2CECA12002BB}" type="datetimeFigureOut">
              <a:rPr lang="pl-PL" smtClean="0"/>
              <a:t>06.03.24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2398135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l-PL"/>
              <a:t>Kliknij, aby edytować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9045401-95FD-47F5-836B-2CECA12002BB}" type="datetimeFigureOut">
              <a:rPr lang="pl-PL" smtClean="0"/>
              <a:t>06.03.24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111783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9045401-95FD-47F5-836B-2CECA12002BB}" type="datetimeFigureOut">
              <a:rPr lang="pl-PL" smtClean="0"/>
              <a:t>06.03.24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149861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9045401-95FD-47F5-836B-2CECA12002BB}" type="datetimeFigureOut">
              <a:rPr lang="pl-PL" smtClean="0"/>
              <a:t>06.03.24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27445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9045401-95FD-47F5-836B-2CECA12002BB}" type="datetimeFigureOut">
              <a:rPr lang="pl-PL" smtClean="0"/>
              <a:t>06.03.24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187502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45401-95FD-47F5-836B-2CECA12002BB}" type="datetimeFigureOut">
              <a:rPr lang="pl-PL" smtClean="0"/>
              <a:t>06.03.24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362920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9045401-95FD-47F5-836B-2CECA12002BB}" type="datetimeFigureOut">
              <a:rPr lang="pl-PL" smtClean="0"/>
              <a:t>06.03.24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232509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9045401-95FD-47F5-836B-2CECA12002BB}" type="datetimeFigureOut">
              <a:rPr lang="pl-PL" smtClean="0"/>
              <a:t>06.03.24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FA76B04-E6A1-4225-B5A1-64A3EB380101}" type="slidenum">
              <a:rPr lang="pl-PL" smtClean="0"/>
              <a:t>‹nr›</a:t>
            </a:fld>
            <a:endParaRPr lang="pl-PL"/>
          </a:p>
        </p:txBody>
      </p:sp>
    </p:spTree>
    <p:extLst>
      <p:ext uri="{BB962C8B-B14F-4D97-AF65-F5344CB8AC3E}">
        <p14:creationId xmlns:p14="http://schemas.microsoft.com/office/powerpoint/2010/main" val="22576259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9045401-95FD-47F5-836B-2CECA12002BB}" type="datetimeFigureOut">
              <a:rPr lang="pl-PL" smtClean="0"/>
              <a:t>06.03.24</a:t>
            </a:fld>
            <a:endParaRPr lang="pl-P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pl-P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FA76B04-E6A1-4225-B5A1-64A3EB380101}" type="slidenum">
              <a:rPr lang="pl-PL" smtClean="0"/>
              <a:t>‹nr›</a:t>
            </a:fld>
            <a:endParaRPr lang="pl-PL"/>
          </a:p>
        </p:txBody>
      </p:sp>
    </p:spTree>
    <p:extLst>
      <p:ext uri="{BB962C8B-B14F-4D97-AF65-F5344CB8AC3E}">
        <p14:creationId xmlns:p14="http://schemas.microsoft.com/office/powerpoint/2010/main" val="155514296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A384E5A-AD74-44D0-804C-588EE14F0FD7}"/>
              </a:ext>
            </a:extLst>
          </p:cNvPr>
          <p:cNvSpPr>
            <a:spLocks noGrp="1"/>
          </p:cNvSpPr>
          <p:nvPr>
            <p:ph type="ctrTitle"/>
          </p:nvPr>
        </p:nvSpPr>
        <p:spPr>
          <a:xfrm>
            <a:off x="684211" y="685799"/>
            <a:ext cx="8152217" cy="2971801"/>
          </a:xfrm>
        </p:spPr>
        <p:txBody>
          <a:bodyPr>
            <a:normAutofit/>
          </a:bodyPr>
          <a:lstStyle/>
          <a:p>
            <a:r>
              <a:rPr lang="pl-PL" sz="4400" dirty="0">
                <a:solidFill>
                  <a:srgbClr val="002060"/>
                </a:solidFill>
              </a:rPr>
              <a:t>Zabezpieczenia Banknotów</a:t>
            </a:r>
          </a:p>
        </p:txBody>
      </p:sp>
      <p:sp>
        <p:nvSpPr>
          <p:cNvPr id="3" name="Podtytuł 2">
            <a:extLst>
              <a:ext uri="{FF2B5EF4-FFF2-40B4-BE49-F238E27FC236}">
                <a16:creationId xmlns:a16="http://schemas.microsoft.com/office/drawing/2014/main" xmlns="" id="{4035BA9F-0C6B-4017-8355-54CF1B767FD3}"/>
              </a:ext>
            </a:extLst>
          </p:cNvPr>
          <p:cNvSpPr>
            <a:spLocks noGrp="1"/>
          </p:cNvSpPr>
          <p:nvPr>
            <p:ph type="subTitle" idx="1"/>
          </p:nvPr>
        </p:nvSpPr>
        <p:spPr>
          <a:xfrm>
            <a:off x="684212" y="3843867"/>
            <a:ext cx="6400800" cy="520315"/>
          </a:xfrm>
        </p:spPr>
        <p:txBody>
          <a:bodyPr/>
          <a:lstStyle/>
          <a:p>
            <a:r>
              <a:rPr lang="pl-PL" dirty="0">
                <a:solidFill>
                  <a:srgbClr val="0070C0"/>
                </a:solidFill>
              </a:rPr>
              <a:t>Zuzanna Jurkowska 2c1</a:t>
            </a:r>
          </a:p>
        </p:txBody>
      </p:sp>
    </p:spTree>
    <p:extLst>
      <p:ext uri="{BB962C8B-B14F-4D97-AF65-F5344CB8AC3E}">
        <p14:creationId xmlns:p14="http://schemas.microsoft.com/office/powerpoint/2010/main" val="2304408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6250E51-5C31-4DFC-B3D5-53BF4AA55844}"/>
              </a:ext>
            </a:extLst>
          </p:cNvPr>
          <p:cNvSpPr>
            <a:spLocks noGrp="1"/>
          </p:cNvSpPr>
          <p:nvPr>
            <p:ph type="title"/>
          </p:nvPr>
        </p:nvSpPr>
        <p:spPr>
          <a:xfrm>
            <a:off x="684212" y="5667849"/>
            <a:ext cx="8534400" cy="958825"/>
          </a:xfrm>
        </p:spPr>
        <p:txBody>
          <a:bodyPr>
            <a:normAutofit/>
          </a:bodyPr>
          <a:lstStyle/>
          <a:p>
            <a:r>
              <a:rPr lang="pl-PL" dirty="0"/>
              <a:t>Zabezpieczenia Waluty euro</a:t>
            </a:r>
            <a:br>
              <a:rPr lang="pl-PL" dirty="0"/>
            </a:br>
            <a:r>
              <a:rPr lang="pl-PL" sz="1600" dirty="0"/>
              <a:t>wybrane elementy</a:t>
            </a:r>
          </a:p>
        </p:txBody>
      </p:sp>
      <p:pic>
        <p:nvPicPr>
          <p:cNvPr id="9" name="Obraz 8">
            <a:extLst>
              <a:ext uri="{FF2B5EF4-FFF2-40B4-BE49-F238E27FC236}">
                <a16:creationId xmlns:a16="http://schemas.microsoft.com/office/drawing/2014/main" xmlns="" id="{E3559CA4-573E-41FA-9AD4-896537AA2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764559"/>
            <a:ext cx="2623211" cy="1315743"/>
          </a:xfrm>
          <a:prstGeom prst="rect">
            <a:avLst/>
          </a:prstGeom>
        </p:spPr>
      </p:pic>
      <p:pic>
        <p:nvPicPr>
          <p:cNvPr id="4" name="Obraz 3">
            <a:extLst>
              <a:ext uri="{FF2B5EF4-FFF2-40B4-BE49-F238E27FC236}">
                <a16:creationId xmlns:a16="http://schemas.microsoft.com/office/drawing/2014/main" xmlns="" id="{B49C25B8-B2BF-40A3-B4D7-22C0A520E161}"/>
              </a:ext>
            </a:extLst>
          </p:cNvPr>
          <p:cNvPicPr>
            <a:picLocks noChangeAspect="1"/>
          </p:cNvPicPr>
          <p:nvPr/>
        </p:nvPicPr>
        <p:blipFill>
          <a:blip r:embed="rId3"/>
          <a:stretch>
            <a:fillRect/>
          </a:stretch>
        </p:blipFill>
        <p:spPr>
          <a:xfrm>
            <a:off x="792732" y="231326"/>
            <a:ext cx="7295552" cy="5503025"/>
          </a:xfrm>
          <a:prstGeom prst="rect">
            <a:avLst/>
          </a:prstGeom>
        </p:spPr>
      </p:pic>
    </p:spTree>
    <p:extLst>
      <p:ext uri="{BB962C8B-B14F-4D97-AF65-F5344CB8AC3E}">
        <p14:creationId xmlns:p14="http://schemas.microsoft.com/office/powerpoint/2010/main" val="1900145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xmlns="" id="{E3559CA4-573E-41FA-9AD4-896537AA2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764559"/>
            <a:ext cx="2623211" cy="1315743"/>
          </a:xfrm>
          <a:prstGeom prst="rect">
            <a:avLst/>
          </a:prstGeom>
        </p:spPr>
      </p:pic>
      <p:sp>
        <p:nvSpPr>
          <p:cNvPr id="8" name="pole tekstowe 7">
            <a:extLst>
              <a:ext uri="{FF2B5EF4-FFF2-40B4-BE49-F238E27FC236}">
                <a16:creationId xmlns:a16="http://schemas.microsoft.com/office/drawing/2014/main" xmlns="" id="{21F09CFE-BC51-40D7-AE51-64D2AEAFA20B}"/>
              </a:ext>
            </a:extLst>
          </p:cNvPr>
          <p:cNvSpPr txBox="1"/>
          <p:nvPr/>
        </p:nvSpPr>
        <p:spPr>
          <a:xfrm>
            <a:off x="684213" y="764559"/>
            <a:ext cx="8534400" cy="4093428"/>
          </a:xfrm>
          <a:prstGeom prst="rect">
            <a:avLst/>
          </a:prstGeom>
          <a:noFill/>
        </p:spPr>
        <p:txBody>
          <a:bodyPr wrap="square">
            <a:spAutoFit/>
          </a:bodyPr>
          <a:lstStyle/>
          <a:p>
            <a:pPr marL="342900" indent="-342900">
              <a:buFont typeface="Arial" panose="020B0604020202020204" pitchFamily="34" charset="0"/>
              <a:buChar char="•"/>
            </a:pPr>
            <a:r>
              <a:rPr lang="pl-PL" sz="2000" dirty="0">
                <a:solidFill>
                  <a:srgbClr val="002060"/>
                </a:solidFill>
                <a:latin typeface="Arial" panose="020B0604020202020204" pitchFamily="34" charset="0"/>
                <a:cs typeface="Arial" panose="020B0604020202020204" pitchFamily="34" charset="0"/>
              </a:rPr>
              <a:t>Cyfry uzupełniające się pod światło - znaki wydrukowane obustronnie w górnym rogu banknotu uzupełniają się, tworząc oznaczenie nominału. Kompletną liczbę widać pod światło,</a:t>
            </a:r>
          </a:p>
          <a:p>
            <a:pPr marL="342900" indent="-342900">
              <a:buFont typeface="Arial" panose="020B0604020202020204" pitchFamily="34" charset="0"/>
              <a:buChar char="•"/>
            </a:pPr>
            <a:r>
              <a:rPr lang="pl-PL" sz="2000" dirty="0">
                <a:solidFill>
                  <a:srgbClr val="002060"/>
                </a:solidFill>
                <a:latin typeface="Arial" panose="020B0604020202020204" pitchFamily="34" charset="0"/>
                <a:cs typeface="Arial" panose="020B0604020202020204" pitchFamily="34" charset="0"/>
              </a:rPr>
              <a:t>Perforacja - przy oglądaniu banknotu pod światło na hologramie widać perforację w kształcie symbolu €,</a:t>
            </a:r>
          </a:p>
          <a:p>
            <a:pPr marL="342900" indent="-342900">
              <a:buFont typeface="Arial" panose="020B0604020202020204" pitchFamily="34" charset="0"/>
              <a:buChar char="•"/>
            </a:pPr>
            <a:r>
              <a:rPr lang="pl-PL" sz="2000" dirty="0">
                <a:solidFill>
                  <a:srgbClr val="002060"/>
                </a:solidFill>
                <a:latin typeface="Arial" panose="020B0604020202020204" pitchFamily="34" charset="0"/>
                <a:cs typeface="Arial" panose="020B0604020202020204" pitchFamily="34" charset="0"/>
              </a:rPr>
              <a:t>Wypukły nadruk – występuje w kilku miejscach na przedniej stronie banknotu, między innymi głównym motywie. Wyczuwalny za pomocą dotyku,</a:t>
            </a:r>
          </a:p>
          <a:p>
            <a:pPr marL="342900" indent="-342900">
              <a:buFont typeface="Arial" panose="020B0604020202020204" pitchFamily="34" charset="0"/>
              <a:buChar char="•"/>
            </a:pPr>
            <a:r>
              <a:rPr lang="pl-PL" sz="2000" dirty="0">
                <a:solidFill>
                  <a:srgbClr val="002060"/>
                </a:solidFill>
                <a:latin typeface="Arial" panose="020B0604020202020204" pitchFamily="34" charset="0"/>
                <a:cs typeface="Arial" panose="020B0604020202020204" pitchFamily="34" charset="0"/>
              </a:rPr>
              <a:t>Złocisty pasek - przy oglądaniu pod kątem banknotów, </a:t>
            </a:r>
          </a:p>
          <a:p>
            <a:pPr marL="342900" indent="-342900">
              <a:buFont typeface="Arial" panose="020B0604020202020204" pitchFamily="34" charset="0"/>
              <a:buChar char="•"/>
            </a:pPr>
            <a:r>
              <a:rPr lang="pl-PL" sz="2000" dirty="0">
                <a:solidFill>
                  <a:srgbClr val="002060"/>
                </a:solidFill>
                <a:latin typeface="Arial" panose="020B0604020202020204" pitchFamily="34" charset="0"/>
                <a:cs typeface="Arial" panose="020B0604020202020204" pitchFamily="34" charset="0"/>
              </a:rPr>
              <a:t>Hologram - przy oglądaniu pod kątem banknotów: 5 €, 10 €, 20 € na tęczowym tle pasa holograficznego widać na przemian nominał i symbol €. Na brzegach umieszczone są </a:t>
            </a:r>
            <a:r>
              <a:rPr lang="pl-PL" sz="2000" dirty="0" err="1">
                <a:solidFill>
                  <a:srgbClr val="002060"/>
                </a:solidFill>
                <a:latin typeface="Arial" panose="020B0604020202020204" pitchFamily="34" charset="0"/>
                <a:cs typeface="Arial" panose="020B0604020202020204" pitchFamily="34" charset="0"/>
              </a:rPr>
              <a:t>mikroteksty</a:t>
            </a:r>
            <a:r>
              <a:rPr lang="pl-PL" sz="2000" dirty="0">
                <a:solidFill>
                  <a:srgbClr val="002060"/>
                </a:solidFill>
                <a:latin typeface="Arial" panose="020B0604020202020204" pitchFamily="34" charset="0"/>
                <a:cs typeface="Arial" panose="020B0604020202020204" pitchFamily="34" charset="0"/>
              </a:rPr>
              <a:t> zawierające oznaczenie wartości nominału oraz nazwę waluty,</a:t>
            </a:r>
          </a:p>
        </p:txBody>
      </p:sp>
      <p:sp>
        <p:nvSpPr>
          <p:cNvPr id="7" name="Tytuł 1">
            <a:extLst>
              <a:ext uri="{FF2B5EF4-FFF2-40B4-BE49-F238E27FC236}">
                <a16:creationId xmlns:a16="http://schemas.microsoft.com/office/drawing/2014/main" xmlns="" id="{83EA1EFD-3AF5-45D5-B7EF-DBA7E882C750}"/>
              </a:ext>
            </a:extLst>
          </p:cNvPr>
          <p:cNvSpPr>
            <a:spLocks noGrp="1"/>
          </p:cNvSpPr>
          <p:nvPr>
            <p:ph type="title"/>
          </p:nvPr>
        </p:nvSpPr>
        <p:spPr>
          <a:xfrm>
            <a:off x="684212" y="5667849"/>
            <a:ext cx="8534400" cy="958825"/>
          </a:xfrm>
        </p:spPr>
        <p:txBody>
          <a:bodyPr>
            <a:normAutofit/>
          </a:bodyPr>
          <a:lstStyle/>
          <a:p>
            <a:r>
              <a:rPr lang="pl-PL" dirty="0"/>
              <a:t>Zabezpieczenia Waluty euro</a:t>
            </a:r>
            <a:br>
              <a:rPr lang="pl-PL" dirty="0"/>
            </a:br>
            <a:r>
              <a:rPr lang="pl-PL" sz="1600" dirty="0"/>
              <a:t>wybrane elementy</a:t>
            </a:r>
          </a:p>
        </p:txBody>
      </p:sp>
      <p:pic>
        <p:nvPicPr>
          <p:cNvPr id="6" name="Obraz 5">
            <a:extLst>
              <a:ext uri="{FF2B5EF4-FFF2-40B4-BE49-F238E27FC236}">
                <a16:creationId xmlns:a16="http://schemas.microsoft.com/office/drawing/2014/main" xmlns="" id="{09CBA869-5694-4454-9D4B-4BE11170E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0873" y="2080302"/>
            <a:ext cx="1250950" cy="4457700"/>
          </a:xfrm>
          <a:prstGeom prst="rect">
            <a:avLst/>
          </a:prstGeom>
        </p:spPr>
      </p:pic>
    </p:spTree>
    <p:extLst>
      <p:ext uri="{BB962C8B-B14F-4D97-AF65-F5344CB8AC3E}">
        <p14:creationId xmlns:p14="http://schemas.microsoft.com/office/powerpoint/2010/main" val="289365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xmlns="" id="{E3559CA4-573E-41FA-9AD4-896537AA2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764559"/>
            <a:ext cx="2623211" cy="1315743"/>
          </a:xfrm>
          <a:prstGeom prst="rect">
            <a:avLst/>
          </a:prstGeom>
        </p:spPr>
      </p:pic>
      <p:sp>
        <p:nvSpPr>
          <p:cNvPr id="8" name="pole tekstowe 7">
            <a:extLst>
              <a:ext uri="{FF2B5EF4-FFF2-40B4-BE49-F238E27FC236}">
                <a16:creationId xmlns:a16="http://schemas.microsoft.com/office/drawing/2014/main" xmlns="" id="{21F09CFE-BC51-40D7-AE51-64D2AEAFA20B}"/>
              </a:ext>
            </a:extLst>
          </p:cNvPr>
          <p:cNvSpPr txBox="1"/>
          <p:nvPr/>
        </p:nvSpPr>
        <p:spPr>
          <a:xfrm>
            <a:off x="684212" y="764559"/>
            <a:ext cx="8474335" cy="3170099"/>
          </a:xfrm>
          <a:prstGeom prst="rect">
            <a:avLst/>
          </a:prstGeom>
          <a:noFill/>
        </p:spPr>
        <p:txBody>
          <a:bodyPr wrap="square">
            <a:spAutoFit/>
          </a:bodyPr>
          <a:lstStyle/>
          <a:p>
            <a:pPr marL="342900" indent="-342900">
              <a:buFont typeface="Arial" panose="020B0604020202020204" pitchFamily="34" charset="0"/>
              <a:buChar char="•"/>
            </a:pPr>
            <a:r>
              <a:rPr lang="pl-PL" sz="2000" dirty="0">
                <a:solidFill>
                  <a:srgbClr val="002060"/>
                </a:solidFill>
                <a:latin typeface="Arial" panose="020B0604020202020204" pitchFamily="34" charset="0"/>
                <a:cs typeface="Arial" panose="020B0604020202020204" pitchFamily="34" charset="0"/>
              </a:rPr>
              <a:t>Mikrodruk - w kilku miejscach banknotu widać druk liter o wysokości 0,8 mm, można go przeczytać przy użyciu lupy. Na autentycznym banknocie nawet najmniejszy druk jest ostry i wyraźny.</a:t>
            </a:r>
          </a:p>
          <a:p>
            <a:pPr marL="342900" indent="-342900">
              <a:buFont typeface="Arial" panose="020B0604020202020204" pitchFamily="34" charset="0"/>
              <a:buChar char="•"/>
            </a:pPr>
            <a:r>
              <a:rPr lang="pl-PL" sz="2000" dirty="0">
                <a:solidFill>
                  <a:srgbClr val="002060"/>
                </a:solidFill>
                <a:latin typeface="Arial" panose="020B0604020202020204" pitchFamily="34" charset="0"/>
                <a:cs typeface="Arial" panose="020B0604020202020204" pitchFamily="34" charset="0"/>
              </a:rPr>
              <a:t>Znaki widoczne w ultrafiolecie - w świetle ultrafioletowym można dostrzec czerwone, niebieskie i zielone nitki zatopione w papierze. Flaga Unii Europejskiej na przedniej stronie banknotu zmienia kolor na zielony, a gwiazdy na niej robią się pomarańczowe.</a:t>
            </a:r>
          </a:p>
          <a:p>
            <a:pPr marL="342900" indent="-342900">
              <a:buFont typeface="Arial" panose="020B0604020202020204" pitchFamily="34" charset="0"/>
              <a:buChar char="•"/>
            </a:pPr>
            <a:r>
              <a:rPr lang="pl-PL" sz="2000" dirty="0">
                <a:solidFill>
                  <a:srgbClr val="002060"/>
                </a:solidFill>
                <a:latin typeface="Arial" panose="020B0604020202020204" pitchFamily="34" charset="0"/>
                <a:cs typeface="Arial" panose="020B0604020202020204" pitchFamily="34" charset="0"/>
              </a:rPr>
              <a:t>W środkowej części banknotu świecą się gwiazdy i kółeczka. Na odwrotnej stronie banknotu mapa, most i nominał zmieniają kolor na żółty lub zielony.</a:t>
            </a:r>
          </a:p>
        </p:txBody>
      </p:sp>
      <p:sp>
        <p:nvSpPr>
          <p:cNvPr id="7" name="Tytuł 1">
            <a:extLst>
              <a:ext uri="{FF2B5EF4-FFF2-40B4-BE49-F238E27FC236}">
                <a16:creationId xmlns:a16="http://schemas.microsoft.com/office/drawing/2014/main" xmlns="" id="{836133B4-088D-431A-9916-65C29DC8C00B}"/>
              </a:ext>
            </a:extLst>
          </p:cNvPr>
          <p:cNvSpPr>
            <a:spLocks noGrp="1"/>
          </p:cNvSpPr>
          <p:nvPr>
            <p:ph type="title"/>
          </p:nvPr>
        </p:nvSpPr>
        <p:spPr>
          <a:xfrm>
            <a:off x="684212" y="5667849"/>
            <a:ext cx="8534400" cy="958825"/>
          </a:xfrm>
        </p:spPr>
        <p:txBody>
          <a:bodyPr>
            <a:normAutofit/>
          </a:bodyPr>
          <a:lstStyle/>
          <a:p>
            <a:r>
              <a:rPr lang="pl-PL" dirty="0"/>
              <a:t>Zabezpieczenia Waluty euro</a:t>
            </a:r>
            <a:br>
              <a:rPr lang="pl-PL" dirty="0"/>
            </a:br>
            <a:r>
              <a:rPr lang="pl-PL" sz="1600" dirty="0"/>
              <a:t>wybrane elementy</a:t>
            </a:r>
          </a:p>
        </p:txBody>
      </p:sp>
      <p:pic>
        <p:nvPicPr>
          <p:cNvPr id="11" name="Obraz 10">
            <a:extLst>
              <a:ext uri="{FF2B5EF4-FFF2-40B4-BE49-F238E27FC236}">
                <a16:creationId xmlns:a16="http://schemas.microsoft.com/office/drawing/2014/main" xmlns="" id="{F1FD59FA-5709-43C9-9C77-35873A0CB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6273" y="2080302"/>
            <a:ext cx="1225550" cy="4457700"/>
          </a:xfrm>
          <a:prstGeom prst="rect">
            <a:avLst/>
          </a:prstGeom>
        </p:spPr>
      </p:pic>
    </p:spTree>
    <p:extLst>
      <p:ext uri="{BB962C8B-B14F-4D97-AF65-F5344CB8AC3E}">
        <p14:creationId xmlns:p14="http://schemas.microsoft.com/office/powerpoint/2010/main" val="3082164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xmlns="" id="{21F09CFE-BC51-40D7-AE51-64D2AEAFA20B}"/>
              </a:ext>
            </a:extLst>
          </p:cNvPr>
          <p:cNvSpPr txBox="1"/>
          <p:nvPr/>
        </p:nvSpPr>
        <p:spPr>
          <a:xfrm>
            <a:off x="684212" y="764559"/>
            <a:ext cx="8276909" cy="3477875"/>
          </a:xfrm>
          <a:prstGeom prst="rect">
            <a:avLst/>
          </a:prstGeom>
          <a:noFill/>
        </p:spPr>
        <p:txBody>
          <a:bodyPr wrap="square">
            <a:spAutoFit/>
          </a:bodyPr>
          <a:lstStyle/>
          <a:p>
            <a:r>
              <a:rPr lang="pl-PL" sz="2000" dirty="0">
                <a:solidFill>
                  <a:srgbClr val="002060"/>
                </a:solidFill>
                <a:latin typeface="Arial" panose="020B0604020202020204" pitchFamily="34" charset="0"/>
                <a:cs typeface="Arial" panose="020B0604020202020204" pitchFamily="34" charset="0"/>
              </a:rPr>
              <a:t>Poziom zabezpieczenia naszych banknotów jest wysoki i porównywalny z najlepiej zabezpieczonymi banknotami świata. Nasze pieniądze są równie bezpieczne, jak np. euro. Zastosowane zabezpieczenia nie odbiegają od światowych standardów.</a:t>
            </a:r>
          </a:p>
          <a:p>
            <a:r>
              <a:rPr lang="pl-PL" sz="2000" dirty="0">
                <a:solidFill>
                  <a:srgbClr val="002060"/>
                </a:solidFill>
                <a:latin typeface="Arial" panose="020B0604020202020204" pitchFamily="34" charset="0"/>
                <a:cs typeface="Arial" panose="020B0604020202020204" pitchFamily="34" charset="0"/>
              </a:rPr>
              <a:t>Polskie banknoty są dobrze zabezpieczone, o czym świadczy bardzo niski poziom ich fałszerstw.</a:t>
            </a:r>
          </a:p>
          <a:p>
            <a:r>
              <a:rPr lang="pl-PL" sz="2000" dirty="0">
                <a:solidFill>
                  <a:srgbClr val="002060"/>
                </a:solidFill>
                <a:effectLst/>
                <a:latin typeface="Arial" panose="020B0604020202020204" pitchFamily="34" charset="0"/>
                <a:cs typeface="Arial" panose="020B0604020202020204" pitchFamily="34" charset="0"/>
              </a:rPr>
              <a:t>W 2008 r. ujawniono w Polsce niewiele ponad 16 tys. falsyfikatów,</a:t>
            </a:r>
            <a:r>
              <a:rPr lang="pl-PL" sz="2000" dirty="0">
                <a:solidFill>
                  <a:srgbClr val="002060"/>
                </a:solidFill>
                <a:latin typeface="Arial" panose="020B0604020202020204" pitchFamily="34" charset="0"/>
                <a:cs typeface="Arial" panose="020B0604020202020204" pitchFamily="34" charset="0"/>
              </a:rPr>
              <a:t/>
            </a:r>
            <a:br>
              <a:rPr lang="pl-PL" sz="2000" dirty="0">
                <a:solidFill>
                  <a:srgbClr val="002060"/>
                </a:solidFill>
                <a:latin typeface="Arial" panose="020B0604020202020204" pitchFamily="34" charset="0"/>
                <a:cs typeface="Arial" panose="020B0604020202020204" pitchFamily="34" charset="0"/>
              </a:rPr>
            </a:br>
            <a:r>
              <a:rPr lang="pl-PL" sz="2000" dirty="0">
                <a:solidFill>
                  <a:srgbClr val="002060"/>
                </a:solidFill>
                <a:effectLst/>
                <a:latin typeface="Arial" panose="020B0604020202020204" pitchFamily="34" charset="0"/>
                <a:cs typeface="Arial" panose="020B0604020202020204" pitchFamily="34" charset="0"/>
              </a:rPr>
              <a:t>w roku 2013 było to ponad 10 tys. W 2022 r. ujawniono 4 094 fałszywych banknotów.</a:t>
            </a:r>
            <a:endParaRPr lang="pl-PL" sz="2000" dirty="0">
              <a:solidFill>
                <a:srgbClr val="002060"/>
              </a:solidFill>
              <a:latin typeface="Arial" panose="020B0604020202020204" pitchFamily="34" charset="0"/>
              <a:cs typeface="Arial" panose="020B0604020202020204" pitchFamily="34" charset="0"/>
            </a:endParaRPr>
          </a:p>
          <a:p>
            <a:r>
              <a:rPr lang="pl-PL" sz="2000" dirty="0">
                <a:solidFill>
                  <a:srgbClr val="002060"/>
                </a:solidFill>
                <a:latin typeface="Arial" panose="020B0604020202020204" pitchFamily="34" charset="0"/>
                <a:cs typeface="Arial" panose="020B0604020202020204" pitchFamily="34" charset="0"/>
              </a:rPr>
              <a:t>Pomimo tego NBP ciągle udoskonala zastosowane zabezpieczenia, czego przykładem była m.in. modernizacja z 2014-2016 roku.</a:t>
            </a:r>
          </a:p>
        </p:txBody>
      </p:sp>
      <p:sp>
        <p:nvSpPr>
          <p:cNvPr id="7" name="Tytuł 1">
            <a:extLst>
              <a:ext uri="{FF2B5EF4-FFF2-40B4-BE49-F238E27FC236}">
                <a16:creationId xmlns:a16="http://schemas.microsoft.com/office/drawing/2014/main" xmlns="" id="{836133B4-088D-431A-9916-65C29DC8C00B}"/>
              </a:ext>
            </a:extLst>
          </p:cNvPr>
          <p:cNvSpPr>
            <a:spLocks noGrp="1"/>
          </p:cNvSpPr>
          <p:nvPr>
            <p:ph type="title"/>
          </p:nvPr>
        </p:nvSpPr>
        <p:spPr>
          <a:xfrm>
            <a:off x="684212" y="5667849"/>
            <a:ext cx="8534400" cy="757889"/>
          </a:xfrm>
        </p:spPr>
        <p:txBody>
          <a:bodyPr>
            <a:normAutofit fontScale="90000"/>
          </a:bodyPr>
          <a:lstStyle/>
          <a:p>
            <a:r>
              <a:rPr lang="pl-PL" dirty="0"/>
              <a:t>Zabezpieczenia Waluty </a:t>
            </a:r>
            <a:r>
              <a:rPr lang="pl-PL" dirty="0" err="1"/>
              <a:t>rp</a:t>
            </a:r>
            <a:r>
              <a:rPr lang="pl-PL" dirty="0"/>
              <a:t> na tle euro</a:t>
            </a:r>
            <a:endParaRPr lang="pl-PL" sz="1600" dirty="0"/>
          </a:p>
        </p:txBody>
      </p:sp>
      <p:pic>
        <p:nvPicPr>
          <p:cNvPr id="10" name="Obraz 9">
            <a:extLst>
              <a:ext uri="{FF2B5EF4-FFF2-40B4-BE49-F238E27FC236}">
                <a16:creationId xmlns:a16="http://schemas.microsoft.com/office/drawing/2014/main" xmlns="" id="{9FDA5AAF-DB5B-4BAE-BD61-3E022E53CE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1" y="827161"/>
            <a:ext cx="2875162" cy="1709289"/>
          </a:xfrm>
          <a:prstGeom prst="rect">
            <a:avLst/>
          </a:prstGeom>
        </p:spPr>
      </p:pic>
      <p:pic>
        <p:nvPicPr>
          <p:cNvPr id="11" name="Obraz 10">
            <a:extLst>
              <a:ext uri="{FF2B5EF4-FFF2-40B4-BE49-F238E27FC236}">
                <a16:creationId xmlns:a16="http://schemas.microsoft.com/office/drawing/2014/main" xmlns="" id="{38CA1FD6-015C-44C9-9A6E-1212813A8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121" y="2750401"/>
            <a:ext cx="2875162" cy="1913289"/>
          </a:xfrm>
          <a:prstGeom prst="rect">
            <a:avLst/>
          </a:prstGeom>
        </p:spPr>
      </p:pic>
    </p:spTree>
    <p:extLst>
      <p:ext uri="{BB962C8B-B14F-4D97-AF65-F5344CB8AC3E}">
        <p14:creationId xmlns:p14="http://schemas.microsoft.com/office/powerpoint/2010/main" val="97890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6CA45D1-0B6A-4657-AF86-388B77324CD5}"/>
              </a:ext>
            </a:extLst>
          </p:cNvPr>
          <p:cNvSpPr>
            <a:spLocks noGrp="1"/>
          </p:cNvSpPr>
          <p:nvPr>
            <p:ph type="ctrTitle"/>
          </p:nvPr>
        </p:nvSpPr>
        <p:spPr/>
        <p:txBody>
          <a:bodyPr/>
          <a:lstStyle/>
          <a:p>
            <a:r>
              <a:rPr lang="pl-PL" dirty="0">
                <a:solidFill>
                  <a:srgbClr val="002060"/>
                </a:solidFill>
              </a:rPr>
              <a:t>Dziękuję za uwagę</a:t>
            </a:r>
          </a:p>
        </p:txBody>
      </p:sp>
    </p:spTree>
    <p:extLst>
      <p:ext uri="{BB962C8B-B14F-4D97-AF65-F5344CB8AC3E}">
        <p14:creationId xmlns:p14="http://schemas.microsoft.com/office/powerpoint/2010/main" val="395796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6250E51-5C31-4DFC-B3D5-53BF4AA55844}"/>
              </a:ext>
            </a:extLst>
          </p:cNvPr>
          <p:cNvSpPr>
            <a:spLocks noGrp="1"/>
          </p:cNvSpPr>
          <p:nvPr>
            <p:ph type="title"/>
          </p:nvPr>
        </p:nvSpPr>
        <p:spPr/>
        <p:txBody>
          <a:bodyPr/>
          <a:lstStyle/>
          <a:p>
            <a:r>
              <a:rPr lang="pl-PL" dirty="0"/>
              <a:t>Waluta </a:t>
            </a:r>
            <a:r>
              <a:rPr lang="pl-PL" dirty="0" err="1"/>
              <a:t>rp</a:t>
            </a:r>
            <a:endParaRPr lang="pl-PL" dirty="0"/>
          </a:p>
        </p:txBody>
      </p:sp>
      <p:sp>
        <p:nvSpPr>
          <p:cNvPr id="3" name="Symbol zastępczy zawartości 2">
            <a:extLst>
              <a:ext uri="{FF2B5EF4-FFF2-40B4-BE49-F238E27FC236}">
                <a16:creationId xmlns:a16="http://schemas.microsoft.com/office/drawing/2014/main" xmlns="" id="{6CC06047-E577-4EB3-B35D-B028283C89E5}"/>
              </a:ext>
            </a:extLst>
          </p:cNvPr>
          <p:cNvSpPr>
            <a:spLocks noGrp="1"/>
          </p:cNvSpPr>
          <p:nvPr>
            <p:ph idx="1"/>
          </p:nvPr>
        </p:nvSpPr>
        <p:spPr>
          <a:xfrm>
            <a:off x="684212" y="685801"/>
            <a:ext cx="8534400" cy="3703320"/>
          </a:xfrm>
        </p:spPr>
        <p:txBody>
          <a:bodyPr>
            <a:noAutofit/>
          </a:bodyPr>
          <a:lstStyle/>
          <a:p>
            <a:pPr marL="0" indent="0">
              <a:buNone/>
            </a:pPr>
            <a:r>
              <a:rPr lang="pl-PL" dirty="0">
                <a:solidFill>
                  <a:srgbClr val="002060"/>
                </a:solidFill>
                <a:effectLst/>
                <a:latin typeface="Arial" panose="020B0604020202020204" pitchFamily="34" charset="0"/>
              </a:rPr>
              <a:t>Narodowy Bank Polski jest centralnym bankiem państwa odpowiadającym</a:t>
            </a:r>
            <a:r>
              <a:rPr lang="pl-PL" dirty="0">
                <a:solidFill>
                  <a:srgbClr val="002060"/>
                </a:solidFill>
              </a:rPr>
              <a:t/>
            </a:r>
            <a:br>
              <a:rPr lang="pl-PL" dirty="0">
                <a:solidFill>
                  <a:srgbClr val="002060"/>
                </a:solidFill>
              </a:rPr>
            </a:br>
            <a:r>
              <a:rPr lang="pl-PL" dirty="0">
                <a:solidFill>
                  <a:srgbClr val="002060"/>
                </a:solidFill>
                <a:effectLst/>
                <a:latin typeface="Arial" panose="020B0604020202020204" pitchFamily="34" charset="0"/>
              </a:rPr>
              <a:t>za politykę pieniężną i stabilność cen. Jego funkcje określają Konstytucja</a:t>
            </a:r>
            <a:r>
              <a:rPr lang="pl-PL" dirty="0">
                <a:solidFill>
                  <a:srgbClr val="002060"/>
                </a:solidFill>
              </a:rPr>
              <a:t/>
            </a:r>
            <a:br>
              <a:rPr lang="pl-PL" dirty="0">
                <a:solidFill>
                  <a:srgbClr val="002060"/>
                </a:solidFill>
              </a:rPr>
            </a:br>
            <a:r>
              <a:rPr lang="pl-PL" dirty="0">
                <a:solidFill>
                  <a:srgbClr val="002060"/>
                </a:solidFill>
                <a:effectLst/>
                <a:latin typeface="Arial" panose="020B0604020202020204" pitchFamily="34" charset="0"/>
              </a:rPr>
              <a:t>Rzeczypospolitej Polskiej i ustawa o NBP. NBP ma wyłączne prawo do emisji, czyli wprowadzania do obiegu polskich znaków pieniężnych. W Polsce znakami pieniężnymi są banknoty i monety, których nominał wyrażany jest w złotych i groszach.</a:t>
            </a:r>
            <a:r>
              <a:rPr lang="pl-PL" dirty="0">
                <a:solidFill>
                  <a:srgbClr val="002060"/>
                </a:solidFill>
              </a:rPr>
              <a:t/>
            </a:r>
            <a:br>
              <a:rPr lang="pl-PL" dirty="0">
                <a:solidFill>
                  <a:srgbClr val="002060"/>
                </a:solidFill>
              </a:rPr>
            </a:br>
            <a:r>
              <a:rPr lang="pl-PL" dirty="0">
                <a:solidFill>
                  <a:srgbClr val="002060"/>
                </a:solidFill>
                <a:effectLst/>
                <a:latin typeface="Arial" panose="020B0604020202020204" pitchFamily="34" charset="0"/>
              </a:rPr>
              <a:t>Narodowy Bank Polski analizuje i prognozuje wartość pieniądza gotówkowego przewidywaną w obiegu w określonym okresie, dba o zapewnienie odpowiedniej podaży pieniądza w stosunku do potrzeb rynku, określa wielkość emisji poszczególnych banknotów i monet, zleca produkcję: banknotów ‒ Polskiej Wytwórni Papierów Wartościowych S.A., a monet – Mennicy Polskiej S.A.</a:t>
            </a:r>
            <a:endParaRPr lang="pl-PL" dirty="0">
              <a:solidFill>
                <a:srgbClr val="002060"/>
              </a:solidFill>
            </a:endParaRPr>
          </a:p>
        </p:txBody>
      </p:sp>
      <p:pic>
        <p:nvPicPr>
          <p:cNvPr id="11" name="Obraz 10">
            <a:extLst>
              <a:ext uri="{FF2B5EF4-FFF2-40B4-BE49-F238E27FC236}">
                <a16:creationId xmlns:a16="http://schemas.microsoft.com/office/drawing/2014/main" xmlns="" id="{9CD92F5C-BADA-42F9-A0BE-0BB51DD85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731308"/>
            <a:ext cx="2502333" cy="1315743"/>
          </a:xfrm>
          <a:prstGeom prst="rect">
            <a:avLst/>
          </a:prstGeom>
        </p:spPr>
      </p:pic>
    </p:spTree>
    <p:extLst>
      <p:ext uri="{BB962C8B-B14F-4D97-AF65-F5344CB8AC3E}">
        <p14:creationId xmlns:p14="http://schemas.microsoft.com/office/powerpoint/2010/main" val="150727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AAA6354-B289-4C75-841D-48675C06CD8E}"/>
              </a:ext>
            </a:extLst>
          </p:cNvPr>
          <p:cNvSpPr>
            <a:spLocks noGrp="1"/>
          </p:cNvSpPr>
          <p:nvPr>
            <p:ph type="title"/>
          </p:nvPr>
        </p:nvSpPr>
        <p:spPr>
          <a:xfrm>
            <a:off x="684211" y="4487332"/>
            <a:ext cx="8667605" cy="1507067"/>
          </a:xfrm>
        </p:spPr>
        <p:txBody>
          <a:bodyPr/>
          <a:lstStyle/>
          <a:p>
            <a:r>
              <a:rPr lang="pl-PL" dirty="0">
                <a:effectLst/>
              </a:rPr>
              <a:t>Banknoty w powszechnym obiegu</a:t>
            </a:r>
            <a:endParaRPr lang="pl-PL" dirty="0"/>
          </a:p>
        </p:txBody>
      </p:sp>
      <p:sp>
        <p:nvSpPr>
          <p:cNvPr id="3" name="Symbol zastępczy zawartości 2">
            <a:extLst>
              <a:ext uri="{FF2B5EF4-FFF2-40B4-BE49-F238E27FC236}">
                <a16:creationId xmlns:a16="http://schemas.microsoft.com/office/drawing/2014/main" xmlns="" id="{A6032937-3175-4532-AB15-887A0D360639}"/>
              </a:ext>
            </a:extLst>
          </p:cNvPr>
          <p:cNvSpPr>
            <a:spLocks noGrp="1"/>
          </p:cNvSpPr>
          <p:nvPr>
            <p:ph idx="1"/>
          </p:nvPr>
        </p:nvSpPr>
        <p:spPr>
          <a:xfrm>
            <a:off x="684212" y="685800"/>
            <a:ext cx="8534400" cy="3728258"/>
          </a:xfrm>
        </p:spPr>
        <p:txBody>
          <a:bodyPr>
            <a:noAutofit/>
          </a:bodyPr>
          <a:lstStyle/>
          <a:p>
            <a:pPr marL="0" indent="0">
              <a:buNone/>
            </a:pPr>
            <a:r>
              <a:rPr lang="pl-PL" dirty="0">
                <a:solidFill>
                  <a:srgbClr val="002060"/>
                </a:solidFill>
                <a:effectLst/>
                <a:latin typeface="Arial" panose="020B0604020202020204" pitchFamily="34" charset="0"/>
                <a:cs typeface="Arial" panose="020B0604020202020204" pitchFamily="34" charset="0"/>
              </a:rPr>
              <a:t>Będąca obecnie w powszechnym obiegu seria banknotów „Władcy polscy” została wprowadzona w 1995 roku.</a:t>
            </a:r>
            <a:r>
              <a:rPr lang="pl-PL" dirty="0">
                <a:solidFill>
                  <a:srgbClr val="002060"/>
                </a:solidFill>
                <a:latin typeface="Arial" panose="020B0604020202020204" pitchFamily="34" charset="0"/>
                <a:cs typeface="Arial" panose="020B0604020202020204" pitchFamily="34" charset="0"/>
              </a:rPr>
              <a:t/>
            </a:r>
            <a:br>
              <a:rPr lang="pl-PL" dirty="0">
                <a:solidFill>
                  <a:srgbClr val="002060"/>
                </a:solidFill>
                <a:latin typeface="Arial" panose="020B0604020202020204" pitchFamily="34" charset="0"/>
                <a:cs typeface="Arial" panose="020B0604020202020204" pitchFamily="34" charset="0"/>
              </a:rPr>
            </a:br>
            <a:r>
              <a:rPr lang="pl-PL" dirty="0">
                <a:solidFill>
                  <a:srgbClr val="002060"/>
                </a:solidFill>
                <a:latin typeface="Arial" panose="020B0604020202020204" pitchFamily="34" charset="0"/>
                <a:cs typeface="Arial" panose="020B0604020202020204" pitchFamily="34" charset="0"/>
              </a:rPr>
              <a:t>Aktualnie</a:t>
            </a:r>
            <a:r>
              <a:rPr lang="pl-PL" dirty="0">
                <a:solidFill>
                  <a:srgbClr val="002060"/>
                </a:solidFill>
                <a:effectLst/>
                <a:latin typeface="Arial" panose="020B0604020202020204" pitchFamily="34" charset="0"/>
                <a:cs typeface="Arial" panose="020B0604020202020204" pitchFamily="34" charset="0"/>
              </a:rPr>
              <a:t> mamy w obiegu dwie emisje banknotów tej serii. Zmodernizowane banknoty o nominałach od 10 zł do 200 zł, które były stopniowo wprowadzane do obiegu od 2014 r. do 2016 r. Banknoty zmodernizowane mają taki sam rozmiar (odpowiednio do wielkości nominału sprzed modernizacji), papier, zasadniczą kolorystykę oraz wzór, jak wcześniejsze banknoty. Różnice widoczne gołym okiem są niewielkie. Nowe banknoty są przede wszystkim </a:t>
            </a:r>
            <a:r>
              <a:rPr lang="pl-PL" dirty="0">
                <a:solidFill>
                  <a:srgbClr val="002060"/>
                </a:solidFill>
                <a:effectLst/>
                <a:latin typeface="Arial" panose="020B0604020202020204" pitchFamily="34" charset="0"/>
              </a:rPr>
              <a:t>jaśniejsze, ponieważ nie mają zadrukowanego pola znaku wodnego. Duże zmiany zaszły jednak w zabezpieczeniach zmodernizowanych banknotów, mających na celu wzmocnienie ochrony znaków pieniężnych przed fałszowaniem.</a:t>
            </a:r>
            <a:endParaRPr lang="pl-PL" dirty="0">
              <a:solidFill>
                <a:srgbClr val="002060"/>
              </a:solidFill>
            </a:endParaRPr>
          </a:p>
        </p:txBody>
      </p:sp>
      <p:pic>
        <p:nvPicPr>
          <p:cNvPr id="4" name="Obraz 3">
            <a:extLst>
              <a:ext uri="{FF2B5EF4-FFF2-40B4-BE49-F238E27FC236}">
                <a16:creationId xmlns:a16="http://schemas.microsoft.com/office/drawing/2014/main" xmlns="" id="{16B17F3F-5055-4B5C-AA07-559300BF4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731308"/>
            <a:ext cx="2502333" cy="1315743"/>
          </a:xfrm>
          <a:prstGeom prst="rect">
            <a:avLst/>
          </a:prstGeom>
        </p:spPr>
      </p:pic>
    </p:spTree>
    <p:extLst>
      <p:ext uri="{BB962C8B-B14F-4D97-AF65-F5344CB8AC3E}">
        <p14:creationId xmlns:p14="http://schemas.microsoft.com/office/powerpoint/2010/main" val="125317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AAA6354-B289-4C75-841D-48675C06CD8E}"/>
              </a:ext>
            </a:extLst>
          </p:cNvPr>
          <p:cNvSpPr>
            <a:spLocks noGrp="1"/>
          </p:cNvSpPr>
          <p:nvPr>
            <p:ph type="title"/>
          </p:nvPr>
        </p:nvSpPr>
        <p:spPr>
          <a:xfrm>
            <a:off x="684211" y="4487332"/>
            <a:ext cx="8667605" cy="1507067"/>
          </a:xfrm>
        </p:spPr>
        <p:txBody>
          <a:bodyPr/>
          <a:lstStyle/>
          <a:p>
            <a:r>
              <a:rPr lang="pl-PL" dirty="0">
                <a:effectLst/>
              </a:rPr>
              <a:t>Produkcja banknotów</a:t>
            </a:r>
            <a:endParaRPr lang="pl-PL" dirty="0"/>
          </a:p>
        </p:txBody>
      </p:sp>
      <p:sp>
        <p:nvSpPr>
          <p:cNvPr id="3" name="Symbol zastępczy zawartości 2">
            <a:extLst>
              <a:ext uri="{FF2B5EF4-FFF2-40B4-BE49-F238E27FC236}">
                <a16:creationId xmlns:a16="http://schemas.microsoft.com/office/drawing/2014/main" xmlns="" id="{A6032937-3175-4532-AB15-887A0D360639}"/>
              </a:ext>
            </a:extLst>
          </p:cNvPr>
          <p:cNvSpPr>
            <a:spLocks noGrp="1"/>
          </p:cNvSpPr>
          <p:nvPr>
            <p:ph idx="1"/>
          </p:nvPr>
        </p:nvSpPr>
        <p:spPr>
          <a:xfrm>
            <a:off x="684212" y="685801"/>
            <a:ext cx="8534400" cy="2265218"/>
          </a:xfrm>
        </p:spPr>
        <p:txBody>
          <a:bodyPr>
            <a:noAutofit/>
          </a:bodyPr>
          <a:lstStyle/>
          <a:p>
            <a:pPr marL="0" indent="0">
              <a:buNone/>
            </a:pPr>
            <a:r>
              <a:rPr lang="pl-PL" dirty="0">
                <a:solidFill>
                  <a:srgbClr val="002060"/>
                </a:solidFill>
                <a:effectLst/>
                <a:latin typeface="Arial" panose="020B0604020202020204" pitchFamily="34" charset="0"/>
              </a:rPr>
              <a:t>Polskie banknoty produkowane są przez Polską Wytwórnię Papierów</a:t>
            </a:r>
            <a:r>
              <a:rPr lang="pl-PL" dirty="0">
                <a:solidFill>
                  <a:srgbClr val="002060"/>
                </a:solidFill>
              </a:rPr>
              <a:t/>
            </a:r>
            <a:br>
              <a:rPr lang="pl-PL" dirty="0">
                <a:solidFill>
                  <a:srgbClr val="002060"/>
                </a:solidFill>
              </a:rPr>
            </a:br>
            <a:r>
              <a:rPr lang="pl-PL" dirty="0">
                <a:solidFill>
                  <a:srgbClr val="002060"/>
                </a:solidFill>
                <a:effectLst/>
                <a:latin typeface="Arial" panose="020B0604020202020204" pitchFamily="34" charset="0"/>
              </a:rPr>
              <a:t>Wartościowych S.A. Cały proces produkcji objęty jest tajemnicą, nawet takie informacje, jak odcień użytej farby czy jej producent. Podstawą produkcji jest specjalny papier z nitką zabezpieczającą i znakiem wodnym. Papier stosowany w polskich banknotach nie jest celulozowy, lecz bawełniany. Produkcja banknotu jest bardzo złożonym procesem i składa się z wielu etapów.</a:t>
            </a:r>
            <a:endParaRPr lang="pl-PL" dirty="0">
              <a:solidFill>
                <a:srgbClr val="002060"/>
              </a:solidFill>
            </a:endParaRPr>
          </a:p>
        </p:txBody>
      </p:sp>
      <p:pic>
        <p:nvPicPr>
          <p:cNvPr id="4" name="Obraz 3">
            <a:extLst>
              <a:ext uri="{FF2B5EF4-FFF2-40B4-BE49-F238E27FC236}">
                <a16:creationId xmlns:a16="http://schemas.microsoft.com/office/drawing/2014/main" xmlns="" id="{16B17F3F-5055-4B5C-AA07-559300BF4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731308"/>
            <a:ext cx="2502333" cy="1315743"/>
          </a:xfrm>
          <a:prstGeom prst="rect">
            <a:avLst/>
          </a:prstGeom>
        </p:spPr>
      </p:pic>
      <p:pic>
        <p:nvPicPr>
          <p:cNvPr id="6" name="Obraz 5">
            <a:extLst>
              <a:ext uri="{FF2B5EF4-FFF2-40B4-BE49-F238E27FC236}">
                <a16:creationId xmlns:a16="http://schemas.microsoft.com/office/drawing/2014/main" xmlns="" id="{E1BBA332-72C8-4211-B27B-73B6B9E5E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9703" y="2370668"/>
            <a:ext cx="2501242" cy="838045"/>
          </a:xfrm>
          <a:prstGeom prst="rect">
            <a:avLst/>
          </a:prstGeom>
        </p:spPr>
      </p:pic>
    </p:spTree>
    <p:extLst>
      <p:ext uri="{BB962C8B-B14F-4D97-AF65-F5344CB8AC3E}">
        <p14:creationId xmlns:p14="http://schemas.microsoft.com/office/powerpoint/2010/main" val="250678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AAA6354-B289-4C75-841D-48675C06CD8E}"/>
              </a:ext>
            </a:extLst>
          </p:cNvPr>
          <p:cNvSpPr>
            <a:spLocks noGrp="1"/>
          </p:cNvSpPr>
          <p:nvPr>
            <p:ph type="title"/>
          </p:nvPr>
        </p:nvSpPr>
        <p:spPr>
          <a:xfrm>
            <a:off x="684211" y="4487332"/>
            <a:ext cx="8667605" cy="1507067"/>
          </a:xfrm>
        </p:spPr>
        <p:txBody>
          <a:bodyPr/>
          <a:lstStyle/>
          <a:p>
            <a:r>
              <a:rPr lang="pl-PL" dirty="0">
                <a:effectLst/>
              </a:rPr>
              <a:t>Banknoty w powszechnym obiegu</a:t>
            </a:r>
            <a:endParaRPr lang="pl-PL" dirty="0"/>
          </a:p>
        </p:txBody>
      </p:sp>
      <p:pic>
        <p:nvPicPr>
          <p:cNvPr id="4" name="Obraz 3">
            <a:extLst>
              <a:ext uri="{FF2B5EF4-FFF2-40B4-BE49-F238E27FC236}">
                <a16:creationId xmlns:a16="http://schemas.microsoft.com/office/drawing/2014/main" xmlns="" id="{16B17F3F-5055-4B5C-AA07-559300BF4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731308"/>
            <a:ext cx="2502333" cy="1315743"/>
          </a:xfrm>
          <a:prstGeom prst="rect">
            <a:avLst/>
          </a:prstGeom>
        </p:spPr>
      </p:pic>
      <p:pic>
        <p:nvPicPr>
          <p:cNvPr id="12" name="Obraz 11">
            <a:extLst>
              <a:ext uri="{FF2B5EF4-FFF2-40B4-BE49-F238E27FC236}">
                <a16:creationId xmlns:a16="http://schemas.microsoft.com/office/drawing/2014/main" xmlns="" id="{AF9B1415-40A1-460F-A484-D7E3C8F80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35" y="731308"/>
            <a:ext cx="8869477" cy="5296315"/>
          </a:xfrm>
          <a:prstGeom prst="rect">
            <a:avLst/>
          </a:prstGeom>
        </p:spPr>
      </p:pic>
    </p:spTree>
    <p:extLst>
      <p:ext uri="{BB962C8B-B14F-4D97-AF65-F5344CB8AC3E}">
        <p14:creationId xmlns:p14="http://schemas.microsoft.com/office/powerpoint/2010/main" val="79824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xmlns="" id="{16B17F3F-5055-4B5C-AA07-559300BF4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731308"/>
            <a:ext cx="2502333" cy="1315743"/>
          </a:xfrm>
          <a:prstGeom prst="rect">
            <a:avLst/>
          </a:prstGeom>
        </p:spPr>
      </p:pic>
      <p:pic>
        <p:nvPicPr>
          <p:cNvPr id="7" name="Obraz 6">
            <a:extLst>
              <a:ext uri="{FF2B5EF4-FFF2-40B4-BE49-F238E27FC236}">
                <a16:creationId xmlns:a16="http://schemas.microsoft.com/office/drawing/2014/main" xmlns="" id="{FE9D96C3-FC64-4BAA-A5A8-DC9B05CFE457}"/>
              </a:ext>
            </a:extLst>
          </p:cNvPr>
          <p:cNvPicPr>
            <a:picLocks noChangeAspect="1"/>
          </p:cNvPicPr>
          <p:nvPr/>
        </p:nvPicPr>
        <p:blipFill>
          <a:blip r:embed="rId3"/>
          <a:stretch>
            <a:fillRect/>
          </a:stretch>
        </p:blipFill>
        <p:spPr>
          <a:xfrm>
            <a:off x="263140" y="731308"/>
            <a:ext cx="8955472" cy="4803331"/>
          </a:xfrm>
          <a:prstGeom prst="rect">
            <a:avLst/>
          </a:prstGeom>
        </p:spPr>
      </p:pic>
      <p:sp>
        <p:nvSpPr>
          <p:cNvPr id="12" name="Tytuł 1">
            <a:extLst>
              <a:ext uri="{FF2B5EF4-FFF2-40B4-BE49-F238E27FC236}">
                <a16:creationId xmlns:a16="http://schemas.microsoft.com/office/drawing/2014/main" xmlns="" id="{DC79D9F7-894F-42B3-8CC3-FC13E9F0C9B0}"/>
              </a:ext>
            </a:extLst>
          </p:cNvPr>
          <p:cNvSpPr>
            <a:spLocks noGrp="1"/>
          </p:cNvSpPr>
          <p:nvPr>
            <p:ph type="title"/>
          </p:nvPr>
        </p:nvSpPr>
        <p:spPr>
          <a:xfrm>
            <a:off x="667586" y="5549401"/>
            <a:ext cx="8667605" cy="933585"/>
          </a:xfrm>
        </p:spPr>
        <p:txBody>
          <a:bodyPr>
            <a:normAutofit/>
          </a:bodyPr>
          <a:lstStyle/>
          <a:p>
            <a:r>
              <a:rPr lang="pl-PL" dirty="0">
                <a:effectLst/>
              </a:rPr>
              <a:t>Zabezpieczenia banknotów</a:t>
            </a:r>
            <a:br>
              <a:rPr lang="pl-PL" dirty="0">
                <a:effectLst/>
              </a:rPr>
            </a:br>
            <a:r>
              <a:rPr lang="pl-PL" sz="1600" dirty="0">
                <a:effectLst/>
              </a:rPr>
              <a:t>przykład</a:t>
            </a:r>
            <a:endParaRPr lang="pl-PL" dirty="0"/>
          </a:p>
        </p:txBody>
      </p:sp>
    </p:spTree>
    <p:extLst>
      <p:ext uri="{BB962C8B-B14F-4D97-AF65-F5344CB8AC3E}">
        <p14:creationId xmlns:p14="http://schemas.microsoft.com/office/powerpoint/2010/main" val="203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xmlns="" id="{16B17F3F-5055-4B5C-AA07-559300BF4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731308"/>
            <a:ext cx="2502333" cy="1315743"/>
          </a:xfrm>
          <a:prstGeom prst="rect">
            <a:avLst/>
          </a:prstGeom>
        </p:spPr>
      </p:pic>
      <p:pic>
        <p:nvPicPr>
          <p:cNvPr id="5" name="Obraz 4">
            <a:extLst>
              <a:ext uri="{FF2B5EF4-FFF2-40B4-BE49-F238E27FC236}">
                <a16:creationId xmlns:a16="http://schemas.microsoft.com/office/drawing/2014/main" xmlns="" id="{D42F7249-7149-4B54-8539-6EBFD422163E}"/>
              </a:ext>
            </a:extLst>
          </p:cNvPr>
          <p:cNvPicPr>
            <a:picLocks noChangeAspect="1"/>
          </p:cNvPicPr>
          <p:nvPr/>
        </p:nvPicPr>
        <p:blipFill>
          <a:blip r:embed="rId3"/>
          <a:stretch>
            <a:fillRect/>
          </a:stretch>
        </p:blipFill>
        <p:spPr>
          <a:xfrm>
            <a:off x="263139" y="731308"/>
            <a:ext cx="8955473" cy="4924546"/>
          </a:xfrm>
          <a:prstGeom prst="rect">
            <a:avLst/>
          </a:prstGeom>
        </p:spPr>
      </p:pic>
      <p:sp>
        <p:nvSpPr>
          <p:cNvPr id="10" name="Tytuł 1">
            <a:extLst>
              <a:ext uri="{FF2B5EF4-FFF2-40B4-BE49-F238E27FC236}">
                <a16:creationId xmlns:a16="http://schemas.microsoft.com/office/drawing/2014/main" xmlns="" id="{6081E863-81BC-4ADB-97C9-E62D9A5A069E}"/>
              </a:ext>
            </a:extLst>
          </p:cNvPr>
          <p:cNvSpPr>
            <a:spLocks noGrp="1"/>
          </p:cNvSpPr>
          <p:nvPr>
            <p:ph type="title"/>
          </p:nvPr>
        </p:nvSpPr>
        <p:spPr>
          <a:xfrm>
            <a:off x="667586" y="5549401"/>
            <a:ext cx="8667605" cy="933585"/>
          </a:xfrm>
        </p:spPr>
        <p:txBody>
          <a:bodyPr>
            <a:normAutofit/>
          </a:bodyPr>
          <a:lstStyle/>
          <a:p>
            <a:r>
              <a:rPr lang="pl-PL" dirty="0">
                <a:effectLst/>
              </a:rPr>
              <a:t>Zabezpieczenia banknotów</a:t>
            </a:r>
            <a:br>
              <a:rPr lang="pl-PL" dirty="0">
                <a:effectLst/>
              </a:rPr>
            </a:br>
            <a:r>
              <a:rPr lang="pl-PL" sz="1600" dirty="0">
                <a:effectLst/>
              </a:rPr>
              <a:t>przykład</a:t>
            </a:r>
            <a:endParaRPr lang="pl-PL" dirty="0"/>
          </a:p>
        </p:txBody>
      </p:sp>
    </p:spTree>
    <p:extLst>
      <p:ext uri="{BB962C8B-B14F-4D97-AF65-F5344CB8AC3E}">
        <p14:creationId xmlns:p14="http://schemas.microsoft.com/office/powerpoint/2010/main" val="98853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6250E51-5C31-4DFC-B3D5-53BF4AA55844}"/>
              </a:ext>
            </a:extLst>
          </p:cNvPr>
          <p:cNvSpPr>
            <a:spLocks noGrp="1"/>
          </p:cNvSpPr>
          <p:nvPr>
            <p:ph type="title"/>
          </p:nvPr>
        </p:nvSpPr>
        <p:spPr>
          <a:xfrm>
            <a:off x="684212" y="5667849"/>
            <a:ext cx="8534400" cy="732443"/>
          </a:xfrm>
        </p:spPr>
        <p:txBody>
          <a:bodyPr/>
          <a:lstStyle/>
          <a:p>
            <a:r>
              <a:rPr lang="pl-PL" dirty="0"/>
              <a:t>Waluta euro</a:t>
            </a:r>
          </a:p>
        </p:txBody>
      </p:sp>
      <p:pic>
        <p:nvPicPr>
          <p:cNvPr id="9" name="Obraz 8">
            <a:extLst>
              <a:ext uri="{FF2B5EF4-FFF2-40B4-BE49-F238E27FC236}">
                <a16:creationId xmlns:a16="http://schemas.microsoft.com/office/drawing/2014/main" xmlns="" id="{E3559CA4-573E-41FA-9AD4-896537AA2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764559"/>
            <a:ext cx="2623211" cy="1315743"/>
          </a:xfrm>
          <a:prstGeom prst="rect">
            <a:avLst/>
          </a:prstGeom>
        </p:spPr>
      </p:pic>
      <p:sp>
        <p:nvSpPr>
          <p:cNvPr id="8" name="pole tekstowe 7">
            <a:extLst>
              <a:ext uri="{FF2B5EF4-FFF2-40B4-BE49-F238E27FC236}">
                <a16:creationId xmlns:a16="http://schemas.microsoft.com/office/drawing/2014/main" xmlns="" id="{21F09CFE-BC51-40D7-AE51-64D2AEAFA20B}"/>
              </a:ext>
            </a:extLst>
          </p:cNvPr>
          <p:cNvSpPr txBox="1"/>
          <p:nvPr/>
        </p:nvSpPr>
        <p:spPr>
          <a:xfrm>
            <a:off x="684212" y="764559"/>
            <a:ext cx="8474335" cy="4401205"/>
          </a:xfrm>
          <a:prstGeom prst="rect">
            <a:avLst/>
          </a:prstGeom>
          <a:noFill/>
        </p:spPr>
        <p:txBody>
          <a:bodyPr wrap="square">
            <a:spAutoFit/>
          </a:bodyPr>
          <a:lstStyle/>
          <a:p>
            <a:r>
              <a:rPr lang="pl-PL" sz="2000" dirty="0">
                <a:solidFill>
                  <a:srgbClr val="002060"/>
                </a:solidFill>
                <a:latin typeface="Arial" panose="020B0604020202020204" pitchFamily="34" charset="0"/>
                <a:cs typeface="Arial" panose="020B0604020202020204" pitchFamily="34" charset="0"/>
              </a:rPr>
              <a:t>Euro to waluta wprowadzona w 2002 r. w większości państw Unii Europejskiej, a także innych, w miejsce walut krajowych. Jest prawnym środkiem płatniczym w 19 państwach tworzących w Unii Europejskiej strefę euro i używana jest także w 11 krajach i terytoriach nienależących do UE. Strefa euro jest wspólną walutową przestrzenią unijnych państw, które wprowadziły euro jako swoją walutę.</a:t>
            </a:r>
          </a:p>
          <a:p>
            <a:r>
              <a:rPr lang="pl-PL" sz="2000" dirty="0">
                <a:solidFill>
                  <a:srgbClr val="002060"/>
                </a:solidFill>
                <a:latin typeface="Arial" panose="020B0604020202020204" pitchFamily="34" charset="0"/>
                <a:cs typeface="Arial" panose="020B0604020202020204" pitchFamily="34" charset="0"/>
              </a:rPr>
              <a:t>Wzory banknotów euro nawiązują do wspólnego motywu „Epoki i style Europy”. Obrazy na banknotach przedstawiają najważniejsze style architektoniczne Europy, symbolicznie pokazując rozwój całego kontynentu w dziedzinie techniki, sztuki i komunikacji. Banknoty prezentują trzy główne elementy architektoniczne w różnych stylach - okna, bramy i mosty. Okna i bramy są podstawowym motywem z przodu banknotów, symbolizują otwartość i współpracę w UE, zaś mosty są podstawowym motywem na tyłach banknotów. </a:t>
            </a:r>
          </a:p>
        </p:txBody>
      </p:sp>
    </p:spTree>
    <p:extLst>
      <p:ext uri="{BB962C8B-B14F-4D97-AF65-F5344CB8AC3E}">
        <p14:creationId xmlns:p14="http://schemas.microsoft.com/office/powerpoint/2010/main" val="45914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6250E51-5C31-4DFC-B3D5-53BF4AA55844}"/>
              </a:ext>
            </a:extLst>
          </p:cNvPr>
          <p:cNvSpPr>
            <a:spLocks noGrp="1"/>
          </p:cNvSpPr>
          <p:nvPr>
            <p:ph type="title"/>
          </p:nvPr>
        </p:nvSpPr>
        <p:spPr>
          <a:xfrm>
            <a:off x="684212" y="5667849"/>
            <a:ext cx="8534400" cy="732443"/>
          </a:xfrm>
        </p:spPr>
        <p:txBody>
          <a:bodyPr/>
          <a:lstStyle/>
          <a:p>
            <a:r>
              <a:rPr lang="pl-PL" dirty="0"/>
              <a:t>Waluta euro</a:t>
            </a:r>
          </a:p>
        </p:txBody>
      </p:sp>
      <p:pic>
        <p:nvPicPr>
          <p:cNvPr id="7" name="Obraz 6">
            <a:extLst>
              <a:ext uri="{FF2B5EF4-FFF2-40B4-BE49-F238E27FC236}">
                <a16:creationId xmlns:a16="http://schemas.microsoft.com/office/drawing/2014/main" xmlns="" id="{0329153E-A3F6-415C-A4B4-BCC8CFB14EF0}"/>
              </a:ext>
            </a:extLst>
          </p:cNvPr>
          <p:cNvPicPr>
            <a:picLocks noChangeAspect="1"/>
          </p:cNvPicPr>
          <p:nvPr/>
        </p:nvPicPr>
        <p:blipFill>
          <a:blip r:embed="rId2"/>
          <a:stretch>
            <a:fillRect/>
          </a:stretch>
        </p:blipFill>
        <p:spPr>
          <a:xfrm>
            <a:off x="437804" y="764559"/>
            <a:ext cx="8780808" cy="5032078"/>
          </a:xfrm>
          <a:prstGeom prst="rect">
            <a:avLst/>
          </a:prstGeom>
        </p:spPr>
      </p:pic>
      <p:pic>
        <p:nvPicPr>
          <p:cNvPr id="9" name="Obraz 8">
            <a:extLst>
              <a:ext uri="{FF2B5EF4-FFF2-40B4-BE49-F238E27FC236}">
                <a16:creationId xmlns:a16="http://schemas.microsoft.com/office/drawing/2014/main" xmlns="" id="{E3559CA4-573E-41FA-9AD4-896537AA2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612" y="764559"/>
            <a:ext cx="2623211" cy="1315743"/>
          </a:xfrm>
          <a:prstGeom prst="rect">
            <a:avLst/>
          </a:prstGeom>
        </p:spPr>
      </p:pic>
    </p:spTree>
    <p:extLst>
      <p:ext uri="{BB962C8B-B14F-4D97-AF65-F5344CB8AC3E}">
        <p14:creationId xmlns:p14="http://schemas.microsoft.com/office/powerpoint/2010/main" val="2549499501"/>
      </p:ext>
    </p:extLst>
  </p:cSld>
  <p:clrMapOvr>
    <a:masterClrMapping/>
  </p:clrMapOvr>
</p:sld>
</file>

<file path=ppt/theme/theme1.xml><?xml version="1.0" encoding="utf-8"?>
<a:theme xmlns:a="http://schemas.openxmlformats.org/drawingml/2006/main" name="Wycinek">
  <a:themeElements>
    <a:clrScheme name="Wycine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Wycinek">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ycin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130</TotalTime>
  <Words>439</Words>
  <Application>Microsoft Macintosh PowerPoint</Application>
  <PresentationFormat>Niestandardowy</PresentationFormat>
  <Paragraphs>32</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Wycinek</vt:lpstr>
      <vt:lpstr>Zabezpieczenia Banknotów</vt:lpstr>
      <vt:lpstr>Waluta rp</vt:lpstr>
      <vt:lpstr>Banknoty w powszechnym obiegu</vt:lpstr>
      <vt:lpstr>Produkcja banknotów</vt:lpstr>
      <vt:lpstr>Banknoty w powszechnym obiegu</vt:lpstr>
      <vt:lpstr>Zabezpieczenia banknotów przykład</vt:lpstr>
      <vt:lpstr>Zabezpieczenia banknotów przykład</vt:lpstr>
      <vt:lpstr>Waluta euro</vt:lpstr>
      <vt:lpstr>Waluta euro</vt:lpstr>
      <vt:lpstr>Zabezpieczenia Waluty euro wybrane elementy</vt:lpstr>
      <vt:lpstr>Zabezpieczenia Waluty euro wybrane elementy</vt:lpstr>
      <vt:lpstr>Zabezpieczenia Waluty euro wybrane elementy</vt:lpstr>
      <vt:lpstr>Zabezpieczenia Waluty rp na tle euro</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Zabezpieczenia Banknotów</dc:title>
  <dc:creator>Jurkowska Paulina</dc:creator>
  <cp:lastModifiedBy>Beata</cp:lastModifiedBy>
  <cp:revision>16</cp:revision>
  <dcterms:created xsi:type="dcterms:W3CDTF">2024-02-09T17:38:21Z</dcterms:created>
  <dcterms:modified xsi:type="dcterms:W3CDTF">2024-03-06T19:22:48Z</dcterms:modified>
</cp:coreProperties>
</file>