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7B"/>
    <a:srgbClr val="269266"/>
    <a:srgbClr val="E2EF39"/>
    <a:srgbClr val="21F768"/>
    <a:srgbClr val="3BC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5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86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0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53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76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61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6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44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55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46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8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B07B"/>
            </a:gs>
            <a:gs pos="60000">
              <a:srgbClr val="21F768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CA28-C8DA-464C-98C5-7FDB8ECF506F}" type="datetimeFigureOut">
              <a:rPr lang="sk-SK" smtClean="0"/>
              <a:t>14. 4. 2013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F9E4-EE1A-4968-80EA-178FE721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674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STONKA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68352" y="4149080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Ing. Marta lazúrová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ZŠ sv. Don </a:t>
            </a:r>
            <a:r>
              <a:rPr lang="sk-SK" dirty="0" err="1" smtClean="0">
                <a:solidFill>
                  <a:schemeClr val="tx1"/>
                </a:solidFill>
              </a:rPr>
              <a:t>Bosca</a:t>
            </a:r>
            <a:r>
              <a:rPr lang="sk-SK" dirty="0" smtClean="0">
                <a:solidFill>
                  <a:schemeClr val="tx1"/>
                </a:solidFill>
              </a:rPr>
              <a:t>  Zlaté Moravce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Cievne  zväzky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70000"/>
              <a:buFont typeface="Wingdings" pitchFamily="2" charset="2"/>
              <a:buChar char="§"/>
            </a:pPr>
            <a:r>
              <a:rPr lang="sk-SK" b="1" dirty="0">
                <a:latin typeface="Franklin Gothic Book"/>
              </a:rPr>
              <a:t>Drevná časť </a:t>
            </a:r>
            <a:r>
              <a:rPr lang="sk-SK" dirty="0">
                <a:latin typeface="Franklin Gothic Book"/>
              </a:rPr>
              <a:t>cievnych zväzkov rozvádza rozpustené anorganické látky – živiny z koreňov do listov</a:t>
            </a:r>
          </a:p>
          <a:p>
            <a:pPr lvl="0">
              <a:lnSpc>
                <a:spcPct val="80000"/>
              </a:lnSpc>
              <a:buSzPct val="70000"/>
              <a:buFont typeface="Wingdings" pitchFamily="2" charset="2"/>
              <a:buChar char="§"/>
            </a:pPr>
            <a:r>
              <a:rPr lang="sk-SK" b="1" dirty="0">
                <a:latin typeface="Franklin Gothic Book"/>
              </a:rPr>
              <a:t>Lyková časť </a:t>
            </a:r>
            <a:r>
              <a:rPr lang="sk-SK" dirty="0">
                <a:latin typeface="Franklin Gothic Book"/>
              </a:rPr>
              <a:t>vedie organické látky, ktoré vznikli pri fotosyntéze (cukor, škrob) z listov do koreňa (alebo plodov), kde sa ukladajú ako zásobné látky</a:t>
            </a:r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7130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Letokruhy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sk-SK" dirty="0">
                <a:latin typeface="Franklin Gothic Book"/>
              </a:rPr>
              <a:t>V drevinách, ktoré rastú niekoľko rokov, každoročne pribúdajú bunky drevnej a lykovej časti. Prírastky dreva – vrstvy bledého a tmavého dreva sa nazývajú </a:t>
            </a:r>
            <a:r>
              <a:rPr lang="sk-SK" b="1" dirty="0">
                <a:latin typeface="Franklin Gothic Book"/>
              </a:rPr>
              <a:t>letokruhy.</a:t>
            </a:r>
            <a:r>
              <a:rPr lang="sk-SK" dirty="0">
                <a:latin typeface="Franklin Gothic Book"/>
              </a:rPr>
              <a:t> </a:t>
            </a:r>
            <a:endParaRPr lang="sk-SK" dirty="0" smtClean="0">
              <a:latin typeface="Franklin Gothic Book"/>
            </a:endParaRP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sk-SK" dirty="0" smtClean="0">
                <a:latin typeface="Franklin Gothic Book"/>
              </a:rPr>
              <a:t>Podľa </a:t>
            </a:r>
            <a:r>
              <a:rPr lang="sk-SK" dirty="0">
                <a:latin typeface="Franklin Gothic Book"/>
              </a:rPr>
              <a:t>nich sa určuje </a:t>
            </a: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sk-SK" dirty="0" smtClean="0">
                <a:latin typeface="Franklin Gothic Book"/>
              </a:rPr>
              <a:t>vek </a:t>
            </a:r>
            <a:r>
              <a:rPr lang="sk-SK" dirty="0">
                <a:latin typeface="Franklin Gothic Book"/>
              </a:rPr>
              <a:t>stromov.</a:t>
            </a:r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05360"/>
            <a:ext cx="20843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86" y="3825043"/>
            <a:ext cx="3833314" cy="26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Vrcholové  púčiky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</a:t>
            </a:r>
            <a:r>
              <a:rPr lang="sk-SK" dirty="0" smtClean="0"/>
              <a:t>achádza sa na vrchole stonky</a:t>
            </a:r>
          </a:p>
          <a:p>
            <a:r>
              <a:rPr lang="sk-SK" dirty="0"/>
              <a:t>o</a:t>
            </a:r>
            <a:r>
              <a:rPr lang="sk-SK" dirty="0" smtClean="0"/>
              <a:t>bsahuje bunky, ktoré sa delia, predlžujú, a tým rastie stonka do dĺžky</a:t>
            </a:r>
          </a:p>
          <a:p>
            <a:r>
              <a:rPr lang="sk-SK" dirty="0"/>
              <a:t>n</a:t>
            </a:r>
            <a:r>
              <a:rPr lang="sk-SK" dirty="0" smtClean="0"/>
              <a:t>a bokoch stonky v pazuchách listov sú púčiky, z ktorých vyrastajú bočné stonky. Bočnými stonkami sa rastlina rozkonáruje</a:t>
            </a:r>
          </a:p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286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97887"/>
            <a:ext cx="1661386" cy="16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13637"/>
            <a:ext cx="1385789" cy="232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24" y="4897887"/>
            <a:ext cx="2058315" cy="170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9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STONKA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</a:t>
            </a:r>
            <a:r>
              <a:rPr lang="sk-SK" dirty="0" smtClean="0"/>
              <a:t>e nadzemná časť rastliny, ktorá rastie zvislo nahor, dvíha rastlinu k svetlu</a:t>
            </a:r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327522" cy="35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1684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83443"/>
            <a:ext cx="15716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3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2" y="-3946"/>
            <a:ext cx="9185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5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Funkcia  stonky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nesie listy a rozmnožovacie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orgány</a:t>
            </a:r>
          </a:p>
          <a:p>
            <a:r>
              <a:rPr lang="sk-SK" dirty="0" smtClean="0"/>
              <a:t>spája koreňovú sústavu a listy</a:t>
            </a:r>
          </a:p>
          <a:p>
            <a:r>
              <a:rPr lang="sk-SK" dirty="0" smtClean="0"/>
              <a:t>rozvádza živiny (minerálne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látky) z koreňov do listov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a späť (organické látky)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019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1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Stonka – priečny rez</a:t>
            </a:r>
            <a:endParaRPr lang="sk-SK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1926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Dreviny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majú drevnatú stonku</a:t>
            </a:r>
          </a:p>
          <a:p>
            <a:pPr marL="0" indent="0">
              <a:buNone/>
            </a:pPr>
            <a:r>
              <a:rPr lang="sk-SK" dirty="0" smtClean="0"/>
              <a:t>Rozlišujeme:</a:t>
            </a:r>
          </a:p>
          <a:p>
            <a:r>
              <a:rPr lang="sk-SK" dirty="0" smtClean="0"/>
              <a:t>stromy (kmeň, koruna)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kry – rozkonárenie stonky hneď </a:t>
            </a:r>
          </a:p>
          <a:p>
            <a:pPr marL="0" indent="0">
              <a:buNone/>
            </a:pPr>
            <a:r>
              <a:rPr lang="sk-SK" dirty="0" smtClean="0"/>
              <a:t>    od zeme</a:t>
            </a:r>
          </a:p>
          <a:p>
            <a:endParaRPr lang="sk-SK" dirty="0" smtClean="0"/>
          </a:p>
          <a:p>
            <a:r>
              <a:rPr lang="sk-SK" dirty="0" err="1" smtClean="0"/>
              <a:t>polokry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734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72780" cy="43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Stonka  dreviny</a:t>
            </a:r>
            <a:endParaRPr lang="sk-SK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373905" y="1628800"/>
            <a:ext cx="8229600" cy="4525963"/>
          </a:xfrm>
        </p:spPr>
        <p:txBody>
          <a:bodyPr/>
          <a:lstStyle/>
          <a:p>
            <a:pPr marL="0" lvl="0" indent="0">
              <a:lnSpc>
                <a:spcPct val="90000"/>
              </a:lnSpc>
              <a:buClr>
                <a:srgbClr val="FE8637"/>
              </a:buClr>
              <a:buSzPct val="70000"/>
              <a:buNone/>
            </a:pPr>
            <a:endParaRPr lang="sk-SK" dirty="0" smtClean="0">
              <a:solidFill>
                <a:srgbClr val="575F6D"/>
              </a:solidFill>
              <a:latin typeface="Franklin Gothic Book"/>
            </a:endParaRPr>
          </a:p>
          <a:p>
            <a:pPr marL="0" lvl="0" indent="0">
              <a:lnSpc>
                <a:spcPct val="90000"/>
              </a:lnSpc>
              <a:buClr>
                <a:srgbClr val="FE8637"/>
              </a:buClr>
              <a:buSzPct val="70000"/>
              <a:buNone/>
            </a:pPr>
            <a:r>
              <a:rPr lang="sk-SK" dirty="0" smtClean="0">
                <a:latin typeface="Franklin Gothic Book"/>
              </a:rPr>
              <a:t>Stonku </a:t>
            </a:r>
            <a:r>
              <a:rPr lang="sk-SK" dirty="0">
                <a:latin typeface="Franklin Gothic Book"/>
              </a:rPr>
              <a:t>dreviny – stromu </a:t>
            </a:r>
            <a:endParaRPr lang="sk-SK" dirty="0" smtClean="0">
              <a:latin typeface="Franklin Gothic Book"/>
            </a:endParaRPr>
          </a:p>
          <a:p>
            <a:pPr marL="0" lvl="0" indent="0">
              <a:lnSpc>
                <a:spcPct val="90000"/>
              </a:lnSpc>
              <a:buClr>
                <a:srgbClr val="FE8637"/>
              </a:buClr>
              <a:buSzPct val="70000"/>
              <a:buNone/>
            </a:pPr>
            <a:r>
              <a:rPr lang="sk-SK" dirty="0" smtClean="0">
                <a:latin typeface="Franklin Gothic Book"/>
              </a:rPr>
              <a:t>– </a:t>
            </a:r>
            <a:r>
              <a:rPr lang="sk-SK" dirty="0">
                <a:latin typeface="Franklin Gothic Book"/>
              </a:rPr>
              <a:t>tvorí kmeň a </a:t>
            </a:r>
            <a:r>
              <a:rPr lang="sk-SK" dirty="0" smtClean="0">
                <a:latin typeface="Franklin Gothic Book"/>
              </a:rPr>
              <a:t>koruna</a:t>
            </a:r>
          </a:p>
          <a:p>
            <a:pPr marL="0" lvl="0" indent="0">
              <a:lnSpc>
                <a:spcPct val="90000"/>
              </a:lnSpc>
              <a:buClr>
                <a:srgbClr val="FE8637"/>
              </a:buClr>
              <a:buSzPct val="70000"/>
              <a:buNone/>
            </a:pPr>
            <a:endParaRPr lang="sk-SK" dirty="0">
              <a:solidFill>
                <a:srgbClr val="575F6D"/>
              </a:solidFill>
              <a:latin typeface="Franklin Gothic Book"/>
            </a:endParaRPr>
          </a:p>
          <a:p>
            <a:pPr lvl="0">
              <a:lnSpc>
                <a:spcPct val="90000"/>
              </a:lnSpc>
              <a:buSzPct val="70000"/>
            </a:pPr>
            <a:r>
              <a:rPr lang="sk-SK" b="1" dirty="0">
                <a:latin typeface="Franklin Gothic Book"/>
              </a:rPr>
              <a:t>Kmeň </a:t>
            </a:r>
            <a:r>
              <a:rPr lang="sk-SK" dirty="0">
                <a:latin typeface="Franklin Gothic Book"/>
              </a:rPr>
              <a:t>je zhrubnutá stonka</a:t>
            </a:r>
          </a:p>
          <a:p>
            <a:pPr>
              <a:lnSpc>
                <a:spcPct val="90000"/>
              </a:lnSpc>
              <a:buSzPct val="70000"/>
            </a:pPr>
            <a:r>
              <a:rPr lang="sk-SK" b="1" dirty="0">
                <a:latin typeface="Franklin Gothic Book"/>
              </a:rPr>
              <a:t>Korunu</a:t>
            </a:r>
            <a:r>
              <a:rPr lang="sk-SK" dirty="0">
                <a:latin typeface="Franklin Gothic Book"/>
              </a:rPr>
              <a:t> tvoria konáre </a:t>
            </a:r>
            <a:endParaRPr lang="sk-SK" dirty="0" smtClean="0">
              <a:latin typeface="Franklin Gothic Book"/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r>
              <a:rPr lang="sk-SK" dirty="0">
                <a:latin typeface="Franklin Gothic Book"/>
              </a:rPr>
              <a:t> </a:t>
            </a:r>
            <a:r>
              <a:rPr lang="sk-SK" dirty="0" smtClean="0">
                <a:latin typeface="Franklin Gothic Book"/>
              </a:rPr>
              <a:t>  – </a:t>
            </a:r>
            <a:r>
              <a:rPr lang="sk-SK" dirty="0">
                <a:latin typeface="Franklin Gothic Book"/>
              </a:rPr>
              <a:t>bočné stonky</a:t>
            </a:r>
          </a:p>
          <a:p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179214" y="3199523"/>
            <a:ext cx="4608512" cy="2232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3707904" y="3068960"/>
            <a:ext cx="273630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0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Drevnatá stonka – priečny rez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464496" cy="432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2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Prúdenie živín v stonke</a:t>
            </a:r>
            <a:endParaRPr lang="sk-SK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88" y="1601476"/>
            <a:ext cx="3222848" cy="51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619672" y="16288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i="1" dirty="0">
                <a:solidFill>
                  <a:prstClr val="black"/>
                </a:solidFill>
                <a:latin typeface="Franklin Gothic Book"/>
              </a:rPr>
              <a:t>listy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27" y="5884887"/>
            <a:ext cx="847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41" y="2078626"/>
            <a:ext cx="31115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7020272" y="1679486"/>
            <a:ext cx="56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sk-SK" b="1" i="1" dirty="0">
                <a:solidFill>
                  <a:prstClr val="black"/>
                </a:solidFill>
                <a:latin typeface="Franklin Gothic Book"/>
              </a:rPr>
              <a:t>listy</a:t>
            </a:r>
            <a:endParaRPr lang="sk-SK" b="1" i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837089" y="5943902"/>
            <a:ext cx="1246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sk-SK" b="1" i="1" dirty="0">
                <a:solidFill>
                  <a:prstClr val="black"/>
                </a:solidFill>
                <a:latin typeface="Franklin Gothic Book"/>
              </a:rPr>
              <a:t>koreň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77" y="2115931"/>
            <a:ext cx="317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ĺžnik 6"/>
          <p:cNvSpPr/>
          <p:nvPr/>
        </p:nvSpPr>
        <p:spPr>
          <a:xfrm>
            <a:off x="4932040" y="4077072"/>
            <a:ext cx="1496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sk-SK" b="1" dirty="0">
                <a:solidFill>
                  <a:prstClr val="black"/>
                </a:solidFill>
                <a:latin typeface="Franklin Gothic Book"/>
              </a:rPr>
              <a:t>cievny zväzok</a:t>
            </a:r>
            <a:endParaRPr lang="sk-SK" b="1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H="1" flipV="1">
            <a:off x="4283968" y="4183608"/>
            <a:ext cx="792088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 flipH="1">
            <a:off x="5239876" y="3140784"/>
            <a:ext cx="82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sk-SK" b="1" dirty="0">
                <a:solidFill>
                  <a:prstClr val="black"/>
                </a:solidFill>
                <a:latin typeface="Franklin Gothic Book"/>
              </a:rPr>
              <a:t>lyko</a:t>
            </a:r>
            <a:endParaRPr lang="sk-SK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132559" y="3140473"/>
            <a:ext cx="72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sk-SK" b="1" dirty="0">
                <a:solidFill>
                  <a:prstClr val="black"/>
                </a:solidFill>
                <a:latin typeface="Franklin Gothic Book"/>
              </a:rPr>
              <a:t>drevo</a:t>
            </a:r>
            <a:endParaRPr lang="sk-SK" b="1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flipH="1" flipV="1">
            <a:off x="4788024" y="3140473"/>
            <a:ext cx="57606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12" idx="3"/>
          </p:cNvCxnSpPr>
          <p:nvPr/>
        </p:nvCxnSpPr>
        <p:spPr>
          <a:xfrm flipV="1">
            <a:off x="3856412" y="3140473"/>
            <a:ext cx="427556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ĺžnik 16"/>
          <p:cNvSpPr/>
          <p:nvPr/>
        </p:nvSpPr>
        <p:spPr>
          <a:xfrm>
            <a:off x="3478854" y="6458860"/>
            <a:ext cx="259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sk-SK" b="1" dirty="0">
                <a:solidFill>
                  <a:srgbClr val="0000FF"/>
                </a:solidFill>
                <a:latin typeface="Franklin Gothic Book"/>
              </a:rPr>
              <a:t> (voda + minerálne látky)</a:t>
            </a:r>
            <a:endParaRPr lang="sk-SK" b="1" dirty="0">
              <a:solidFill>
                <a:srgbClr val="0000FF"/>
              </a:solidFill>
              <a:latin typeface="Franklin Gothic Book"/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V="1">
            <a:off x="4070190" y="5840207"/>
            <a:ext cx="213778" cy="6186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 flipV="1">
            <a:off x="4932040" y="5786731"/>
            <a:ext cx="307836" cy="7256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ĺžnik 24"/>
          <p:cNvSpPr/>
          <p:nvPr/>
        </p:nvSpPr>
        <p:spPr>
          <a:xfrm>
            <a:off x="2436449" y="1217821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k-SK" sz="2400" b="1" u="sng" dirty="0">
                <a:solidFill>
                  <a:srgbClr val="CC3300"/>
                </a:solidFill>
                <a:latin typeface="Times New Roman" pitchFamily="18" charset="0"/>
              </a:rPr>
              <a:t>Fotosyntéza</a:t>
            </a:r>
            <a:r>
              <a:rPr lang="sk-SK" sz="2400" b="1" dirty="0">
                <a:solidFill>
                  <a:srgbClr val="000000"/>
                </a:solidFill>
                <a:latin typeface="Times New Roman" pitchFamily="18" charset="0"/>
              </a:rPr>
              <a:t>  =  </a:t>
            </a:r>
            <a:r>
              <a:rPr lang="sk-SK" sz="2400" b="1" dirty="0">
                <a:solidFill>
                  <a:srgbClr val="FFFF00"/>
                </a:solidFill>
                <a:latin typeface="Times New Roman" pitchFamily="18" charset="0"/>
              </a:rPr>
              <a:t>(organické látky)</a:t>
            </a:r>
            <a:endParaRPr lang="sk-SK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5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258</Words>
  <Application>Microsoft Office PowerPoint</Application>
  <PresentationFormat>Prezentácia na obrazovke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STONKA</vt:lpstr>
      <vt:lpstr>STONKA</vt:lpstr>
      <vt:lpstr>Prezentácia programu PowerPoint</vt:lpstr>
      <vt:lpstr>Funkcia  stonky</vt:lpstr>
      <vt:lpstr>Stonka – priečny rez</vt:lpstr>
      <vt:lpstr>Dreviny</vt:lpstr>
      <vt:lpstr>Stonka  dreviny</vt:lpstr>
      <vt:lpstr>Drevnatá stonka – priečny rez</vt:lpstr>
      <vt:lpstr>Prúdenie živín v stonke</vt:lpstr>
      <vt:lpstr>Cievne  zväzky</vt:lpstr>
      <vt:lpstr>Letokruhy</vt:lpstr>
      <vt:lpstr>Vrcholové  púčiky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STONKA</dc:title>
  <dc:creator>owner</dc:creator>
  <cp:lastModifiedBy>owner</cp:lastModifiedBy>
  <cp:revision>7</cp:revision>
  <dcterms:created xsi:type="dcterms:W3CDTF">2013-04-14T18:59:23Z</dcterms:created>
  <dcterms:modified xsi:type="dcterms:W3CDTF">2013-04-14T20:03:38Z</dcterms:modified>
</cp:coreProperties>
</file>