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ária Wagnerová" userId="40c629d303204d51" providerId="LiveId" clId="{E07D91FC-B99E-4110-A7C1-2AB6687AEC03}"/>
    <pc:docChg chg="modSld">
      <pc:chgData name="Mária Wagnerová" userId="40c629d303204d51" providerId="LiveId" clId="{E07D91FC-B99E-4110-A7C1-2AB6687AEC03}" dt="2023-09-05T19:40:01.394" v="61" actId="20577"/>
      <pc:docMkLst>
        <pc:docMk/>
      </pc:docMkLst>
      <pc:sldChg chg="modSp mod">
        <pc:chgData name="Mária Wagnerová" userId="40c629d303204d51" providerId="LiveId" clId="{E07D91FC-B99E-4110-A7C1-2AB6687AEC03}" dt="2023-09-05T19:28:53.899" v="1" actId="255"/>
        <pc:sldMkLst>
          <pc:docMk/>
          <pc:sldMk cId="0" sldId="256"/>
        </pc:sldMkLst>
        <pc:spChg chg="mod">
          <ac:chgData name="Mária Wagnerová" userId="40c629d303204d51" providerId="LiveId" clId="{E07D91FC-B99E-4110-A7C1-2AB6687AEC03}" dt="2023-09-05T19:28:53.899" v="1" actId="255"/>
          <ac:spMkLst>
            <pc:docMk/>
            <pc:sldMk cId="0" sldId="256"/>
            <ac:spMk id="4" creationId="{E1728BFE-7C01-4A95-8327-24EFB6466A95}"/>
          </ac:spMkLst>
        </pc:spChg>
      </pc:sldChg>
      <pc:sldChg chg="modSp mod">
        <pc:chgData name="Mária Wagnerová" userId="40c629d303204d51" providerId="LiveId" clId="{E07D91FC-B99E-4110-A7C1-2AB6687AEC03}" dt="2023-09-05T19:39:00.714" v="58" actId="20577"/>
        <pc:sldMkLst>
          <pc:docMk/>
          <pc:sldMk cId="0" sldId="263"/>
        </pc:sldMkLst>
        <pc:spChg chg="mod">
          <ac:chgData name="Mária Wagnerová" userId="40c629d303204d51" providerId="LiveId" clId="{E07D91FC-B99E-4110-A7C1-2AB6687AEC03}" dt="2023-09-05T19:39:00.714" v="58" actId="20577"/>
          <ac:spMkLst>
            <pc:docMk/>
            <pc:sldMk cId="0" sldId="263"/>
            <ac:spMk id="3" creationId="{D0857843-0D0B-4E13-B705-72CAAB6EEADC}"/>
          </ac:spMkLst>
        </pc:spChg>
      </pc:sldChg>
      <pc:sldChg chg="modSp mod">
        <pc:chgData name="Mária Wagnerová" userId="40c629d303204d51" providerId="LiveId" clId="{E07D91FC-B99E-4110-A7C1-2AB6687AEC03}" dt="2023-09-05T19:40:01.394" v="61" actId="20577"/>
        <pc:sldMkLst>
          <pc:docMk/>
          <pc:sldMk cId="307033857" sldId="267"/>
        </pc:sldMkLst>
        <pc:spChg chg="mod">
          <ac:chgData name="Mária Wagnerová" userId="40c629d303204d51" providerId="LiveId" clId="{E07D91FC-B99E-4110-A7C1-2AB6687AEC03}" dt="2023-09-05T19:40:01.394" v="61" actId="20577"/>
          <ac:spMkLst>
            <pc:docMk/>
            <pc:sldMk cId="307033857" sldId="267"/>
            <ac:spMk id="3" creationId="{D0857843-0D0B-4E13-B705-72CAAB6EEA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/>
          <a:lstStyle>
            <a:lvl1pPr algn="ctr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3F922-C9FA-4D8B-99CD-68B254E8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7A99-939B-49E2-8EB5-1F1D45437DCE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FCC0F-65BF-4712-9AAF-8D98E2DF2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C9981-922B-4536-91E7-F7DC78F1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6250" y="79851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3733C-B69B-41DA-BC40-F12754A400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053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B1F5A-BC65-42C8-A8BE-C5AA1E36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E520-59B5-46C3-813F-17B0420A3F42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6B4E4-DF91-493C-ABEA-1FE99690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00194-00AF-4BCD-BA68-EC1E3FA1B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0884-CC63-4BBE-8233-C09961FB63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19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849B-3538-406E-A861-734CF1A6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47B-CA41-483A-8B13-D50FD95284CA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0A45F-B528-4B29-B857-047F0E51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90FD1-98CA-45BB-8748-6F4F831A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F1A7-9ABA-452D-A630-921BC5CDFA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45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EC8F-D0F8-468C-9049-116AE322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E6F4F-59B5-4AE5-9E9F-54E1EF37A954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3BC1C-4DF0-4471-955C-3967B61D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EC273-AC20-477C-BCB0-B00949E1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2BA4E-35D0-404C-AE2F-5D5EA33BB92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486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C31EB-1BC0-406C-8DAF-8CA2FB725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ACB4-3F36-4D96-AECD-36A9C658CB09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E1E8F-3F8C-460E-81F1-18E7282B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892B9-D21C-4222-BB6C-A109E3CC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3C69-D9E1-4C66-83FC-76953A8D48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634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4C10F0-9FFC-414A-A860-253075A17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AC8F-C93C-45EE-A213-1917C1CD2B2D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5C4016-DFD3-4DB2-92DF-BB4089D63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F23575-7D00-49E5-9DBA-DB4E1EA9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DF5FC-B898-4888-B14C-4F28D72C698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385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96CF15-0027-40AE-B7B8-4C59BE03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7C60-3CC0-411A-B712-372F94E598C5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8CDB7C8-5B8B-4D94-BD38-6F4513D5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076D4AC-8775-4DBD-BEBA-5E624D77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9DA3-8C79-4290-A144-392A086286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153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F064B8F-EA95-4693-9FB7-3DA34083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758F-ABCC-4403-AFC6-11845CD2BCE4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2E734E-06E7-4FB1-B75B-F1E55604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6BC35E-DDE8-48F0-83CB-A075DC3A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AA00C-FC1F-453D-B760-E145CAE529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630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7871B67-82FA-4E9B-A967-36F50CFD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6693-D478-407D-A795-E731834E99E2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3309C37-B61E-490C-BB9C-3EC35496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5B451D-943F-404C-99D9-D3E23917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E412B-B14E-49E3-BA9D-BCEAD451FE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350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73042E-C553-42A6-8F34-49C7D372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1C15E-9E82-4972-AC01-6129A3CCEF24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5846C1-9C46-48DB-8888-56AC0677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7D515F-D634-45E5-A67E-9CF1777E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80EE-B9D4-48B3-AB53-969026EA89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925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A5291694-E1DB-478C-A8E3-85868CEBD2D7}"/>
              </a:ext>
            </a:extLst>
          </p:cNvPr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17">
              <a:extLst>
                <a:ext uri="{FF2B5EF4-FFF2-40B4-BE49-F238E27FC236}">
                  <a16:creationId xmlns:a16="http://schemas.microsoft.com/office/drawing/2014/main" id="{BE64C25F-253E-4D34-9082-FB5A613A7A05}"/>
                </a:ext>
              </a:extLst>
            </p:cNvPr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8">
              <a:extLst>
                <a:ext uri="{FF2B5EF4-FFF2-40B4-BE49-F238E27FC236}">
                  <a16:creationId xmlns:a16="http://schemas.microsoft.com/office/drawing/2014/main" id="{1C790A58-66DC-4ABA-AC14-6E9012D00219}"/>
                </a:ext>
              </a:extLst>
            </p:cNvPr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>
              <a:defRPr lang="en-US" sz="3200" dirty="0"/>
            </a:lvl1pPr>
          </a:lstStyle>
          <a:p>
            <a:pPr lvl="0"/>
            <a:r>
              <a:rPr lang="sk-SK" noProof="0"/>
              <a:t>Kliknutím na ikonu pridáte obrázok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6EEA1D3-A0D2-44BE-8C75-D8899049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E581F1D8-86C3-4962-B856-F67E42C0EDE7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A494560-0400-4E45-85FB-FADA65CDB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E84995C-C697-467F-95B8-7B8E66E2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1BC2-0981-43A3-99DF-6D1A067E2F5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6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86256-C70D-464E-BEB0-AE7436AA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291638" cy="1049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A71CA92-8599-482A-BE3E-193250F1D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975" y="2016125"/>
            <a:ext cx="9291638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  <a:endParaRPr lang="en-US" alt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82607-4375-4B5A-8565-380A53AFD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42175" y="330200"/>
            <a:ext cx="3500438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F5D6E0-65C1-4066-B465-2268159F348C}" type="datetimeFigureOut">
              <a:rPr lang="sk-SK"/>
              <a:pPr>
                <a:defRPr/>
              </a:pPr>
              <a:t>5. 9. 2023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931B5-6EBA-444A-B0EB-8C073F370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62768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CB6E6-B4BE-48C8-9821-FBCBA11B2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946BB78-BBA0-4346-9CEC-DCE99E9DDA1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7E023F-8106-47A2-8203-35CE1F9839C1}"/>
              </a:ext>
            </a:extLst>
          </p:cNvPr>
          <p:cNvSpPr/>
          <p:nvPr/>
        </p:nvSpPr>
        <p:spPr>
          <a:xfrm>
            <a:off x="0" y="3622675"/>
            <a:ext cx="12192000" cy="25050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2" name="Picture 9">
            <a:extLst>
              <a:ext uri="{FF2B5EF4-FFF2-40B4-BE49-F238E27FC236}">
                <a16:creationId xmlns:a16="http://schemas.microsoft.com/office/drawing/2014/main" id="{F5F2F097-BA2E-4358-A79D-231E406AF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auto">
          <a:xfrm>
            <a:off x="0" y="6129338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04F3661-D4DC-456D-AEEE-81D1D7BF987D}"/>
              </a:ext>
            </a:extLst>
          </p:cNvPr>
          <p:cNvCxnSpPr/>
          <p:nvPr/>
        </p:nvCxnSpPr>
        <p:spPr>
          <a:xfrm>
            <a:off x="0" y="613886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2" r:id="rId9"/>
    <p:sldLayoutId id="2147483729" r:id="rId10"/>
    <p:sldLayoutId id="214748373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Rockwell" panose="02060603020205020403" pitchFamily="18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A19FE-CAB5-4621-B399-4923A2CAD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519" y="1153564"/>
            <a:ext cx="8636000" cy="198834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/>
              <a:t>REMESELNÉ DNI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E8692F-CBFC-4AD9-9CB9-FC82EBB0C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519" y="3227144"/>
            <a:ext cx="8636000" cy="9779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4800" dirty="0">
                <a:cs typeface="Aharoni" panose="02010803020104030203" pitchFamily="2" charset="-79"/>
              </a:rPr>
              <a:t>Škola v Prírode</a:t>
            </a:r>
          </a:p>
        </p:txBody>
      </p:sp>
      <p:sp>
        <p:nvSpPr>
          <p:cNvPr id="4100" name="BlokTextu 3">
            <a:extLst>
              <a:ext uri="{FF2B5EF4-FFF2-40B4-BE49-F238E27FC236}">
                <a16:creationId xmlns:a16="http://schemas.microsoft.com/office/drawing/2014/main" id="{42FE9130-DB05-4DED-AFED-BC37BF582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693" y="4667056"/>
            <a:ext cx="580403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eaLnBrk="1" hangingPunct="1"/>
            <a:r>
              <a:rPr lang="sk-SK" altLang="sk-SK" sz="2800" b="1" dirty="0">
                <a:latin typeface="+mn-lt"/>
                <a:cs typeface="Aharoni" panose="02010803020104030203" pitchFamily="2" charset="-79"/>
              </a:rPr>
              <a:t>pre Gymnázium Milana Rúfusa</a:t>
            </a:r>
          </a:p>
          <a:p>
            <a:pPr eaLnBrk="1" hangingPunct="1"/>
            <a:r>
              <a:rPr lang="sk-SK" altLang="sk-SK" sz="2800" b="1" dirty="0">
                <a:latin typeface="+mn-lt"/>
                <a:cs typeface="Aharoni" panose="02010803020104030203" pitchFamily="2" charset="-79"/>
              </a:rPr>
              <a:t>              Žiar nad Hronom</a:t>
            </a:r>
          </a:p>
          <a:p>
            <a:pPr eaLnBrk="1" hangingPunct="1"/>
            <a:r>
              <a:rPr lang="sk-SK" altLang="sk-SK" sz="2800" b="1" dirty="0">
                <a:latin typeface="+mn-lt"/>
                <a:cs typeface="Aharoni" panose="02010803020104030203" pitchFamily="2" charset="-79"/>
              </a:rPr>
              <a:t>                 </a:t>
            </a:r>
            <a:r>
              <a:rPr lang="sk-SK" altLang="sk-SK" sz="2800" dirty="0">
                <a:latin typeface="+mn-lt"/>
                <a:cs typeface="Aharoni" panose="02010803020104030203" pitchFamily="2" charset="-79"/>
              </a:rPr>
              <a:t>šk. rok 2023/24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1728BFE-7C01-4A95-8327-24EFB6466A95}"/>
              </a:ext>
            </a:extLst>
          </p:cNvPr>
          <p:cNvSpPr txBox="1"/>
          <p:nvPr/>
        </p:nvSpPr>
        <p:spPr>
          <a:xfrm>
            <a:off x="373225" y="431563"/>
            <a:ext cx="4105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latin typeface="+mn-lt"/>
              </a:rPr>
              <a:t>Predkladateľ: Mgr. Adela Stajníková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844" y="2782953"/>
            <a:ext cx="8961990" cy="10493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4400" dirty="0"/>
              <a:t>Ďakujeme, </a:t>
            </a:r>
            <a:br>
              <a:rPr lang="sk-SK" sz="4400" dirty="0"/>
            </a:br>
            <a:r>
              <a:rPr lang="sk-SK" sz="4400" dirty="0"/>
              <a:t>ŽE ste VENOVALI ČAS NAŠEJ ŽIADOSTI</a:t>
            </a:r>
          </a:p>
        </p:txBody>
      </p:sp>
    </p:spTree>
    <p:extLst>
      <p:ext uri="{BB962C8B-B14F-4D97-AF65-F5344CB8AC3E}">
        <p14:creationId xmlns:p14="http://schemas.microsoft.com/office/powerpoint/2010/main" val="378930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181" y="636912"/>
            <a:ext cx="9291638" cy="10493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4400" dirty="0"/>
              <a:t>REMESELNÉ DNI – ŠKOLA V PRÍRODE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9" y="1704181"/>
            <a:ext cx="10893425" cy="3449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/>
              <a:t>Cieľová skupina: </a:t>
            </a:r>
            <a:r>
              <a:rPr lang="sk-SK" dirty="0"/>
              <a:t>	žiaci tried TERCIA, KVARTA – 48 žiakov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b="1" dirty="0"/>
              <a:t>Aktivity: </a:t>
            </a:r>
          </a:p>
          <a:p>
            <a:pPr marL="895350" indent="-895350" fontAlgn="auto">
              <a:spcAft>
                <a:spcPts val="0"/>
              </a:spcAft>
              <a:buNone/>
              <a:defRPr/>
            </a:pPr>
            <a:r>
              <a:rPr lang="sk-SK" dirty="0"/>
              <a:t>	Vzdelávací študentský kurz zameraný na budovanie a rozvíjanie mäkkých zručností pomocou          praktických zážitkových aktivít a formou interaktívnych diskusií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b="1" dirty="0"/>
              <a:t>V rámci projektu si predovšetkým zlepšia kompetencie v oblasti:</a:t>
            </a: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2000" dirty="0"/>
              <a:t>• kreativita;</a:t>
            </a: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2000" dirty="0"/>
              <a:t>• iniciatívnosť;</a:t>
            </a: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2000" dirty="0"/>
              <a:t>• motivácia a vytrvalosť;</a:t>
            </a: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2000" dirty="0"/>
              <a:t>• spolupráca s inými;</a:t>
            </a:r>
          </a:p>
          <a:p>
            <a:pPr marL="914400" lvl="2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2000" dirty="0"/>
              <a:t>• učenie sa skúsenosťou.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181" y="636912"/>
            <a:ext cx="9291638" cy="10493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4400" dirty="0"/>
              <a:t>Zameranie – staré remeslá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9" y="1704181"/>
            <a:ext cx="10893425" cy="3449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/>
              <a:t>Včelárstvo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Výroba mydla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Keramika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Potlač na tričká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Výroba suvenírov</a:t>
            </a:r>
            <a:endParaRPr lang="sk-SK" sz="20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90F76EB-F6BC-4E2B-BACC-AA28D5496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210" y="1710636"/>
            <a:ext cx="1822790" cy="1822790"/>
          </a:xfrm>
          <a:prstGeom prst="rect">
            <a:avLst/>
          </a:prstGeom>
        </p:spPr>
      </p:pic>
      <p:pic>
        <p:nvPicPr>
          <p:cNvPr id="17412" name="Picture 4">
            <a:extLst>
              <a:ext uri="{FF2B5EF4-FFF2-40B4-BE49-F238E27FC236}">
                <a16:creationId xmlns:a16="http://schemas.microsoft.com/office/drawing/2014/main" id="{FB04B6BF-AD57-4BB6-A460-31BEA3CE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222" y="2236626"/>
            <a:ext cx="1920552" cy="192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Ručne vyrábané keramické vázičky-na kvety alebo ceruzky - Zariadenia pre dom a záhradu">
            <a:extLst>
              <a:ext uri="{FF2B5EF4-FFF2-40B4-BE49-F238E27FC236}">
                <a16:creationId xmlns:a16="http://schemas.microsoft.com/office/drawing/2014/main" id="{00177977-87EA-48C8-AA3D-B18DC17B55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9" t="20773" r="30277" b="16956"/>
          <a:stretch/>
        </p:blipFill>
        <p:spPr bwMode="auto">
          <a:xfrm>
            <a:off x="5482750" y="4386602"/>
            <a:ext cx="1662500" cy="215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4E8BACED-0F80-4463-904F-2B492AFDF5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2370" y="1686249"/>
            <a:ext cx="1871564" cy="1871564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E5850C8D-86A0-448C-95AF-E5C6AB212B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00977" y="4534386"/>
            <a:ext cx="1857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4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08" y="636912"/>
            <a:ext cx="10576185" cy="1049337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4400" dirty="0"/>
              <a:t>1. Deň – Včelárstvo a výroba sviečok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9" y="1704181"/>
            <a:ext cx="10893425" cy="3449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/>
              <a:t>Odchod zo školy 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Návšteva včelej farmy, beseda o včelách a slovenskom včelárstve, starostlivosť o včely, vytáčanie medu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Diskusia o dôležitosti včiel a ich produktov na náš život, prezentácia a videá zo života včiel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Príchod do školy v prírode</a:t>
            </a:r>
          </a:p>
          <a:p>
            <a:pPr fontAlgn="auto">
              <a:spcAft>
                <a:spcPts val="0"/>
              </a:spcAft>
              <a:defRPr/>
            </a:pPr>
            <a:endParaRPr lang="sk-SK" b="1" u="sng" dirty="0"/>
          </a:p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Praktická časť: </a:t>
            </a:r>
            <a:r>
              <a:rPr lang="sk-SK" dirty="0"/>
              <a:t>Výroba sviečok z prírodného vosku, prípadne výroba mydla z mydlovej hmoty</a:t>
            </a:r>
          </a:p>
        </p:txBody>
      </p:sp>
    </p:spTree>
    <p:extLst>
      <p:ext uri="{BB962C8B-B14F-4D97-AF65-F5344CB8AC3E}">
        <p14:creationId xmlns:p14="http://schemas.microsoft.com/office/powerpoint/2010/main" val="72665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08" y="636912"/>
            <a:ext cx="10576185" cy="1049337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4400" dirty="0"/>
              <a:t>2. Deň - keramika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9" y="1704181"/>
            <a:ext cx="10893425" cy="3449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/>
              <a:t>Oboznámenie sa s rôznymi druhmi hliny a s technikami ručnej výroby keramiky, spôsoby sušenia hliny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 err="1"/>
              <a:t>Engobovanie</a:t>
            </a:r>
            <a:r>
              <a:rPr lang="sk-SK" dirty="0"/>
              <a:t>, glazovanie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Technika </a:t>
            </a:r>
            <a:r>
              <a:rPr lang="sk-SK" dirty="0" err="1"/>
              <a:t>sagrafito</a:t>
            </a:r>
            <a:endParaRPr lang="sk-SK" dirty="0"/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Vypaľovanie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dirty="0"/>
              <a:t>Videá s praktickými ukážkami</a:t>
            </a:r>
          </a:p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Praktická časť: </a:t>
            </a:r>
            <a:r>
              <a:rPr lang="sk-SK" dirty="0"/>
              <a:t>ručná výroba z hliny, modelovanie, obtláčanie, technika </a:t>
            </a:r>
            <a:r>
              <a:rPr lang="sk-SK" dirty="0" err="1"/>
              <a:t>sagrafito</a:t>
            </a:r>
            <a:r>
              <a:rPr lang="sk-SK" dirty="0"/>
              <a:t>, </a:t>
            </a:r>
            <a:r>
              <a:rPr lang="sk-SK" dirty="0" err="1"/>
              <a:t>engobovanie</a:t>
            </a:r>
            <a:r>
              <a:rPr lang="sk-SK" dirty="0"/>
              <a:t> a glazovanie vopred vypálených polotovarov</a:t>
            </a:r>
          </a:p>
        </p:txBody>
      </p:sp>
    </p:spTree>
    <p:extLst>
      <p:ext uri="{BB962C8B-B14F-4D97-AF65-F5344CB8AC3E}">
        <p14:creationId xmlns:p14="http://schemas.microsoft.com/office/powerpoint/2010/main" val="330977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08" y="636912"/>
            <a:ext cx="10576185" cy="1049337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4400" dirty="0"/>
              <a:t>3. Deň – Práca s </a:t>
            </a:r>
            <a:r>
              <a:rPr lang="sk-SK" sz="4400" dirty="0" err="1"/>
              <a:t>plotrom</a:t>
            </a:r>
            <a:r>
              <a:rPr lang="sk-SK" sz="4400" dirty="0"/>
              <a:t> – výroba tričiek s potlačou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9" y="1704181"/>
            <a:ext cx="10893425" cy="3449638"/>
          </a:xfrm>
        </p:spPr>
        <p:txBody>
          <a:bodyPr rtlCol="0">
            <a:noAutofit/>
          </a:bodyPr>
          <a:lstStyle/>
          <a:p>
            <a:r>
              <a:rPr lang="sk-SK" altLang="sk-SK" dirty="0"/>
              <a:t>Postup pri výrobe tričiek s potlačou – sublimačná tlač, aplikácia </a:t>
            </a:r>
            <a:r>
              <a:rPr lang="sk-SK" altLang="sk-SK" dirty="0" err="1"/>
              <a:t>nažehlovacieho</a:t>
            </a:r>
            <a:r>
              <a:rPr lang="sk-SK" altLang="sk-SK" dirty="0"/>
              <a:t> </a:t>
            </a:r>
            <a:r>
              <a:rPr lang="sk-SK" altLang="sk-SK" dirty="0" err="1"/>
              <a:t>vinylu</a:t>
            </a:r>
            <a:endParaRPr lang="sk-SK" altLang="sk-SK" dirty="0"/>
          </a:p>
          <a:p>
            <a:r>
              <a:rPr lang="sk-SK" altLang="sk-SK" dirty="0"/>
              <a:t>Predstavenie práce s </a:t>
            </a:r>
            <a:r>
              <a:rPr lang="sk-SK" altLang="sk-SK" dirty="0" err="1"/>
              <a:t>plotrom</a:t>
            </a:r>
            <a:r>
              <a:rPr lang="sk-SK" altLang="sk-SK" dirty="0"/>
              <a:t> </a:t>
            </a:r>
            <a:r>
              <a:rPr lang="sk-SK" altLang="sk-SK" dirty="0" err="1"/>
              <a:t>Cricut</a:t>
            </a:r>
            <a:r>
              <a:rPr lang="sk-SK" altLang="sk-SK" dirty="0"/>
              <a:t> </a:t>
            </a:r>
            <a:r>
              <a:rPr lang="sk-SK" altLang="sk-SK" dirty="0" err="1"/>
              <a:t>Joy</a:t>
            </a:r>
            <a:r>
              <a:rPr lang="sk-SK" altLang="sk-SK" dirty="0"/>
              <a:t>, využitie </a:t>
            </a:r>
            <a:r>
              <a:rPr lang="sk-SK" altLang="sk-SK" dirty="0" err="1"/>
              <a:t>plotra</a:t>
            </a:r>
            <a:r>
              <a:rPr lang="sk-SK" altLang="sk-SK" dirty="0"/>
              <a:t> </a:t>
            </a:r>
          </a:p>
          <a:p>
            <a:r>
              <a:rPr lang="sk-SK" altLang="sk-SK" dirty="0"/>
              <a:t>Grafické návrhy – tvorba v grafických programoch a ukladanie obrázkov v .</a:t>
            </a:r>
            <a:r>
              <a:rPr lang="sk-SK" altLang="sk-SK" dirty="0" err="1"/>
              <a:t>svg</a:t>
            </a:r>
            <a:r>
              <a:rPr lang="sk-SK" altLang="sk-SK" dirty="0"/>
              <a:t>, .</a:t>
            </a:r>
            <a:r>
              <a:rPr lang="sk-SK" altLang="sk-SK" dirty="0" err="1"/>
              <a:t>jpg</a:t>
            </a:r>
            <a:r>
              <a:rPr lang="sk-SK" altLang="sk-SK" dirty="0"/>
              <a:t>,...</a:t>
            </a:r>
          </a:p>
          <a:p>
            <a:r>
              <a:rPr lang="sk-SK" altLang="sk-SK" dirty="0"/>
              <a:t>Videá s ukážkami postupu práce</a:t>
            </a:r>
          </a:p>
          <a:p>
            <a:pPr fontAlgn="auto">
              <a:spcAft>
                <a:spcPts val="0"/>
              </a:spcAft>
              <a:defRPr/>
            </a:pP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Praktická časť: </a:t>
            </a:r>
            <a:r>
              <a:rPr lang="sk-SK" altLang="sk-SK" dirty="0"/>
              <a:t>grafický návrh vlastného trička v programe na PC, rezanie návrhov s pomocou </a:t>
            </a:r>
            <a:r>
              <a:rPr lang="sk-SK" altLang="sk-SK" dirty="0" err="1"/>
              <a:t>plotra</a:t>
            </a:r>
            <a:r>
              <a:rPr lang="sk-SK" altLang="sk-SK" dirty="0"/>
              <a:t>, aplikácia na tričká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03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08" y="636912"/>
            <a:ext cx="10576185" cy="1049337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4400" dirty="0"/>
              <a:t>4. Deň – výroba suvenírov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9" y="1704181"/>
            <a:ext cx="10893425" cy="3449638"/>
          </a:xfrm>
        </p:spPr>
        <p:txBody>
          <a:bodyPr rtlCol="0">
            <a:noAutofit/>
          </a:bodyPr>
          <a:lstStyle/>
          <a:p>
            <a:r>
              <a:rPr lang="sk-SK" altLang="sk-SK" dirty="0"/>
              <a:t>Využitie </a:t>
            </a:r>
            <a:r>
              <a:rPr lang="sk-SK" altLang="sk-SK" dirty="0" err="1"/>
              <a:t>plotra</a:t>
            </a:r>
            <a:r>
              <a:rPr lang="sk-SK" altLang="sk-SK" dirty="0"/>
              <a:t> </a:t>
            </a:r>
            <a:r>
              <a:rPr lang="sk-SK" altLang="sk-SK" dirty="0" err="1"/>
              <a:t>Cricut</a:t>
            </a:r>
            <a:r>
              <a:rPr lang="sk-SK" altLang="sk-SK" dirty="0"/>
              <a:t> </a:t>
            </a:r>
            <a:r>
              <a:rPr lang="sk-SK" altLang="sk-SK" dirty="0" err="1"/>
              <a:t>Joy</a:t>
            </a:r>
            <a:r>
              <a:rPr lang="sk-SK" altLang="sk-SK" dirty="0"/>
              <a:t> pri výrobe suvenírov, postup pri výrobe suvenírov zo skla - gravírovanie, používanie leptacej pasty, postup pri aplikácii permanentného </a:t>
            </a:r>
            <a:r>
              <a:rPr lang="sk-SK" altLang="sk-SK" dirty="0" err="1"/>
              <a:t>vinylu</a:t>
            </a:r>
            <a:r>
              <a:rPr lang="sk-SK" altLang="sk-SK" dirty="0"/>
              <a:t> na darčekové predmety</a:t>
            </a:r>
          </a:p>
          <a:p>
            <a:r>
              <a:rPr lang="sk-SK" altLang="sk-SK" dirty="0"/>
              <a:t>Videá s ukážkami postupu práce</a:t>
            </a:r>
          </a:p>
          <a:p>
            <a:endParaRPr lang="sk-SK" b="1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Praktická časť: </a:t>
            </a:r>
            <a:r>
              <a:rPr lang="sk-SK" altLang="sk-SK" dirty="0"/>
              <a:t>transfer permanentného </a:t>
            </a:r>
            <a:r>
              <a:rPr lang="sk-SK" altLang="sk-SK" dirty="0" err="1"/>
              <a:t>vinylu</a:t>
            </a:r>
            <a:r>
              <a:rPr lang="sk-SK" altLang="sk-SK" dirty="0"/>
              <a:t> na predmety – poháre, zápisníky a iné, použitie pasty </a:t>
            </a:r>
            <a:r>
              <a:rPr lang="sk-SK" altLang="sk-SK" dirty="0" err="1"/>
              <a:t>Glass</a:t>
            </a:r>
            <a:r>
              <a:rPr lang="sk-SK" altLang="sk-SK" dirty="0"/>
              <a:t> </a:t>
            </a:r>
            <a:r>
              <a:rPr lang="sk-SK" altLang="sk-SK" dirty="0" err="1"/>
              <a:t>Etching</a:t>
            </a:r>
            <a:r>
              <a:rPr lang="sk-SK" altLang="sk-SK" dirty="0"/>
              <a:t> </a:t>
            </a:r>
            <a:r>
              <a:rPr lang="sk-SK" altLang="sk-SK" dirty="0" err="1"/>
              <a:t>Pentart</a:t>
            </a:r>
            <a:r>
              <a:rPr lang="sk-SK" altLang="sk-SK" dirty="0"/>
              <a:t> na suveníry zo skla – poháre</a:t>
            </a:r>
          </a:p>
          <a:p>
            <a:endParaRPr lang="sk-SK" altLang="sk-SK" dirty="0"/>
          </a:p>
          <a:p>
            <a:pPr fontAlgn="auto">
              <a:spcAft>
                <a:spcPts val="0"/>
              </a:spcAft>
              <a:defRPr/>
            </a:pPr>
            <a:r>
              <a:rPr lang="sk-SK" altLang="sk-SK" b="1" dirty="0">
                <a:solidFill>
                  <a:schemeClr val="accent1">
                    <a:lumMod val="75000"/>
                  </a:schemeClr>
                </a:solidFill>
              </a:rPr>
              <a:t>Výstava zhotovených prác</a:t>
            </a:r>
          </a:p>
          <a:p>
            <a:pPr fontAlgn="auto">
              <a:spcAft>
                <a:spcPts val="0"/>
              </a:spcAft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792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08" y="636912"/>
            <a:ext cx="10576185" cy="1049337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4400" dirty="0"/>
              <a:t>5. Deň – záverečné zhodnotenie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9" y="1704181"/>
            <a:ext cx="10893425" cy="3449638"/>
          </a:xfrm>
        </p:spPr>
        <p:txBody>
          <a:bodyPr rtlCol="0">
            <a:noAutofit/>
          </a:bodyPr>
          <a:lstStyle/>
          <a:p>
            <a:r>
              <a:rPr lang="sk-SK" altLang="sk-SK" dirty="0"/>
              <a:t>Predstavenie výrobkov formou krátkej reklamy</a:t>
            </a:r>
          </a:p>
          <a:p>
            <a:r>
              <a:rPr lang="sk-SK" altLang="sk-SK" dirty="0"/>
              <a:t>Záverečné zhrnutie a vyhodnotenie prác študentov</a:t>
            </a:r>
          </a:p>
          <a:p>
            <a:r>
              <a:rPr lang="sk-SK" altLang="sk-SK" dirty="0"/>
              <a:t>Diskusia o možnom ďalšom využití získaných zručností</a:t>
            </a:r>
          </a:p>
          <a:p>
            <a:r>
              <a:rPr lang="sk-SK" altLang="sk-SK" dirty="0"/>
              <a:t>Odchod zo školy v prírode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928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03339-5997-4089-A53D-21478472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08" y="636912"/>
            <a:ext cx="10576185" cy="1049337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4400" dirty="0" err="1"/>
              <a:t>PredpokladanÉ</a:t>
            </a:r>
            <a:br>
              <a:rPr lang="sk-SK" sz="4400" dirty="0"/>
            </a:br>
            <a:r>
              <a:rPr lang="sk-SK" sz="4400" dirty="0"/>
              <a:t>NÁKLADY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857843-0D0B-4E13-B705-72CAAB6E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08" y="2133389"/>
            <a:ext cx="4408651" cy="3449638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b="1" dirty="0"/>
              <a:t>Požadovaná podpora </a:t>
            </a:r>
            <a:r>
              <a:rPr lang="sk-SK" dirty="0"/>
              <a:t>– 8 000,00 EUR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k-SK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b="1" dirty="0"/>
              <a:t>Vlastné zdroje </a:t>
            </a:r>
            <a:r>
              <a:rPr lang="sk-SK" dirty="0"/>
              <a:t>– 200,00 EUR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k-SK" sz="1600" dirty="0"/>
              <a:t>        (kancelárske potreby, odmeny, občerstvenie)</a:t>
            </a: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180FB787-4C0D-4628-A0B9-9A9B424E7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53812"/>
              </p:ext>
            </p:extLst>
          </p:nvPr>
        </p:nvGraphicFramePr>
        <p:xfrm>
          <a:off x="5299788" y="457200"/>
          <a:ext cx="6672877" cy="53973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602">
                  <a:extLst>
                    <a:ext uri="{9D8B030D-6E8A-4147-A177-3AD203B41FA5}">
                      <a16:colId xmlns:a16="http://schemas.microsoft.com/office/drawing/2014/main" val="1244104478"/>
                    </a:ext>
                  </a:extLst>
                </a:gridCol>
                <a:gridCol w="2099571">
                  <a:extLst>
                    <a:ext uri="{9D8B030D-6E8A-4147-A177-3AD203B41FA5}">
                      <a16:colId xmlns:a16="http://schemas.microsoft.com/office/drawing/2014/main" val="1076431400"/>
                    </a:ext>
                  </a:extLst>
                </a:gridCol>
                <a:gridCol w="1059542">
                  <a:extLst>
                    <a:ext uri="{9D8B030D-6E8A-4147-A177-3AD203B41FA5}">
                      <a16:colId xmlns:a16="http://schemas.microsoft.com/office/drawing/2014/main" val="510821636"/>
                    </a:ext>
                  </a:extLst>
                </a:gridCol>
                <a:gridCol w="1253791">
                  <a:extLst>
                    <a:ext uri="{9D8B030D-6E8A-4147-A177-3AD203B41FA5}">
                      <a16:colId xmlns:a16="http://schemas.microsoft.com/office/drawing/2014/main" val="731531656"/>
                    </a:ext>
                  </a:extLst>
                </a:gridCol>
                <a:gridCol w="1246371">
                  <a:extLst>
                    <a:ext uri="{9D8B030D-6E8A-4147-A177-3AD203B41FA5}">
                      <a16:colId xmlns:a16="http://schemas.microsoft.com/office/drawing/2014/main" val="2836345872"/>
                    </a:ext>
                  </a:extLst>
                </a:gridCol>
              </a:tblGrid>
              <a:tr h="39016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>
                          <a:effectLst/>
                        </a:rPr>
                        <a:t>Č. položky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>
                          <a:effectLst/>
                        </a:rPr>
                        <a:t>Názov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>
                          <a:effectLst/>
                        </a:rPr>
                        <a:t>Cena za ks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>
                          <a:effectLst/>
                        </a:rPr>
                        <a:t>Počet kusov</a:t>
                      </a:r>
                      <a:endParaRPr lang="sk-S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u="none" strike="noStrike" dirty="0">
                          <a:effectLst/>
                        </a:rPr>
                        <a:t>Cena spolu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ctr"/>
                </a:tc>
                <a:extLst>
                  <a:ext uri="{0D108BD9-81ED-4DB2-BD59-A6C34878D82A}">
                    <a16:rowId xmlns:a16="http://schemas.microsoft.com/office/drawing/2014/main" val="70023073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Ploter Cricut Joy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200,00 €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200,00 €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2800751602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Nažehlovacia fólia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10,00 €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50,00 €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785005777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Permanentný vinyl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9,50 €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47,50 €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1621038355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Podložka standard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14,00 €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14,00 €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2444671769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tričká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3,30 €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165,00 €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1252895630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poháre - sklo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50,00 €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4022603959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hrnček - porcelán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100,00 €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905320313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8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mydlová hmota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4,00 €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20,00 €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2339746482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vôňa do mydla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1,50 €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3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  4,50 €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2432127453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farba na mydlovú hmotu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4,00 €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          4,00 € 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430397161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pasta Glass etching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6,00 €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30,00 €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1591024206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hlina GUS 254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11,00 €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220,00 €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1386956718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13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engoba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4,00 €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40,00 €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2924199900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14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glazúra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6,00 €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2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12,00 €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365385178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Knôt do sviečky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0,35 €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  3,50 €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130804975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16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parafín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5,30 €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26,50 €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355797449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17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farba na vosk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13,00 €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   13,00 €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220370883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18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Ubytovanie a strava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130,00 €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50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6 500,00 €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491282641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>
                          <a:effectLst/>
                        </a:rPr>
                        <a:t>19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Doprava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     500,00 € 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3618624065"/>
                  </a:ext>
                </a:extLst>
              </a:tr>
              <a:tr h="191102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u="none" strike="noStrike" dirty="0">
                          <a:effectLst/>
                        </a:rPr>
                        <a:t>SPOLU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</a:rPr>
                        <a:t>  </a:t>
                      </a:r>
                      <a:r>
                        <a:rPr lang="sk-SK" sz="1600" b="1" u="none" strike="noStrike" dirty="0">
                          <a:effectLst/>
                        </a:rPr>
                        <a:t>8 000,00 € 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21" marR="6521" marT="6521" marB="0" anchor="b"/>
                </a:tc>
                <a:extLst>
                  <a:ext uri="{0D108BD9-81ED-4DB2-BD59-A6C34878D82A}">
                    <a16:rowId xmlns:a16="http://schemas.microsoft.com/office/drawing/2014/main" val="409499333"/>
                  </a:ext>
                </a:extLst>
              </a:tr>
            </a:tbl>
          </a:graphicData>
        </a:graphic>
      </p:graphicFrame>
      <p:sp>
        <p:nvSpPr>
          <p:cNvPr id="7" name="Šípka: doprava 6">
            <a:extLst>
              <a:ext uri="{FF2B5EF4-FFF2-40B4-BE49-F238E27FC236}">
                <a16:creationId xmlns:a16="http://schemas.microsoft.com/office/drawing/2014/main" id="{E5BED02E-D21A-4585-B2C6-C7F96ACC3DB7}"/>
              </a:ext>
            </a:extLst>
          </p:cNvPr>
          <p:cNvSpPr/>
          <p:nvPr/>
        </p:nvSpPr>
        <p:spPr>
          <a:xfrm>
            <a:off x="2453951" y="2761861"/>
            <a:ext cx="2715208" cy="242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9941357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307</TotalTime>
  <Words>627</Words>
  <Application>Microsoft Office PowerPoint</Application>
  <PresentationFormat>Širokouhlá</PresentationFormat>
  <Paragraphs>169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Rockwell</vt:lpstr>
      <vt:lpstr>Galéria</vt:lpstr>
      <vt:lpstr>REMESELNÉ DNI</vt:lpstr>
      <vt:lpstr>REMESELNÉ DNI – ŠKOLA V PRÍRODE</vt:lpstr>
      <vt:lpstr>Zameranie – staré remeslá</vt:lpstr>
      <vt:lpstr>1. Deň – Včelárstvo a výroba sviečok</vt:lpstr>
      <vt:lpstr>2. Deň - keramika</vt:lpstr>
      <vt:lpstr>3. Deň – Práca s plotrom – výroba tričiek s potlačou</vt:lpstr>
      <vt:lpstr>4. Deň – výroba suvenírov</vt:lpstr>
      <vt:lpstr>5. Deň – záverečné zhodnotenie</vt:lpstr>
      <vt:lpstr>PredpokladanÉ NÁKLADY</vt:lpstr>
      <vt:lpstr>Ďakujeme,  ŽE ste VENOVALI ČAS NAŠEJ ŽIADOSTI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v prírode</dc:title>
  <dc:creator>Adela Stajníková</dc:creator>
  <cp:lastModifiedBy>Mária Wagnerová</cp:lastModifiedBy>
  <cp:revision>5</cp:revision>
  <dcterms:created xsi:type="dcterms:W3CDTF">2023-09-04T15:24:09Z</dcterms:created>
  <dcterms:modified xsi:type="dcterms:W3CDTF">2023-09-05T19:40:08Z</dcterms:modified>
</cp:coreProperties>
</file>