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kv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štýlu, bez mrie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Bez štýlu, mriežka tabuľ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Stredný štýl 2 - zvýrazneni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70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182AE5-8BBF-1420-9847-3C6ED2D38D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F23108F-B33C-5B32-588D-CFDA8CC901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7CD2A318-2551-25C4-25A0-09E3F6362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B7644-A4C9-44CF-AE45-859D186A4BB4}" type="datetimeFigureOut">
              <a:rPr lang="sk-SK" smtClean="0"/>
              <a:t>26. 3. 2023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E2FAF35E-646A-C26A-C939-FE97CC145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181202C6-E5BB-4182-9D9E-9A755D76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858EC-8855-4C61-97C5-61A0E3C66C4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9922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58242E-1653-5FDF-3454-DC77D290C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005CD3FC-FB03-79B9-6F1B-8B3C23FA36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99AD4B86-B805-847B-B01B-BD7772076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B7644-A4C9-44CF-AE45-859D186A4BB4}" type="datetimeFigureOut">
              <a:rPr lang="sk-SK" smtClean="0"/>
              <a:t>26. 3. 2023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63733A10-2E0F-D4B1-EE70-9A78927D9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BB7D2F6-5AD3-B716-862F-F1142B146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858EC-8855-4C61-97C5-61A0E3C66C4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14031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8D83C56C-4B63-BC8E-5BD9-4E8E421410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22E848CA-161F-4DF2-157B-C047EE3D73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8CA78926-1330-5B6F-4B97-C20B8FD48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B7644-A4C9-44CF-AE45-859D186A4BB4}" type="datetimeFigureOut">
              <a:rPr lang="sk-SK" smtClean="0"/>
              <a:t>26. 3. 2023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99038799-9FBF-1169-F26D-352798E5F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6146420E-4EA0-EB41-AE55-6C63DB25F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858EC-8855-4C61-97C5-61A0E3C66C4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01451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4DD92F-1260-DBBA-520E-54E250DA8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90DE00E-76E0-F2D4-6B51-3CC57F7FBA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AFEEC5B8-13B6-7135-191F-681549CBA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B7644-A4C9-44CF-AE45-859D186A4BB4}" type="datetimeFigureOut">
              <a:rPr lang="sk-SK" smtClean="0"/>
              <a:t>26. 3. 2023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A4AAF010-21DF-24D6-F1C7-1435B89B6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1B273DEA-170F-F986-34A5-C065D7DBF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858EC-8855-4C61-97C5-61A0E3C66C4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27601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9D2577-0E93-35E3-B810-26588D405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E8632FE-BF20-29C3-7CE7-265014FC6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C34956F4-94E0-D5D5-68CC-4EB1A3950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B7644-A4C9-44CF-AE45-859D186A4BB4}" type="datetimeFigureOut">
              <a:rPr lang="sk-SK" smtClean="0"/>
              <a:t>26. 3. 2023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35E963A7-C160-2DB4-0F99-A49743797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F600B996-34F9-3AAC-E721-9C315E29C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858EC-8855-4C61-97C5-61A0E3C66C4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64811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7A66DD-40C2-6DBF-7F80-8DEEBD9C5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86434D1-4B0A-E6FD-0F47-42124DC0B4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7350763D-75C7-F222-DEB1-5F33B4E19A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80858477-C4DC-0070-8256-25A38C237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B7644-A4C9-44CF-AE45-859D186A4BB4}" type="datetimeFigureOut">
              <a:rPr lang="sk-SK" smtClean="0"/>
              <a:t>26. 3. 2023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01930EFA-1CAD-83FE-00EE-7B45674DD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994E96E0-BB90-C450-749E-3A2B7948A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858EC-8855-4C61-97C5-61A0E3C66C4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18586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D1B318-F407-73AA-24C2-851344250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C54BC49-25B5-62EF-49C6-170DB1D40D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7DC57DA0-D858-93F0-8251-03FF1EF71A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4076718-5731-75AD-2EDD-E7B3B7A2FD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6A96D73B-012B-FC86-0D2E-95FE13D89C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B5092E2C-C8C8-EF3B-C29A-82E013E8B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B7644-A4C9-44CF-AE45-859D186A4BB4}" type="datetimeFigureOut">
              <a:rPr lang="sk-SK" smtClean="0"/>
              <a:t>26. 3. 2023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30ECD83C-C4C2-7057-B8B4-D6F582836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FC8E27EE-4FA7-BB3E-C7B7-4F9BC8F30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858EC-8855-4C61-97C5-61A0E3C66C4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73098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5C065C-A6EA-7F66-7EEB-7767CE202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40A44484-0129-3DFA-97B7-9E9CE7A39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B7644-A4C9-44CF-AE45-859D186A4BB4}" type="datetimeFigureOut">
              <a:rPr lang="sk-SK" smtClean="0"/>
              <a:t>26. 3. 2023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F32C8764-B967-2C2C-5A2E-80773D562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6420F2EC-F302-E360-594F-45E2E3E7D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858EC-8855-4C61-97C5-61A0E3C66C4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67282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14640FB4-9923-2CB7-AFA9-250D97163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B7644-A4C9-44CF-AE45-859D186A4BB4}" type="datetimeFigureOut">
              <a:rPr lang="sk-SK" smtClean="0"/>
              <a:t>26. 3. 2023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F75E7D53-69CD-1945-681D-76FAFC60C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EE96EFE8-E87C-D5A0-0A7E-0269529AA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858EC-8855-4C61-97C5-61A0E3C66C4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85506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BDB8E8-8D54-98B5-E15B-815CFBE6A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7CF44E6-D306-A073-7272-B0BCD3234F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400D2BB-1133-25A2-D2EA-C510783A1A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DCF453BB-1303-5130-9A6D-1A5EEB26E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B7644-A4C9-44CF-AE45-859D186A4BB4}" type="datetimeFigureOut">
              <a:rPr lang="sk-SK" smtClean="0"/>
              <a:t>26. 3. 2023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548D7007-F568-C73F-37E2-16F33301E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D921D992-E49F-333A-53A4-356F46A6C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858EC-8855-4C61-97C5-61A0E3C66C4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40457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2E2E29-C082-9BB7-5551-71848D5EA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0D22235F-7DF0-B05A-2D85-7E65814097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91F1448-3CD3-FF5D-2E07-985D05A54F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7722CF3D-9E68-CA88-BDE8-D52DE1D79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B7644-A4C9-44CF-AE45-859D186A4BB4}" type="datetimeFigureOut">
              <a:rPr lang="sk-SK" smtClean="0"/>
              <a:t>26. 3. 2023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67474030-6DA3-DEDE-E80A-5BB216ABF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F7F5743C-5107-125A-6109-E3913B03E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858EC-8855-4C61-97C5-61A0E3C66C4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40760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9AD93E86-0F87-E06A-50D0-B6E3B611E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18764A7-BDC5-1433-0EBF-F0F029E607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6CA8E925-57CC-C924-8D7B-D6A92ACD3A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9B7644-A4C9-44CF-AE45-859D186A4BB4}" type="datetimeFigureOut">
              <a:rPr lang="sk-SK" smtClean="0"/>
              <a:t>26. 3. 2023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8BDEA6EB-08B9-2555-6F69-4494CDB0B2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273D409A-D82E-2CB7-21CE-637956E171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858EC-8855-4C61-97C5-61A0E3C66C4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77574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9.png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3.png"/><Relationship Id="rId2" Type="http://schemas.openxmlformats.org/officeDocument/2006/relationships/video" Target="../media/media2.mkv"/><Relationship Id="rId1" Type="http://schemas.microsoft.com/office/2007/relationships/media" Target="../media/media2.mkv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8.png"/><Relationship Id="rId2" Type="http://schemas.openxmlformats.org/officeDocument/2006/relationships/video" Target="../media/media3.mkv"/><Relationship Id="rId1" Type="http://schemas.microsoft.com/office/2007/relationships/media" Target="../media/media3.mkv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3.png"/><Relationship Id="rId2" Type="http://schemas.openxmlformats.org/officeDocument/2006/relationships/video" Target="../media/media4.mkv"/><Relationship Id="rId1" Type="http://schemas.microsoft.com/office/2007/relationships/media" Target="../media/media4.mkv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0BE008-2167-3B1B-D537-F850DC7EFB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80225"/>
            <a:ext cx="9144000" cy="1148575"/>
          </a:xfrm>
        </p:spPr>
        <p:txBody>
          <a:bodyPr/>
          <a:lstStyle/>
          <a:p>
            <a:r>
              <a:rPr lang="sk-SK" b="1" dirty="0">
                <a:solidFill>
                  <a:srgbClr val="00B050"/>
                </a:solidFill>
                <a:latin typeface="Agency FB" panose="020B0503020202020204" pitchFamily="34" charset="0"/>
              </a:rPr>
              <a:t>Periodická tabuľky prírody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D74D079-ABDE-81F9-3541-9A5D8FD74F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932771"/>
            <a:ext cx="9144000" cy="3166945"/>
          </a:xfrm>
        </p:spPr>
        <p:txBody>
          <a:bodyPr>
            <a:normAutofit fontScale="77500" lnSpcReduction="20000"/>
          </a:bodyPr>
          <a:lstStyle/>
          <a:p>
            <a:r>
              <a:rPr lang="sk-SK" dirty="0">
                <a:solidFill>
                  <a:srgbClr val="0000FF"/>
                </a:solidFill>
              </a:rPr>
              <a:t>                                                                                        </a:t>
            </a:r>
            <a:endParaRPr lang="sk-SK" dirty="0">
              <a:solidFill>
                <a:srgbClr val="0000FF"/>
              </a:solidFill>
              <a:latin typeface="Agency FB" panose="020B0503020202020204" pitchFamily="34" charset="0"/>
            </a:endParaRPr>
          </a:p>
          <a:p>
            <a:r>
              <a:rPr lang="sk-SK" dirty="0">
                <a:solidFill>
                  <a:srgbClr val="C00000"/>
                </a:solidFill>
                <a:latin typeface="Agency FB" panose="020B0503020202020204" pitchFamily="34" charset="0"/>
              </a:rPr>
              <a:t> </a:t>
            </a:r>
            <a:r>
              <a:rPr lang="sk-SK" dirty="0" smtClean="0">
                <a:solidFill>
                  <a:srgbClr val="C00000"/>
                </a:solidFill>
                <a:latin typeface="Agency FB" panose="020B0503020202020204" pitchFamily="34" charset="0"/>
              </a:rPr>
              <a:t>                                       </a:t>
            </a:r>
          </a:p>
          <a:p>
            <a:endParaRPr lang="sk-SK" dirty="0">
              <a:solidFill>
                <a:srgbClr val="C00000"/>
              </a:solidFill>
              <a:latin typeface="Agency FB" panose="020B0503020202020204" pitchFamily="34" charset="0"/>
            </a:endParaRPr>
          </a:p>
          <a:p>
            <a:endParaRPr lang="sk-SK" dirty="0" smtClean="0">
              <a:solidFill>
                <a:srgbClr val="C00000"/>
              </a:solidFill>
              <a:latin typeface="Agency FB" panose="020B0503020202020204" pitchFamily="34" charset="0"/>
            </a:endParaRPr>
          </a:p>
          <a:p>
            <a:endParaRPr lang="sk-SK" dirty="0">
              <a:solidFill>
                <a:srgbClr val="C00000"/>
              </a:solidFill>
              <a:latin typeface="Agency FB" panose="020B0503020202020204" pitchFamily="34" charset="0"/>
            </a:endParaRPr>
          </a:p>
          <a:p>
            <a:endParaRPr lang="sk-SK" dirty="0" smtClean="0">
              <a:solidFill>
                <a:srgbClr val="C00000"/>
              </a:solidFill>
              <a:latin typeface="Agency FB" panose="020B0503020202020204" pitchFamily="34" charset="0"/>
            </a:endParaRPr>
          </a:p>
          <a:p>
            <a:endParaRPr lang="sk-SK" dirty="0">
              <a:solidFill>
                <a:srgbClr val="C00000"/>
              </a:solidFill>
              <a:latin typeface="Agency FB" panose="020B0503020202020204" pitchFamily="34" charset="0"/>
            </a:endParaRPr>
          </a:p>
          <a:p>
            <a:endParaRPr lang="sk-SK" dirty="0" smtClean="0">
              <a:solidFill>
                <a:srgbClr val="C00000"/>
              </a:solidFill>
              <a:latin typeface="Agency FB" panose="020B0503020202020204" pitchFamily="34" charset="0"/>
            </a:endParaRPr>
          </a:p>
          <a:p>
            <a:r>
              <a:rPr lang="sk-SK" dirty="0" smtClean="0">
                <a:solidFill>
                  <a:srgbClr val="C00000"/>
                </a:solidFill>
                <a:latin typeface="Agency FB" panose="020B0503020202020204" pitchFamily="34" charset="0"/>
              </a:rPr>
              <a:t> </a:t>
            </a:r>
            <a:r>
              <a:rPr lang="sk-SK" sz="4400" dirty="0" smtClean="0">
                <a:solidFill>
                  <a:srgbClr val="0000FF"/>
                </a:solidFill>
                <a:latin typeface="Agency FB" panose="020B0503020202020204" pitchFamily="34" charset="0"/>
              </a:rPr>
              <a:t>Nikola </a:t>
            </a:r>
            <a:r>
              <a:rPr lang="sk-SK" sz="4400" dirty="0" err="1" smtClean="0">
                <a:solidFill>
                  <a:srgbClr val="0000FF"/>
                </a:solidFill>
                <a:latin typeface="Agency FB" panose="020B0503020202020204" pitchFamily="34" charset="0"/>
              </a:rPr>
              <a:t>Kadavá</a:t>
            </a:r>
            <a:r>
              <a:rPr lang="sk-SK" sz="4400" dirty="0" smtClean="0">
                <a:solidFill>
                  <a:srgbClr val="0000FF"/>
                </a:solidFill>
                <a:latin typeface="Agency FB" panose="020B0503020202020204" pitchFamily="34" charset="0"/>
              </a:rPr>
              <a:t>,</a:t>
            </a:r>
            <a:r>
              <a:rPr lang="sk-SK" sz="4400" dirty="0" smtClean="0">
                <a:solidFill>
                  <a:srgbClr val="C00000"/>
                </a:solidFill>
                <a:latin typeface="Agency FB" panose="020B0503020202020204" pitchFamily="34" charset="0"/>
              </a:rPr>
              <a:t>   </a:t>
            </a:r>
            <a:r>
              <a:rPr lang="sk-SK" sz="4400" dirty="0">
                <a:solidFill>
                  <a:srgbClr val="C00000"/>
                </a:solidFill>
                <a:latin typeface="Agency FB" panose="020B0503020202020204" pitchFamily="34" charset="0"/>
              </a:rPr>
              <a:t>Katarína </a:t>
            </a:r>
            <a:r>
              <a:rPr lang="sk-SK" sz="4400" dirty="0" err="1" smtClean="0">
                <a:solidFill>
                  <a:srgbClr val="C00000"/>
                </a:solidFill>
                <a:latin typeface="Agency FB" panose="020B0503020202020204" pitchFamily="34" charset="0"/>
              </a:rPr>
              <a:t>Dopaterová</a:t>
            </a:r>
            <a:r>
              <a:rPr lang="sk-SK" sz="4400" dirty="0" smtClean="0">
                <a:solidFill>
                  <a:srgbClr val="C00000"/>
                </a:solidFill>
                <a:latin typeface="Agency FB" panose="020B0503020202020204" pitchFamily="34" charset="0"/>
              </a:rPr>
              <a:t>, 9.A</a:t>
            </a:r>
            <a:endParaRPr lang="sk-SK" sz="4400" dirty="0"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878" y="1711905"/>
            <a:ext cx="6802243" cy="372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670076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BA1AB1-F61D-4F70-8AB7-CCB798E2D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6046"/>
            <a:ext cx="10515600" cy="1325563"/>
          </a:xfrm>
        </p:spPr>
        <p:txBody>
          <a:bodyPr/>
          <a:lstStyle/>
          <a:p>
            <a:r>
              <a:rPr lang="sk-SK" dirty="0">
                <a:latin typeface="Agency FB" panose="020B0503020202020204" pitchFamily="34" charset="0"/>
              </a:rPr>
              <a:t>Pl.1</a:t>
            </a:r>
            <a:br>
              <a:rPr lang="sk-SK" dirty="0">
                <a:latin typeface="Agency FB" panose="020B0503020202020204" pitchFamily="34" charset="0"/>
              </a:rPr>
            </a:br>
            <a:r>
              <a:rPr lang="sk-SK" dirty="0">
                <a:latin typeface="Agency FB" panose="020B0503020202020204" pitchFamily="34" charset="0"/>
              </a:rPr>
              <a:t>Pl.2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78502948-71D8-8C3B-5EC1-A393835A28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59" y="1851764"/>
            <a:ext cx="2594699" cy="3575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5" name="Tabuľka 4">
            <a:extLst>
              <a:ext uri="{FF2B5EF4-FFF2-40B4-BE49-F238E27FC236}">
                <a16:creationId xmlns:a16="http://schemas.microsoft.com/office/drawing/2014/main" id="{55628CAB-EA43-3789-1531-D8E48479DF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9844751"/>
              </p:ext>
            </p:extLst>
          </p:nvPr>
        </p:nvGraphicFramePr>
        <p:xfrm>
          <a:off x="3108366" y="892469"/>
          <a:ext cx="2253344" cy="1478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53344">
                  <a:extLst>
                    <a:ext uri="{9D8B030D-6E8A-4147-A177-3AD203B41FA5}">
                      <a16:colId xmlns:a16="http://schemas.microsoft.com/office/drawing/2014/main" val="3960085172"/>
                    </a:ext>
                  </a:extLst>
                </a:gridCol>
              </a:tblGrid>
              <a:tr h="249419">
                <a:tc>
                  <a:txBody>
                    <a:bodyPr/>
                    <a:lstStyle/>
                    <a:p>
                      <a:r>
                        <a:rPr lang="sk-SK" dirty="0">
                          <a:solidFill>
                            <a:schemeClr val="tx1"/>
                          </a:solidFill>
                          <a:highlight>
                            <a:srgbClr val="808000"/>
                          </a:highlight>
                        </a:rPr>
                        <a:t>Inventár: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65114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>
                          <a:highlight>
                            <a:srgbClr val="008080"/>
                          </a:highlight>
                        </a:rPr>
                        <a:t>1.minerál- </a:t>
                      </a:r>
                      <a:r>
                        <a:rPr lang="sk-SK" dirty="0" err="1">
                          <a:highlight>
                            <a:srgbClr val="008080"/>
                          </a:highlight>
                        </a:rPr>
                        <a:t>PIeskovec</a:t>
                      </a:r>
                      <a:endParaRPr lang="sk-SK" dirty="0">
                        <a:highlight>
                          <a:srgbClr val="00808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04303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>
                          <a:highlight>
                            <a:srgbClr val="008080"/>
                          </a:highlight>
                        </a:rPr>
                        <a:t>2.Zeminna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99489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>
                          <a:highlight>
                            <a:srgbClr val="008080"/>
                          </a:highlight>
                        </a:rPr>
                        <a:t>3.Minerálna voda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079816"/>
                  </a:ext>
                </a:extLst>
              </a:tr>
            </a:tbl>
          </a:graphicData>
        </a:graphic>
      </p:graphicFrame>
      <p:pic>
        <p:nvPicPr>
          <p:cNvPr id="6" name="Obrázok 5">
            <a:extLst>
              <a:ext uri="{FF2B5EF4-FFF2-40B4-BE49-F238E27FC236}">
                <a16:creationId xmlns:a16="http://schemas.microsoft.com/office/drawing/2014/main" id="{CFC4B918-A17A-D2D7-4DF1-230181CC5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6870" y="2821902"/>
            <a:ext cx="2819665" cy="3763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C5DF1ACE-BC7F-DA84-FB7C-94C3CFD1D7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131" y="2821902"/>
            <a:ext cx="2621654" cy="3575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BlokTextu 10">
            <a:extLst>
              <a:ext uri="{FF2B5EF4-FFF2-40B4-BE49-F238E27FC236}">
                <a16:creationId xmlns:a16="http://schemas.microsoft.com/office/drawing/2014/main" id="{DEE15FD2-DB79-B706-5CC1-B691C18A61AF}"/>
              </a:ext>
            </a:extLst>
          </p:cNvPr>
          <p:cNvSpPr txBox="1"/>
          <p:nvPr/>
        </p:nvSpPr>
        <p:spPr>
          <a:xfrm>
            <a:off x="6583118" y="1188237"/>
            <a:ext cx="45175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highlight>
                  <a:srgbClr val="808000"/>
                </a:highlight>
              </a:rPr>
              <a:t>Pozorovanie </a:t>
            </a:r>
            <a:r>
              <a:rPr lang="sk-SK" b="1" dirty="0" smtClean="0">
                <a:highlight>
                  <a:srgbClr val="808000"/>
                </a:highlight>
              </a:rPr>
              <a:t>vzorky č.1 pod </a:t>
            </a:r>
            <a:r>
              <a:rPr lang="sk-SK" b="1" dirty="0">
                <a:highlight>
                  <a:srgbClr val="808000"/>
                </a:highlight>
              </a:rPr>
              <a:t>mikroskopom:</a:t>
            </a:r>
          </a:p>
          <a:p>
            <a:pPr marL="285750" indent="-285750">
              <a:buFontTx/>
              <a:buChar char="-"/>
            </a:pPr>
            <a:r>
              <a:rPr lang="sk-SK" b="1" dirty="0"/>
              <a:t>na povrchu biele, lesklé </a:t>
            </a:r>
            <a:r>
              <a:rPr lang="sk-SK" b="1" dirty="0" smtClean="0"/>
              <a:t>kryštáliky</a:t>
            </a:r>
            <a:endParaRPr lang="sk-SK" b="1" dirty="0"/>
          </a:p>
          <a:p>
            <a:pPr marL="285750" indent="-285750">
              <a:buFontTx/>
              <a:buChar char="-"/>
            </a:pPr>
            <a:r>
              <a:rPr lang="sk-SK" b="1" dirty="0"/>
              <a:t>pod povrchom oranžovo-červená farba</a:t>
            </a:r>
          </a:p>
          <a:p>
            <a:endParaRPr lang="sk-SK" dirty="0"/>
          </a:p>
        </p:txBody>
      </p:sp>
      <p:pic>
        <p:nvPicPr>
          <p:cNvPr id="14" name="Obrázok 13">
            <a:extLst>
              <a:ext uri="{FF2B5EF4-FFF2-40B4-BE49-F238E27FC236}">
                <a16:creationId xmlns:a16="http://schemas.microsoft.com/office/drawing/2014/main" id="{15D22930-5307-9126-0468-6AAB8B4E65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815" t="18874" r="28799" b="17326"/>
          <a:stretch/>
        </p:blipFill>
        <p:spPr>
          <a:xfrm rot="1189742">
            <a:off x="6299056" y="3184374"/>
            <a:ext cx="2564758" cy="257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5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523BCD-9532-BF17-9081-14494055B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78549"/>
          </a:xfrm>
        </p:spPr>
        <p:txBody>
          <a:bodyPr/>
          <a:lstStyle/>
          <a:p>
            <a:r>
              <a:rPr lang="sk-SK" dirty="0">
                <a:latin typeface="Agency FB" panose="020B0503020202020204" pitchFamily="34" charset="0"/>
              </a:rPr>
              <a:t>Pl.3 </a:t>
            </a:r>
            <a:r>
              <a:rPr lang="sk-SK" sz="2800" b="1" dirty="0" smtClean="0">
                <a:solidFill>
                  <a:srgbClr val="00B050"/>
                </a:solidFill>
                <a:latin typeface="Agency FB" panose="020B0503020202020204" pitchFamily="34" charset="0"/>
              </a:rPr>
              <a:t>Reakcia vápenca vo vzorke č.2 – v pôde s roztokom kyseliny chlorovodíkovej</a:t>
            </a:r>
            <a:br>
              <a:rPr lang="sk-SK" sz="2800" b="1" dirty="0" smtClean="0">
                <a:solidFill>
                  <a:srgbClr val="00B050"/>
                </a:solidFill>
                <a:latin typeface="Agency FB" panose="020B0503020202020204" pitchFamily="34" charset="0"/>
              </a:rPr>
            </a:br>
            <a:r>
              <a:rPr lang="sk-SK" sz="2800" dirty="0">
                <a:solidFill>
                  <a:srgbClr val="00B050"/>
                </a:solidFill>
                <a:latin typeface="Agency FB" panose="020B0503020202020204" pitchFamily="34" charset="0"/>
              </a:rPr>
              <a:t> </a:t>
            </a:r>
            <a:r>
              <a:rPr lang="sk-SK" sz="2800" dirty="0" smtClean="0">
                <a:solidFill>
                  <a:srgbClr val="00B050"/>
                </a:solidFill>
                <a:latin typeface="Agency FB" panose="020B0503020202020204" pitchFamily="34" charset="0"/>
              </a:rPr>
              <a:t>                                                                     </a:t>
            </a:r>
            <a:endParaRPr lang="sk-SK" sz="2800" dirty="0">
              <a:solidFill>
                <a:srgbClr val="00B050"/>
              </a:solidFill>
              <a:latin typeface="Agency FB" panose="020B0503020202020204" pitchFamily="34" charset="0"/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F59A6B04-6DB4-0919-47E1-880E7D10D2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4" t="44435" r="13206" b="32251"/>
          <a:stretch/>
        </p:blipFill>
        <p:spPr>
          <a:xfrm>
            <a:off x="4959593" y="5046399"/>
            <a:ext cx="5144987" cy="12458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60984804-DE88-B728-6566-A9B40638C21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664" y="1377554"/>
            <a:ext cx="2615832" cy="3487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E7B01977-3041-B75A-41BB-4FBF23D240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25" y="1859679"/>
            <a:ext cx="3181397" cy="4432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VID_20230215_12551922">
            <a:hlinkClick r:id="" action="ppaction://media"/>
            <a:extLst>
              <a:ext uri="{FF2B5EF4-FFF2-40B4-BE49-F238E27FC236}">
                <a16:creationId xmlns:a16="http://schemas.microsoft.com/office/drawing/2014/main" id="{4BD9D67D-A0A1-BCAF-10E2-43587FE25F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67362" y="2024743"/>
            <a:ext cx="4728030" cy="2659517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3858323" y="5553307"/>
            <a:ext cx="1045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solidFill>
                  <a:srgbClr val="00B050"/>
                </a:solidFill>
              </a:rPr>
              <a:t>VIDEO</a:t>
            </a:r>
            <a:endParaRPr lang="sk-SK" sz="2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01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789878-9CD8-7AA2-2AD1-5A9DFDD06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latin typeface="Agency FB" panose="020B0503020202020204" pitchFamily="34" charset="0"/>
              </a:rPr>
              <a:t>Pl.4 </a:t>
            </a:r>
            <a:r>
              <a:rPr lang="sk-SK" dirty="0" smtClean="0">
                <a:latin typeface="Agency FB" panose="020B0503020202020204" pitchFamily="34" charset="0"/>
              </a:rPr>
              <a:t> </a:t>
            </a:r>
            <a:r>
              <a:rPr lang="sk-SK" sz="2800" b="1" dirty="0" smtClean="0">
                <a:solidFill>
                  <a:srgbClr val="00B050"/>
                </a:solidFill>
                <a:latin typeface="Agency FB" panose="020B0503020202020204" pitchFamily="34" charset="0"/>
              </a:rPr>
              <a:t>Dôkaz uhlíka a vodíka vo vzorke č. 2 – v pôde</a:t>
            </a:r>
            <a:r>
              <a:rPr lang="sk-SK" b="1" dirty="0">
                <a:solidFill>
                  <a:srgbClr val="00B050"/>
                </a:solidFill>
                <a:latin typeface="Agency FB" panose="020B0503020202020204" pitchFamily="34" charset="0"/>
              </a:rPr>
              <a:t/>
            </a:r>
            <a:br>
              <a:rPr lang="sk-SK" b="1" dirty="0">
                <a:solidFill>
                  <a:srgbClr val="00B050"/>
                </a:solidFill>
                <a:latin typeface="Agency FB" panose="020B0503020202020204" pitchFamily="34" charset="0"/>
              </a:rPr>
            </a:br>
            <a:endParaRPr lang="sk-SK" b="1" dirty="0">
              <a:solidFill>
                <a:srgbClr val="00B050"/>
              </a:solidFill>
              <a:latin typeface="Agency FB" panose="020B0503020202020204" pitchFamily="34" charset="0"/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269DEFA0-0011-BB8B-BCAA-A35545C1072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879" y="287976"/>
            <a:ext cx="2802576" cy="21019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4842AA33-8B13-EA00-4FD6-E0B081B257E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745" y="4300331"/>
            <a:ext cx="3059876" cy="23216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A7A51E6B-CE88-3A7A-C8CA-68A496F2D09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879" y="2589100"/>
            <a:ext cx="2904255" cy="3872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AF145692-DD0F-481B-D81B-2944FBE75B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97" y="1338942"/>
            <a:ext cx="3303362" cy="4622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VID_20230221_144919">
            <a:hlinkClick r:id="" action="ppaction://media"/>
            <a:extLst>
              <a:ext uri="{FF2B5EF4-FFF2-40B4-BE49-F238E27FC236}">
                <a16:creationId xmlns:a16="http://schemas.microsoft.com/office/drawing/2014/main" id="{29694962-9E84-B811-27F4-897AE5AE67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32332" y="1591293"/>
            <a:ext cx="4127335" cy="2321626"/>
          </a:xfrm>
          <a:prstGeom prst="rect">
            <a:avLst/>
          </a:prstGeom>
          <a:solidFill>
            <a:srgbClr val="4F81BD"/>
          </a:solidFill>
          <a:ln>
            <a:noFill/>
          </a:ln>
          <a:effectLst>
            <a:innerShdw blurRad="469900">
              <a:srgbClr val="000000">
                <a:alpha val="86000"/>
              </a:srgbClr>
            </a:innerShdw>
          </a:effectLst>
          <a:scene3d>
            <a:camera prst="orthographicFront"/>
            <a:lightRig rig="soft" dir="t"/>
          </a:scene3d>
          <a:sp3d/>
        </p:spPr>
      </p:pic>
    </p:spTree>
    <p:extLst>
      <p:ext uri="{BB962C8B-B14F-4D97-AF65-F5344CB8AC3E}">
        <p14:creationId xmlns:p14="http://schemas.microsoft.com/office/powerpoint/2010/main" val="301875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82B7A0-2466-0091-3B57-A1AD39AED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latin typeface="Agency FB" panose="020B0503020202020204" pitchFamily="34" charset="0"/>
              </a:rPr>
              <a:t>Pl.5 </a:t>
            </a:r>
            <a:r>
              <a:rPr lang="sk-SK" sz="2800" dirty="0" smtClean="0">
                <a:solidFill>
                  <a:srgbClr val="00B050"/>
                </a:solidFill>
                <a:latin typeface="Agency FB" panose="020B0503020202020204" pitchFamily="34" charset="0"/>
              </a:rPr>
              <a:t>Dôkaz dusíka vo vzorke č. 2 – v pôde</a:t>
            </a:r>
            <a:endParaRPr lang="sk-SK" sz="2800" dirty="0">
              <a:solidFill>
                <a:srgbClr val="00B050"/>
              </a:solidFill>
              <a:latin typeface="Agency FB" panose="020B0503020202020204" pitchFamily="34" charset="0"/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5FD84629-6061-8AD4-28A4-8BAB1D37CBB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738" y="4401120"/>
            <a:ext cx="3786767" cy="2345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B20138BD-091A-89C6-4746-259E6D70096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140" y="1459230"/>
            <a:ext cx="2789466" cy="4561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12DE0ACB-327C-4102-905A-582D79CEBE1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055" y="1195985"/>
            <a:ext cx="2323365" cy="30978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Obrázok 13">
            <a:extLst>
              <a:ext uri="{FF2B5EF4-FFF2-40B4-BE49-F238E27FC236}">
                <a16:creationId xmlns:a16="http://schemas.microsoft.com/office/drawing/2014/main" id="{314F4AEB-2009-B0E0-A32E-42B6159A31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59" y="1459230"/>
            <a:ext cx="3621546" cy="5033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VID_20230314_140516_4">
            <a:hlinkClick r:id="" action="ppaction://media"/>
            <a:extLst>
              <a:ext uri="{FF2B5EF4-FFF2-40B4-BE49-F238E27FC236}">
                <a16:creationId xmlns:a16="http://schemas.microsoft.com/office/drawing/2014/main" id="{08F41641-524C-8A72-B2D4-C6808FABAF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72799" y="465478"/>
            <a:ext cx="2093071" cy="3721015"/>
          </a:xfrm>
          <a:prstGeom prst="rect">
            <a:avLst/>
          </a:prstGeom>
          <a:solidFill>
            <a:srgbClr val="4F81BD"/>
          </a:solidFill>
          <a:ln>
            <a:noFill/>
          </a:ln>
          <a:effectLst>
            <a:innerShdw blurRad="469900">
              <a:srgbClr val="000000">
                <a:alpha val="86000"/>
              </a:srgbClr>
            </a:innerShdw>
          </a:effectLst>
          <a:scene3d>
            <a:camera prst="orthographicFront"/>
            <a:lightRig rig="soft" dir="t"/>
          </a:scene3d>
          <a:sp3d/>
        </p:spPr>
      </p:pic>
    </p:spTree>
    <p:extLst>
      <p:ext uri="{BB962C8B-B14F-4D97-AF65-F5344CB8AC3E}">
        <p14:creationId xmlns:p14="http://schemas.microsoft.com/office/powerpoint/2010/main" val="15538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0A19E5-1C69-5E6A-F233-78483EC39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4" y="288046"/>
            <a:ext cx="10515600" cy="1325563"/>
          </a:xfrm>
        </p:spPr>
        <p:txBody>
          <a:bodyPr/>
          <a:lstStyle/>
          <a:p>
            <a:r>
              <a:rPr lang="sk-SK" dirty="0">
                <a:latin typeface="Agency FB" panose="020B0503020202020204" pitchFamily="34" charset="0"/>
              </a:rPr>
              <a:t>Pl.6 </a:t>
            </a:r>
            <a:endParaRPr lang="sk-SK" sz="2800" dirty="0">
              <a:latin typeface="Agency FB" panose="020B0503020202020204" pitchFamily="34" charset="0"/>
            </a:endParaRP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BD5EDFAF-A587-4E2C-D11B-41128EA70F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5855" y="1969760"/>
            <a:ext cx="2804402" cy="3730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D9B9A09A-D279-772B-E8FF-D5D19F15FF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7409" y="4472748"/>
            <a:ext cx="2804403" cy="2097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ED7C3CF7-54D2-BA33-A712-F4EBA34C6C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4" y="1690688"/>
            <a:ext cx="3298372" cy="4597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F67383BB-7E21-58B1-22BF-9CC10B00AF8B}"/>
              </a:ext>
            </a:extLst>
          </p:cNvPr>
          <p:cNvSpPr txBox="1"/>
          <p:nvPr/>
        </p:nvSpPr>
        <p:spPr>
          <a:xfrm>
            <a:off x="1761893" y="736581"/>
            <a:ext cx="97769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u="sng" dirty="0">
                <a:highlight>
                  <a:srgbClr val="808000"/>
                </a:highlight>
                <a:latin typeface="Agency FB" panose="020B0503020202020204" pitchFamily="34" charset="0"/>
              </a:rPr>
              <a:t>Pozorovanie </a:t>
            </a:r>
            <a:r>
              <a:rPr lang="sk-SK" sz="2000" b="1" u="sng" dirty="0" smtClean="0">
                <a:highlight>
                  <a:srgbClr val="808000"/>
                </a:highlight>
                <a:latin typeface="Agency FB" panose="020B0503020202020204" pitchFamily="34" charset="0"/>
              </a:rPr>
              <a:t>vzorky č. 3 - tuhého </a:t>
            </a:r>
            <a:r>
              <a:rPr lang="sk-SK" sz="2000" b="1" u="sng" dirty="0">
                <a:highlight>
                  <a:srgbClr val="808000"/>
                </a:highlight>
                <a:latin typeface="Agency FB" panose="020B0503020202020204" pitchFamily="34" charset="0"/>
              </a:rPr>
              <a:t>zvyšku po odparení minerálnej vody:</a:t>
            </a:r>
          </a:p>
          <a:p>
            <a:r>
              <a:rPr lang="sk-SK" dirty="0">
                <a:latin typeface="Agency FB" panose="020B0503020202020204" pitchFamily="34" charset="0"/>
              </a:rPr>
              <a:t>1</a:t>
            </a:r>
            <a:r>
              <a:rPr lang="sk-SK" b="1" dirty="0">
                <a:latin typeface="Agency FB" panose="020B0503020202020204" pitchFamily="34" charset="0"/>
              </a:rPr>
              <a:t>. Pod lupu- Biely prášok </a:t>
            </a:r>
          </a:p>
          <a:p>
            <a:r>
              <a:rPr lang="sk-SK" b="1" dirty="0">
                <a:latin typeface="Agency FB" panose="020B0503020202020204" pitchFamily="34" charset="0"/>
              </a:rPr>
              <a:t>2. Pod mikroskopom- Malé biele kryštáliky </a:t>
            </a:r>
            <a:r>
              <a:rPr lang="sk-SK" b="1" dirty="0" smtClean="0">
                <a:latin typeface="Agency FB" panose="020B0503020202020204" pitchFamily="34" charset="0"/>
              </a:rPr>
              <a:t>     3. Plameňová skúška</a:t>
            </a:r>
            <a:endParaRPr lang="sk-SK" b="1" dirty="0">
              <a:latin typeface="Agency FB" panose="020B0503020202020204" pitchFamily="34" charset="0"/>
            </a:endParaRP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9D63FDC5-5F82-A479-AD6C-B16E24F4ABD3}"/>
              </a:ext>
            </a:extLst>
          </p:cNvPr>
          <p:cNvSpPr txBox="1"/>
          <p:nvPr/>
        </p:nvSpPr>
        <p:spPr>
          <a:xfrm>
            <a:off x="8218714" y="5364920"/>
            <a:ext cx="30915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u="sng" dirty="0">
                <a:highlight>
                  <a:srgbClr val="808000"/>
                </a:highlight>
              </a:rPr>
              <a:t>Jemný prášok:</a:t>
            </a:r>
          </a:p>
          <a:p>
            <a:pPr marL="285750" indent="-285750">
              <a:buFontTx/>
              <a:buChar char="-"/>
            </a:pPr>
            <a:r>
              <a:rPr lang="sk-SK" b="1" dirty="0" smtClean="0"/>
              <a:t>bielo-ružová </a:t>
            </a:r>
            <a:r>
              <a:rPr lang="sk-SK" b="1" dirty="0"/>
              <a:t>farba</a:t>
            </a:r>
          </a:p>
          <a:p>
            <a:pPr marL="285750" indent="-285750">
              <a:buFontTx/>
              <a:buChar char="-"/>
            </a:pPr>
            <a:r>
              <a:rPr lang="sk-SK" b="1" dirty="0"/>
              <a:t>ako morský </a:t>
            </a:r>
            <a:r>
              <a:rPr lang="sk-SK" b="1" dirty="0" err="1"/>
              <a:t>korál</a:t>
            </a:r>
            <a:endParaRPr lang="sk-SK" b="1" dirty="0"/>
          </a:p>
        </p:txBody>
      </p:sp>
      <p:pic>
        <p:nvPicPr>
          <p:cNvPr id="10" name="VID_20230314_144536_411">
            <a:hlinkClick r:id="" action="ppaction://media"/>
            <a:extLst>
              <a:ext uri="{FF2B5EF4-FFF2-40B4-BE49-F238E27FC236}">
                <a16:creationId xmlns:a16="http://schemas.microsoft.com/office/drawing/2014/main" id="{55994CCD-3A26-21FB-715E-29F4AD4ADE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64502" y="2062144"/>
            <a:ext cx="3728366" cy="2097206"/>
          </a:xfrm>
          <a:prstGeom prst="rect">
            <a:avLst/>
          </a:prstGeom>
          <a:solidFill>
            <a:srgbClr val="4F81BD"/>
          </a:solidFill>
          <a:ln>
            <a:noFill/>
          </a:ln>
          <a:effectLst>
            <a:innerShdw blurRad="469900">
              <a:srgbClr val="000000">
                <a:alpha val="86000"/>
              </a:srgbClr>
            </a:innerShdw>
          </a:effectLst>
          <a:scene3d>
            <a:camera prst="orthographicFront"/>
            <a:lightRig rig="soft" dir="t"/>
          </a:scene3d>
          <a:sp3d/>
        </p:spPr>
      </p:pic>
      <p:sp>
        <p:nvSpPr>
          <p:cNvPr id="5" name="BlokTextu 4"/>
          <p:cNvSpPr txBox="1"/>
          <p:nvPr/>
        </p:nvSpPr>
        <p:spPr>
          <a:xfrm>
            <a:off x="3951517" y="5364920"/>
            <a:ext cx="2652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S </a:t>
            </a:r>
            <a:r>
              <a:rPr lang="sk-SK" b="1" dirty="0" err="1" smtClean="0"/>
              <a:t>HCl</a:t>
            </a:r>
            <a:r>
              <a:rPr lang="sk-SK" b="1" dirty="0" smtClean="0"/>
              <a:t> sa tvoria</a:t>
            </a:r>
          </a:p>
          <a:p>
            <a:r>
              <a:rPr lang="sk-SK" b="1" dirty="0"/>
              <a:t>b</a:t>
            </a:r>
            <a:r>
              <a:rPr lang="sk-SK" b="1" dirty="0" smtClean="0"/>
              <a:t>ublinky – oxid uhličitý</a:t>
            </a:r>
            <a:endParaRPr lang="sk-SK" b="1" dirty="0"/>
          </a:p>
        </p:txBody>
      </p:sp>
    </p:spTree>
    <p:extLst>
      <p:ext uri="{BB962C8B-B14F-4D97-AF65-F5344CB8AC3E}">
        <p14:creationId xmlns:p14="http://schemas.microsoft.com/office/powerpoint/2010/main" val="2646740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7E1E6A-A2EC-1284-7C8F-D557CC8CB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58132"/>
          </a:xfrm>
        </p:spPr>
        <p:txBody>
          <a:bodyPr>
            <a:normAutofit fontScale="90000"/>
          </a:bodyPr>
          <a:lstStyle/>
          <a:p>
            <a:r>
              <a:rPr lang="sk-SK" dirty="0">
                <a:latin typeface="Agency FB" panose="020B0503020202020204" pitchFamily="34" charset="0"/>
              </a:rPr>
              <a:t>Pl.7 </a:t>
            </a:r>
            <a:r>
              <a:rPr lang="sk-SK" dirty="0" smtClean="0">
                <a:latin typeface="Agency FB" panose="020B0503020202020204" pitchFamily="34" charset="0"/>
              </a:rPr>
              <a:t> </a:t>
            </a:r>
            <a:r>
              <a:rPr lang="sk-SK" sz="2700" b="1" dirty="0" smtClean="0">
                <a:solidFill>
                  <a:srgbClr val="00B050"/>
                </a:solidFill>
                <a:latin typeface="Agency FB" panose="020B0503020202020204" pitchFamily="34" charset="0"/>
              </a:rPr>
              <a:t>Analýza vzorky č. 2 pomocou rôznych detekčných činidiel </a:t>
            </a:r>
            <a:endParaRPr lang="sk-SK" sz="2700" b="1" dirty="0">
              <a:solidFill>
                <a:srgbClr val="00B050"/>
              </a:solidFill>
              <a:latin typeface="Agency FB" panose="020B0503020202020204" pitchFamily="34" charset="0"/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488A3CFE-56F1-3043-C42D-96402C7EB9E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212" y="1098759"/>
            <a:ext cx="3541736" cy="26022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1A8A9CA5-C542-C27C-E723-A6805CC74B5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212" y="3806527"/>
            <a:ext cx="2256406" cy="2877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9D934832-FB80-2201-3EE0-4C1F1C1DB9D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038" y="3701003"/>
            <a:ext cx="2256406" cy="30085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D037B7A5-4B91-E4D2-AC4F-E6B5323457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195" y="1098759"/>
            <a:ext cx="3786507" cy="26022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6A5CD832-6F75-F341-9C66-728631E03E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46" y="1542074"/>
            <a:ext cx="3293249" cy="4528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94522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uľka 3">
            <a:extLst>
              <a:ext uri="{FF2B5EF4-FFF2-40B4-BE49-F238E27FC236}">
                <a16:creationId xmlns:a16="http://schemas.microsoft.com/office/drawing/2014/main" id="{135857E0-54AB-CF7E-3CFE-4525F514CA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8001391"/>
              </p:ext>
            </p:extLst>
          </p:nvPr>
        </p:nvGraphicFramePr>
        <p:xfrm>
          <a:off x="1380670" y="1593721"/>
          <a:ext cx="9733644" cy="38926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866822">
                  <a:extLst>
                    <a:ext uri="{9D8B030D-6E8A-4147-A177-3AD203B41FA5}">
                      <a16:colId xmlns:a16="http://schemas.microsoft.com/office/drawing/2014/main" val="2630251574"/>
                    </a:ext>
                  </a:extLst>
                </a:gridCol>
                <a:gridCol w="4866822">
                  <a:extLst>
                    <a:ext uri="{9D8B030D-6E8A-4147-A177-3AD203B41FA5}">
                      <a16:colId xmlns:a16="http://schemas.microsoft.com/office/drawing/2014/main" val="1401433060"/>
                    </a:ext>
                  </a:extLst>
                </a:gridCol>
              </a:tblGrid>
              <a:tr h="491004">
                <a:tc>
                  <a:txBody>
                    <a:bodyPr/>
                    <a:lstStyle/>
                    <a:p>
                      <a:r>
                        <a:rPr lang="sk-SK" dirty="0">
                          <a:latin typeface="Agency FB" panose="020B0503020202020204" pitchFamily="34" charset="0"/>
                        </a:rPr>
                        <a:t>                                 LÁTKA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>
                          <a:latin typeface="Agency FB" panose="020B0503020202020204" pitchFamily="34" charset="0"/>
                        </a:rPr>
                        <a:t>               VZORKA-FILTRÁT ZEMINY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2532311"/>
                  </a:ext>
                </a:extLst>
              </a:tr>
              <a:tr h="566946">
                <a:tc>
                  <a:txBody>
                    <a:bodyPr/>
                    <a:lstStyle/>
                    <a:p>
                      <a:r>
                        <a:rPr lang="sk-SK" dirty="0">
                          <a:latin typeface="Agency FB" panose="020B0503020202020204" pitchFamily="34" charset="0"/>
                        </a:rPr>
                        <a:t>1. </a:t>
                      </a:r>
                      <a:r>
                        <a:rPr lang="sk-SK" dirty="0" err="1">
                          <a:latin typeface="Agency FB" panose="020B0503020202020204" pitchFamily="34" charset="0"/>
                        </a:rPr>
                        <a:t>NaOH</a:t>
                      </a:r>
                      <a:endParaRPr lang="sk-SK" dirty="0">
                        <a:latin typeface="Agency FB" panose="020B05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>
                          <a:latin typeface="Agency FB" panose="020B0503020202020204" pitchFamily="34" charset="0"/>
                        </a:rPr>
                        <a:t>- BIELA ZRAZENINA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1891661"/>
                  </a:ext>
                </a:extLst>
              </a:tr>
              <a:tr h="566946">
                <a:tc>
                  <a:txBody>
                    <a:bodyPr/>
                    <a:lstStyle/>
                    <a:p>
                      <a:r>
                        <a:rPr lang="sk-SK" dirty="0">
                          <a:latin typeface="Agency FB" panose="020B0503020202020204" pitchFamily="34" charset="0"/>
                        </a:rPr>
                        <a:t>2. </a:t>
                      </a:r>
                      <a:r>
                        <a:rPr lang="sk-SK" dirty="0" err="1">
                          <a:latin typeface="Agency FB" panose="020B0503020202020204" pitchFamily="34" charset="0"/>
                        </a:rPr>
                        <a:t>Na₂CO</a:t>
                      </a:r>
                      <a:r>
                        <a:rPr lang="sk-SK" dirty="0">
                          <a:latin typeface="Agency FB" panose="020B0503020202020204" pitchFamily="34" charset="0"/>
                        </a:rPr>
                        <a:t>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>
                          <a:latin typeface="Agency FB" panose="020B0503020202020204" pitchFamily="34" charset="0"/>
                        </a:rPr>
                        <a:t>- BUBLINKY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8876776"/>
                  </a:ext>
                </a:extLst>
              </a:tr>
              <a:tr h="566946">
                <a:tc>
                  <a:txBody>
                    <a:bodyPr/>
                    <a:lstStyle/>
                    <a:p>
                      <a:r>
                        <a:rPr lang="sk-SK" dirty="0">
                          <a:latin typeface="Agency FB" panose="020B0503020202020204" pitchFamily="34" charset="0"/>
                        </a:rPr>
                        <a:t>3. CuSO</a:t>
                      </a:r>
                      <a:r>
                        <a:rPr lang="sk-SK" baseline="-25000" dirty="0">
                          <a:latin typeface="Agency FB" panose="020B0503020202020204" pitchFamily="34" charset="0"/>
                        </a:rPr>
                        <a:t>4</a:t>
                      </a:r>
                      <a:endParaRPr lang="sk-SK" dirty="0">
                        <a:latin typeface="Agency FB" panose="020B05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>
                          <a:latin typeface="Agency FB" panose="020B0503020202020204" pitchFamily="34" charset="0"/>
                        </a:rPr>
                        <a:t>- ZMODRALA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6795221"/>
                  </a:ext>
                </a:extLst>
              </a:tr>
              <a:tr h="566946">
                <a:tc>
                  <a:txBody>
                    <a:bodyPr/>
                    <a:lstStyle/>
                    <a:p>
                      <a:r>
                        <a:rPr lang="sk-SK" dirty="0">
                          <a:latin typeface="Agency FB" panose="020B0503020202020204" pitchFamily="34" charset="0"/>
                        </a:rPr>
                        <a:t>4. NaH</a:t>
                      </a:r>
                      <a:r>
                        <a:rPr lang="sk-SK" baseline="-25000" dirty="0">
                          <a:latin typeface="Agency FB" panose="020B0503020202020204" pitchFamily="34" charset="0"/>
                        </a:rPr>
                        <a:t>2</a:t>
                      </a:r>
                      <a:r>
                        <a:rPr lang="sk-SK" dirty="0">
                          <a:latin typeface="Agency FB" panose="020B0503020202020204" pitchFamily="34" charset="0"/>
                        </a:rPr>
                        <a:t>PO</a:t>
                      </a:r>
                      <a:r>
                        <a:rPr lang="sk-SK" baseline="-25000" dirty="0">
                          <a:latin typeface="Agency FB" panose="020B0503020202020204" pitchFamily="34" charset="0"/>
                        </a:rPr>
                        <a:t>4</a:t>
                      </a:r>
                      <a:endParaRPr lang="sk-SK" dirty="0">
                        <a:latin typeface="Agency FB" panose="020B05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>
                          <a:latin typeface="Agency FB" panose="020B0503020202020204" pitchFamily="34" charset="0"/>
                        </a:rPr>
                        <a:t>- ŽLTÉ SFARBENIE SA TAKMER STRATILO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4173314"/>
                  </a:ext>
                </a:extLst>
              </a:tr>
              <a:tr h="566946">
                <a:tc>
                  <a:txBody>
                    <a:bodyPr/>
                    <a:lstStyle/>
                    <a:p>
                      <a:r>
                        <a:rPr lang="sk-SK" dirty="0">
                          <a:latin typeface="Agency FB" panose="020B0503020202020204" pitchFamily="34" charset="0"/>
                        </a:rPr>
                        <a:t>5.KI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>
                          <a:latin typeface="Agency FB" panose="020B0503020202020204" pitchFamily="34" charset="0"/>
                        </a:rPr>
                        <a:t>- ŽLTÁ STMAVLA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2302547"/>
                  </a:ext>
                </a:extLst>
              </a:tr>
              <a:tr h="566946">
                <a:tc>
                  <a:txBody>
                    <a:bodyPr/>
                    <a:lstStyle/>
                    <a:p>
                      <a:r>
                        <a:rPr lang="sk-SK" dirty="0">
                          <a:latin typeface="Agency FB" panose="020B0503020202020204" pitchFamily="34" charset="0"/>
                        </a:rPr>
                        <a:t>6. NH</a:t>
                      </a:r>
                      <a:r>
                        <a:rPr lang="sk-SK" baseline="-25000" dirty="0">
                          <a:latin typeface="Agency FB" panose="020B0503020202020204" pitchFamily="34" charset="0"/>
                        </a:rPr>
                        <a:t>4</a:t>
                      </a:r>
                      <a:r>
                        <a:rPr lang="sk-SK" dirty="0">
                          <a:latin typeface="Agency FB" panose="020B0503020202020204" pitchFamily="34" charset="0"/>
                        </a:rPr>
                        <a:t>Cl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>
                          <a:latin typeface="Agency FB" panose="020B0503020202020204" pitchFamily="34" charset="0"/>
                        </a:rPr>
                        <a:t>- ODFARBILA SA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7669535"/>
                  </a:ext>
                </a:extLst>
              </a:tr>
            </a:tbl>
          </a:graphicData>
        </a:graphic>
      </p:graphicFrame>
      <p:sp>
        <p:nvSpPr>
          <p:cNvPr id="4" name="BlokTextu 3">
            <a:extLst>
              <a:ext uri="{FF2B5EF4-FFF2-40B4-BE49-F238E27FC236}">
                <a16:creationId xmlns:a16="http://schemas.microsoft.com/office/drawing/2014/main" id="{455F9566-E17B-E242-92EB-0A071616F133}"/>
              </a:ext>
            </a:extLst>
          </p:cNvPr>
          <p:cNvSpPr txBox="1"/>
          <p:nvPr/>
        </p:nvSpPr>
        <p:spPr>
          <a:xfrm>
            <a:off x="1380671" y="478971"/>
            <a:ext cx="6281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400" dirty="0" smtClean="0">
                <a:latin typeface="Agency FB" panose="020B0503020202020204" pitchFamily="34" charset="0"/>
              </a:rPr>
              <a:t>Pl.7 </a:t>
            </a:r>
            <a:r>
              <a:rPr lang="sk-SK" sz="4400" b="1" dirty="0" smtClean="0">
                <a:solidFill>
                  <a:srgbClr val="00B050"/>
                </a:solidFill>
                <a:latin typeface="Agency FB" panose="020B0503020202020204" pitchFamily="34" charset="0"/>
              </a:rPr>
              <a:t>Tabuľka pozorovania </a:t>
            </a:r>
            <a:endParaRPr lang="sk-SK" sz="4400" b="1" dirty="0">
              <a:solidFill>
                <a:srgbClr val="00B05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93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1508"/>
          </a:xfrm>
        </p:spPr>
        <p:txBody>
          <a:bodyPr/>
          <a:lstStyle/>
          <a:p>
            <a:pPr algn="ctr"/>
            <a:r>
              <a:rPr lang="sk-SK" b="1" dirty="0" smtClean="0">
                <a:solidFill>
                  <a:srgbClr val="00B050"/>
                </a:solidFill>
              </a:rPr>
              <a:t>Záverečné zhrnutie </a:t>
            </a:r>
            <a:endParaRPr lang="sk-SK" b="1" dirty="0">
              <a:solidFill>
                <a:srgbClr val="00B050"/>
              </a:solidFill>
            </a:endParaRPr>
          </a:p>
        </p:txBody>
      </p:sp>
      <p:sp>
        <p:nvSpPr>
          <p:cNvPr id="3" name="BlokTextu 2"/>
          <p:cNvSpPr txBox="1"/>
          <p:nvPr/>
        </p:nvSpPr>
        <p:spPr>
          <a:xfrm>
            <a:off x="1126273" y="1226634"/>
            <a:ext cx="983537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k-SK" sz="2400" dirty="0" smtClean="0">
                <a:solidFill>
                  <a:srgbClr val="00B050"/>
                </a:solidFill>
              </a:rPr>
              <a:t>Pieskovec</a:t>
            </a:r>
            <a:r>
              <a:rPr lang="sk-SK" sz="2400" dirty="0" smtClean="0"/>
              <a:t> obsahuje kremeň - oxid kremičitý, kalcit – uhličitan vápenatý, sľudy a živice. </a:t>
            </a:r>
          </a:p>
          <a:p>
            <a:pPr algn="just"/>
            <a:r>
              <a:rPr lang="sk-SK" sz="2400" dirty="0" smtClean="0">
                <a:solidFill>
                  <a:srgbClr val="00B050"/>
                </a:solidFill>
              </a:rPr>
              <a:t>Analýzou pôdy </a:t>
            </a:r>
            <a:r>
              <a:rPr lang="sk-SK" sz="2400" dirty="0" smtClean="0"/>
              <a:t>sme zistili obsah solí uhličitanu vápenatého, sodné a draselné soli,  </a:t>
            </a:r>
            <a:r>
              <a:rPr lang="sk-SK" sz="2400" smtClean="0"/>
              <a:t>železnaté soli.</a:t>
            </a:r>
            <a:endParaRPr lang="sk-SK" sz="2400" dirty="0" smtClean="0"/>
          </a:p>
          <a:p>
            <a:pPr algn="just"/>
            <a:r>
              <a:rPr lang="sk-SK" sz="2400" dirty="0" smtClean="0"/>
              <a:t>Dokázali sme obsah uhlíka vo vznikajúcom oxide uhličitom a vodík vo vznikajúcej vode na stenách skúmavky, ktorá v prítomnosti síranu meďnatého zmodrala.</a:t>
            </a:r>
          </a:p>
          <a:p>
            <a:pPr algn="just"/>
            <a:r>
              <a:rPr lang="sk-SK" sz="2400" dirty="0" smtClean="0"/>
              <a:t>Lakmusový papierik sa sfarbil na modro, čo dokazuje zásaditý charakter pôdy. </a:t>
            </a:r>
          </a:p>
          <a:p>
            <a:pPr algn="just"/>
            <a:r>
              <a:rPr lang="sk-SK" sz="2400" dirty="0" smtClean="0"/>
              <a:t>Biely dym, ktorý sme pozorovali je dôkazom vznikajúceho chloridu amónneho, čo dokazuje prítomnosť dusíka vo vzorke.  </a:t>
            </a:r>
          </a:p>
          <a:p>
            <a:pPr algn="just"/>
            <a:r>
              <a:rPr lang="sk-SK" sz="2400" dirty="0" smtClean="0">
                <a:solidFill>
                  <a:srgbClr val="00B050"/>
                </a:solidFill>
              </a:rPr>
              <a:t>V minerálnej vode </a:t>
            </a:r>
            <a:r>
              <a:rPr lang="sk-SK" sz="2400" dirty="0" smtClean="0"/>
              <a:t>sme dokázali prítomnosť oxidu uhličitého, plameňovou skúškou prítomnosť katiónov: vápenatých (oranžovo-červená farba), železnatých (žltá farba), sodných (žltá farba) a </a:t>
            </a:r>
            <a:r>
              <a:rPr lang="sk-SK" sz="2400" dirty="0" err="1" smtClean="0"/>
              <a:t>horečnatých</a:t>
            </a:r>
            <a:r>
              <a:rPr lang="sk-SK" sz="2400" dirty="0"/>
              <a:t> </a:t>
            </a:r>
            <a:r>
              <a:rPr lang="sk-SK" sz="2400" dirty="0" smtClean="0"/>
              <a:t>(žiarivo – biela farba).</a:t>
            </a:r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2543298375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311</Words>
  <Application>Microsoft Office PowerPoint</Application>
  <PresentationFormat>Širokouhlá</PresentationFormat>
  <Paragraphs>54</Paragraphs>
  <Slides>9</Slides>
  <Notes>0</Notes>
  <HiddenSlides>0</HiddenSlides>
  <MMClips>4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9</vt:i4>
      </vt:variant>
    </vt:vector>
  </HeadingPairs>
  <TitlesOfParts>
    <vt:vector size="14" baseType="lpstr">
      <vt:lpstr>Agency FB</vt:lpstr>
      <vt:lpstr>Arial</vt:lpstr>
      <vt:lpstr>Calibri</vt:lpstr>
      <vt:lpstr>Calibri Light</vt:lpstr>
      <vt:lpstr>Motív Office</vt:lpstr>
      <vt:lpstr>Periodická tabuľky prírody</vt:lpstr>
      <vt:lpstr>Pl.1 Pl.2</vt:lpstr>
      <vt:lpstr>Pl.3 Reakcia vápenca vo vzorke č.2 – v pôde s roztokom kyseliny chlorovodíkovej                                                                       </vt:lpstr>
      <vt:lpstr>Pl.4  Dôkaz uhlíka a vodíka vo vzorke č. 2 – v pôde </vt:lpstr>
      <vt:lpstr>Pl.5 Dôkaz dusíka vo vzorke č. 2 – v pôde</vt:lpstr>
      <vt:lpstr>Pl.6 </vt:lpstr>
      <vt:lpstr>Pl.7  Analýza vzorky č. 2 pomocou rôznych detekčných činidiel </vt:lpstr>
      <vt:lpstr>Prezentácia programu PowerPoint</vt:lpstr>
      <vt:lpstr>Záverečné zhrnutie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Periodická tabuľky prírody</dc:title>
  <dc:creator>Miroslav Kadavý ml</dc:creator>
  <cp:lastModifiedBy>ucitel</cp:lastModifiedBy>
  <cp:revision>14</cp:revision>
  <dcterms:created xsi:type="dcterms:W3CDTF">2023-03-25T12:06:24Z</dcterms:created>
  <dcterms:modified xsi:type="dcterms:W3CDTF">2023-03-26T21:02:32Z</dcterms:modified>
</cp:coreProperties>
</file>