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65" r:id="rId3"/>
    <p:sldId id="266" r:id="rId4"/>
    <p:sldId id="261" r:id="rId5"/>
    <p:sldId id="257" r:id="rId6"/>
    <p:sldId id="258" r:id="rId7"/>
    <p:sldId id="259" r:id="rId8"/>
    <p:sldId id="260" r:id="rId9"/>
    <p:sldId id="264" r:id="rId10"/>
    <p:sldId id="262" r:id="rId11"/>
    <p:sldId id="263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FC5-ABD6-4E52-8B5B-07C0B9C44CB7}" type="datetimeFigureOut">
              <a:rPr lang="sk-SK" smtClean="0"/>
              <a:t>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76C52551-8A56-4D91-84C5-7CCCDD1EF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84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FC5-ABD6-4E52-8B5B-07C0B9C44CB7}" type="datetimeFigureOut">
              <a:rPr lang="sk-SK" smtClean="0"/>
              <a:t>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2551-8A56-4D91-84C5-7CCCDD1EF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945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FC5-ABD6-4E52-8B5B-07C0B9C44CB7}" type="datetimeFigureOut">
              <a:rPr lang="sk-SK" smtClean="0"/>
              <a:t>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2551-8A56-4D91-84C5-7CCCDD1EF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203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FC5-ABD6-4E52-8B5B-07C0B9C44CB7}" type="datetimeFigureOut">
              <a:rPr lang="sk-SK" smtClean="0"/>
              <a:t>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2551-8A56-4D91-84C5-7CCCDD1EF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316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7291FC5-ABD6-4E52-8B5B-07C0B9C44CB7}" type="datetimeFigureOut">
              <a:rPr lang="sk-SK" smtClean="0"/>
              <a:t>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6C52551-8A56-4D91-84C5-7CCCDD1EF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357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FC5-ABD6-4E52-8B5B-07C0B9C44CB7}" type="datetimeFigureOut">
              <a:rPr lang="sk-SK" smtClean="0"/>
              <a:t>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2551-8A56-4D91-84C5-7CCCDD1EF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119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FC5-ABD6-4E52-8B5B-07C0B9C44CB7}" type="datetimeFigureOut">
              <a:rPr lang="sk-SK" smtClean="0"/>
              <a:t>5. 5. 2023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2551-8A56-4D91-84C5-7CCCDD1EF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89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FC5-ABD6-4E52-8B5B-07C0B9C44CB7}" type="datetimeFigureOut">
              <a:rPr lang="sk-SK" smtClean="0"/>
              <a:t>5. 5. 2023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2551-8A56-4D91-84C5-7CCCDD1EF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460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FC5-ABD6-4E52-8B5B-07C0B9C44CB7}" type="datetimeFigureOut">
              <a:rPr lang="sk-SK" smtClean="0"/>
              <a:t>5. 5. 2023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2551-8A56-4D91-84C5-7CCCDD1EF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60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FC5-ABD6-4E52-8B5B-07C0B9C44CB7}" type="datetimeFigureOut">
              <a:rPr lang="sk-SK" smtClean="0"/>
              <a:t>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2551-8A56-4D91-84C5-7CCCDD1EF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33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7291FC5-ABD6-4E52-8B5B-07C0B9C44CB7}" type="datetimeFigureOut">
              <a:rPr lang="sk-SK" smtClean="0"/>
              <a:t>5. 5. 2023</a:t>
            </a:fld>
            <a:endParaRPr lang="sk-S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2551-8A56-4D91-84C5-7CCCDD1EF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731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7291FC5-ABD6-4E52-8B5B-07C0B9C44CB7}" type="datetimeFigureOut">
              <a:rPr lang="sk-SK" smtClean="0"/>
              <a:t>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6C52551-8A56-4D91-84C5-7CCCDD1EF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156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106517578200259/posts/119600090225341/" TargetMode="External"/><Relationship Id="rId2" Type="http://schemas.openxmlformats.org/officeDocument/2006/relationships/hyperlink" Target="https://digilib.phil.muni.cz/_flysystem/fedora/pdf/14070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bs.geocaching.com/goto/opevnenie_zv" TargetMode="External"/><Relationship Id="rId5" Type="http://schemas.openxmlformats.org/officeDocument/2006/relationships/hyperlink" Target="https://bystrica.dnes24.sk/okres/zvolen/kedysi-pomahali-neskor-zavadzali-z-mestskych-hradieb-zostali-vo-zvolene-len-zvysky-foto-387052" TargetMode="External"/><Relationship Id="rId4" Type="http://schemas.openxmlformats.org/officeDocument/2006/relationships/hyperlink" Target="https://www.teraz.sk/fotodennik/mestske-hradby-vo-zvolene/282883-fotografi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Mestské hradby vo Zvolene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332411"/>
          </a:xfrm>
        </p:spPr>
        <p:txBody>
          <a:bodyPr>
            <a:normAutofit fontScale="25000" lnSpcReduction="20000"/>
          </a:bodyPr>
          <a:lstStyle/>
          <a:p>
            <a:endParaRPr lang="sk-SK" dirty="0" smtClean="0"/>
          </a:p>
          <a:p>
            <a:r>
              <a:rPr lang="sk-SK" sz="4400" i="1" dirty="0" smtClean="0">
                <a:latin typeface="Arial Narrow" panose="020B0606020202030204" pitchFamily="34" charset="0"/>
              </a:rPr>
              <a:t>Natália </a:t>
            </a:r>
            <a:r>
              <a:rPr lang="sk-SK" sz="4400" i="1" dirty="0" err="1" smtClean="0">
                <a:latin typeface="Arial Narrow" panose="020B0606020202030204" pitchFamily="34" charset="0"/>
              </a:rPr>
              <a:t>Kukuliaková</a:t>
            </a:r>
            <a:endParaRPr lang="sk-SK" sz="4400" i="1" dirty="0" smtClean="0">
              <a:latin typeface="Arial Narrow" panose="020B0606020202030204" pitchFamily="34" charset="0"/>
            </a:endParaRPr>
          </a:p>
          <a:p>
            <a:r>
              <a:rPr lang="sk-SK" sz="4400" i="1" dirty="0" smtClean="0">
                <a:latin typeface="Arial Narrow" panose="020B0606020202030204" pitchFamily="34" charset="0"/>
              </a:rPr>
              <a:t>Stela Náterová</a:t>
            </a:r>
          </a:p>
          <a:p>
            <a:r>
              <a:rPr lang="sk-SK" sz="4400" i="1" dirty="0" smtClean="0">
                <a:latin typeface="Arial Narrow" panose="020B0606020202030204" pitchFamily="34" charset="0"/>
              </a:rPr>
              <a:t>Alexandra </a:t>
            </a:r>
            <a:r>
              <a:rPr lang="sk-SK" sz="4400" i="1" dirty="0" err="1" smtClean="0">
                <a:latin typeface="Arial Narrow" panose="020B0606020202030204" pitchFamily="34" charset="0"/>
              </a:rPr>
              <a:t>Vivien</a:t>
            </a:r>
            <a:r>
              <a:rPr lang="sk-SK" sz="4400" i="1" dirty="0" smtClean="0">
                <a:latin typeface="Arial Narrow" panose="020B0606020202030204" pitchFamily="34" charset="0"/>
              </a:rPr>
              <a:t> </a:t>
            </a:r>
            <a:r>
              <a:rPr lang="sk-SK" sz="4400" i="1" dirty="0" err="1" smtClean="0">
                <a:latin typeface="Arial Narrow" panose="020B0606020202030204" pitchFamily="34" charset="0"/>
              </a:rPr>
              <a:t>Renčová</a:t>
            </a:r>
            <a:endParaRPr lang="sk-SK" sz="4400" i="1" dirty="0" smtClean="0">
              <a:latin typeface="Arial Narrow" panose="020B0606020202030204" pitchFamily="34" charset="0"/>
            </a:endParaRPr>
          </a:p>
          <a:p>
            <a:r>
              <a:rPr lang="sk-SK" sz="4400" i="1" dirty="0" smtClean="0">
                <a:latin typeface="Arial Narrow" panose="020B0606020202030204" pitchFamily="34" charset="0"/>
              </a:rPr>
              <a:t>Emma </a:t>
            </a:r>
            <a:r>
              <a:rPr lang="sk-SK" sz="4400" i="1" dirty="0" err="1" smtClean="0">
                <a:latin typeface="Arial Narrow" panose="020B0606020202030204" pitchFamily="34" charset="0"/>
              </a:rPr>
              <a:t>Petreková</a:t>
            </a:r>
            <a:endParaRPr lang="sk-SK" sz="4400" i="1" dirty="0" smtClean="0">
              <a:latin typeface="Arial Narrow" panose="020B0606020202030204" pitchFamily="34" charset="0"/>
            </a:endParaRPr>
          </a:p>
          <a:p>
            <a:endParaRPr lang="sk-SK" i="1" dirty="0" smtClean="0">
              <a:latin typeface="Arial Narrow" panose="020B0606020202030204" pitchFamily="34" charset="0"/>
            </a:endParaRP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288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2397" y="2531147"/>
            <a:ext cx="10016163" cy="1831847"/>
          </a:xfrm>
        </p:spPr>
        <p:txBody>
          <a:bodyPr>
            <a:normAutofit/>
          </a:bodyPr>
          <a:lstStyle/>
          <a:p>
            <a:r>
              <a:rPr lang="sk-SK" sz="6000" dirty="0" smtClean="0"/>
              <a:t>Ďakujeme za pozornosť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315255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https://digilib.phil.muni.cz/_</a:t>
            </a:r>
            <a:r>
              <a:rPr lang="sk-SK" dirty="0" smtClean="0">
                <a:hlinkClick r:id="rId2"/>
              </a:rPr>
              <a:t>flysystem/fedora/pdf/140706.pdf</a:t>
            </a:r>
            <a:endParaRPr lang="sk-SK" dirty="0" smtClean="0"/>
          </a:p>
          <a:p>
            <a:r>
              <a:rPr lang="sk-SK" dirty="0">
                <a:hlinkClick r:id="rId3"/>
              </a:rPr>
              <a:t>https://www.facebook.com/106517578200259/posts/119600090225341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r>
              <a:rPr lang="sk-SK" dirty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www.teraz.sk/fotodennik/mestske-hradby-vo-zvolene/282883-fotografia.html</a:t>
            </a:r>
            <a:endParaRPr lang="sk-SK" dirty="0" smtClean="0"/>
          </a:p>
          <a:p>
            <a:r>
              <a:rPr lang="sk-SK" dirty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bystrica.dnes24.sk/okres/zvolen/kedysi-pomahali-neskor-zavadzali-z-mestskych-hradieb-zostali-vo-zvolene-len-zvysky-foto-387052</a:t>
            </a:r>
            <a:endParaRPr lang="sk-SK" dirty="0" smtClean="0"/>
          </a:p>
          <a:p>
            <a:r>
              <a:rPr lang="sk-SK" dirty="0">
                <a:hlinkClick r:id="rId6"/>
              </a:rPr>
              <a:t>https://</a:t>
            </a:r>
            <a:r>
              <a:rPr lang="sk-SK" dirty="0" smtClean="0">
                <a:hlinkClick r:id="rId6"/>
              </a:rPr>
              <a:t>labs.geocaching.com/goto/opevnenie_zv</a:t>
            </a: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99006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Mesto Zvolen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i="1" dirty="0" smtClean="0"/>
          </a:p>
          <a:p>
            <a:pPr>
              <a:lnSpc>
                <a:spcPct val="150000"/>
              </a:lnSpc>
            </a:pPr>
            <a:r>
              <a:rPr lang="sk-SK" sz="2100" i="1" dirty="0" smtClean="0"/>
              <a:t>Na </a:t>
            </a:r>
            <a:r>
              <a:rPr lang="sk-SK" sz="2100" i="1" dirty="0"/>
              <a:t>strmom kopci nad sútokom Slatiny a Hrona postavili hrad Starý Zvolen, od 19. Storočia známy ako Pustý hrad, ktorý sa stal strediskom oblasti Zvolenského lesa, </a:t>
            </a:r>
            <a:r>
              <a:rPr lang="sk-SK" sz="2100" i="1" dirty="0" err="1"/>
              <a:t>veľžupy</a:t>
            </a:r>
            <a:r>
              <a:rPr lang="sk-SK" sz="2100" i="1" dirty="0"/>
              <a:t>. Hradu najskôr nesmelo, neskôr vyzývavejšie, začala od 13. stor. konkurovať osada Zvolen rozložená medzi Slatinou a Hronom. Osada musela od svojho vzniku čeliť početným nájazdom Tatárov, počas ktorých panoval v meste strach a panika. Niet divu, že sa v čase jedného Tatárskeho útoku stratila listina s mestskými právami. </a:t>
            </a:r>
          </a:p>
        </p:txBody>
      </p:sp>
    </p:spTree>
    <p:extLst>
      <p:ext uri="{BB962C8B-B14F-4D97-AF65-F5344CB8AC3E}">
        <p14:creationId xmlns:p14="http://schemas.microsoft.com/office/powerpoint/2010/main" val="88558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Mesto Zvolen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69848" y="1694688"/>
            <a:ext cx="10058400" cy="4050792"/>
          </a:xfrm>
        </p:spPr>
        <p:txBody>
          <a:bodyPr>
            <a:normAutofit lnSpcReduction="10000"/>
          </a:bodyPr>
          <a:lstStyle/>
          <a:p>
            <a:endParaRPr lang="sk-SK" i="1" dirty="0" smtClean="0"/>
          </a:p>
          <a:p>
            <a:endParaRPr lang="sk-SK" i="1" dirty="0"/>
          </a:p>
          <a:p>
            <a:pPr>
              <a:lnSpc>
                <a:spcPct val="150000"/>
              </a:lnSpc>
            </a:pPr>
            <a:r>
              <a:rPr lang="sk-SK" sz="2100" i="1" dirty="0" smtClean="0"/>
              <a:t>Základné </a:t>
            </a:r>
            <a:r>
              <a:rPr lang="sk-SK" sz="2100" i="1" dirty="0"/>
              <a:t>mestské privilégium z r. 1239, zničené počas tatárskeho vpádu, obnovil kráľ Belo IV. konfirmačnou listinou v r. 1243, keď udelil Zvolenu štatút slobodného kráľovského mesta. Jej obsahom bolo právo voľby farára, richtára a prísažných. Významné bolo tiež vyňatie mešťanov spod súdnej právomoci zvolenského </a:t>
            </a:r>
            <a:r>
              <a:rPr lang="sk-SK" sz="2100" i="1" dirty="0" err="1"/>
              <a:t>komesa</a:t>
            </a:r>
            <a:r>
              <a:rPr lang="sk-SK" sz="2100" i="1" dirty="0"/>
              <a:t>. Mesto bolo oslobodené od všetkých mýt a zároveň dostalo potvrdené zvykové právo slobodne rúbať drevo a lámať kameň.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411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rázok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399" r="12399"/>
          <a:stretch>
            <a:fillRect/>
          </a:stretch>
        </p:blipFill>
        <p:spPr>
          <a:xfrm>
            <a:off x="383176" y="202687"/>
            <a:ext cx="7568006" cy="625036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" b="97191" l="1418" r="97518">
                        <a14:foregroundMark x1="13830" y1="16854" x2="13830" y2="16854"/>
                        <a14:foregroundMark x1="8865" y1="12360" x2="8865" y2="12360"/>
                        <a14:foregroundMark x1="49645" y1="11236" x2="49291" y2="11236"/>
                        <a14:foregroundMark x1="47163" y1="1685" x2="47163" y2="1685"/>
                        <a14:foregroundMark x1="56383" y1="9551" x2="56383" y2="9551"/>
                        <a14:foregroundMark x1="67376" y1="8989" x2="67376" y2="8989"/>
                        <a14:foregroundMark x1="58156" y1="7303" x2="58156" y2="7303"/>
                        <a14:foregroundMark x1="81560" y1="7865" x2="81560" y2="7865"/>
                        <a14:foregroundMark x1="86879" y1="21910" x2="86879" y2="21910"/>
                        <a14:foregroundMark x1="12411" y1="88764" x2="12411" y2="88764"/>
                        <a14:foregroundMark x1="10993" y1="85955" x2="10993" y2="85955"/>
                        <a14:foregroundMark x1="4965" y1="61236" x2="4965" y2="61236"/>
                        <a14:foregroundMark x1="5319" y1="82584" x2="5319" y2="82584"/>
                        <a14:foregroundMark x1="6383" y1="91573" x2="6383" y2="91573"/>
                        <a14:foregroundMark x1="25177" y1="93258" x2="25177" y2="93258"/>
                        <a14:foregroundMark x1="42199" y1="89326" x2="42199" y2="89326"/>
                        <a14:foregroundMark x1="42199" y1="89326" x2="42199" y2="89326"/>
                        <a14:foregroundMark x1="62411" y1="88764" x2="62411" y2="88764"/>
                        <a14:foregroundMark x1="87234" y1="70225" x2="87234" y2="70225"/>
                        <a14:foregroundMark x1="92199" y1="70225" x2="92199" y2="70225"/>
                        <a14:foregroundMark x1="87943" y1="10112" x2="87943" y2="10112"/>
                        <a14:foregroundMark x1="87943" y1="10112" x2="87943" y2="10112"/>
                        <a14:foregroundMark x1="89007" y1="9551" x2="89007" y2="9551"/>
                        <a14:foregroundMark x1="93617" y1="7303" x2="93617" y2="7303"/>
                        <a14:foregroundMark x1="90780" y1="26966" x2="90780" y2="26966"/>
                        <a14:foregroundMark x1="92199" y1="31461" x2="92199" y2="31461"/>
                        <a14:foregroundMark x1="91844" y1="32584" x2="91844" y2="32584"/>
                        <a14:foregroundMark x1="91844" y1="38202" x2="91844" y2="38202"/>
                        <a14:backgroundMark x1="709" y1="12921" x2="709" y2="12921"/>
                        <a14:backgroundMark x1="41135" y1="1685" x2="41135" y2="1685"/>
                        <a14:backgroundMark x1="63475" y1="2809" x2="63475" y2="2809"/>
                        <a14:backgroundMark x1="14539" y1="1685" x2="14539" y2="1685"/>
                        <a14:backgroundMark x1="33333" y1="1685" x2="33333" y2="1685"/>
                        <a14:backgroundMark x1="50709" y1="1685" x2="50709" y2="1685"/>
                        <a14:backgroundMark x1="44681" y1="2247" x2="44681" y2="2247"/>
                        <a14:backgroundMark x1="47163" y1="2809" x2="47163" y2="2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56" y="1637211"/>
            <a:ext cx="5480915" cy="345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8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36776"/>
          </a:xfrm>
        </p:spPr>
        <p:txBody>
          <a:bodyPr>
            <a:normAutofit/>
          </a:bodyPr>
          <a:lstStyle/>
          <a:p>
            <a:r>
              <a:rPr lang="sk-SK" sz="4400" dirty="0" smtClean="0"/>
              <a:t>Mestské hradby</a:t>
            </a:r>
            <a:endParaRPr lang="sk-SK" sz="4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87264" y="2182368"/>
            <a:ext cx="10040983" cy="4050792"/>
          </a:xfrm>
        </p:spPr>
        <p:txBody>
          <a:bodyPr>
            <a:normAutofit/>
          </a:bodyPr>
          <a:lstStyle/>
          <a:p>
            <a:r>
              <a:rPr lang="sk-SK" i="1" dirty="0"/>
              <a:t>Opevnenie mesta </a:t>
            </a:r>
            <a:r>
              <a:rPr lang="sk-SK" i="1" dirty="0" smtClean="0"/>
              <a:t>Zvolen </a:t>
            </a:r>
            <a:r>
              <a:rPr lang="sk-SK" i="1" dirty="0"/>
              <a:t>a hlavne jeho počiatky nie sú doteraz príliš známe</a:t>
            </a:r>
            <a:r>
              <a:rPr lang="sk-SK" i="1" dirty="0" smtClean="0"/>
              <a:t>.</a:t>
            </a:r>
            <a:r>
              <a:rPr lang="sk-SK" i="1" dirty="0"/>
              <a:t> </a:t>
            </a:r>
            <a:r>
              <a:rPr lang="sk-SK" i="1" dirty="0" smtClean="0"/>
              <a:t>Vznik mestských </a:t>
            </a:r>
            <a:r>
              <a:rPr lang="sk-SK" i="1" dirty="0"/>
              <a:t>hradieb datuje striedavo k rokom 1541 a </a:t>
            </a:r>
            <a:r>
              <a:rPr lang="sk-SK" i="1" dirty="0" smtClean="0"/>
              <a:t>1635.</a:t>
            </a:r>
          </a:p>
          <a:p>
            <a:r>
              <a:rPr lang="sk-SK" i="1" dirty="0"/>
              <a:t>Z mestského opevnenia, ktoré kedysi chránilo Zvolen pred útokmi, sa čiastočne zachovalo len torzo hradieb a bášt. Hradby </a:t>
            </a:r>
            <a:r>
              <a:rPr lang="sk-SK" i="1" dirty="0" smtClean="0"/>
              <a:t>mesto čiastočne </a:t>
            </a:r>
            <a:r>
              <a:rPr lang="sk-SK" i="1" dirty="0"/>
              <a:t>zbúralo v 19. storočí, keď došlo k priemyselnému rozmachu a ľudia mali vtedy pocit, že starého sa musia zbaviť.</a:t>
            </a:r>
          </a:p>
          <a:p>
            <a:r>
              <a:rPr lang="sk-SK" i="1" dirty="0"/>
              <a:t>Napriek svojmu výsadnému postaveniu v stredoveku si Zvolen murované hradby nevybudoval, hoci ich výstavbu predpokladá dekrét Žigmunda Luxemburského z roku 1405.</a:t>
            </a:r>
          </a:p>
          <a:p>
            <a:r>
              <a:rPr lang="sk-SK" i="1" dirty="0" smtClean="0"/>
              <a:t>Prvé </a:t>
            </a:r>
            <a:r>
              <a:rPr lang="sk-SK" i="1" dirty="0"/>
              <a:t>zmienky, ktoré môžu súvisieť s opevnením mesta, pochádzajú z roku 1465. V tom období sa opakovane spomína údržba mestskej priekopy, ktorá pravdepodobne obklopovala zástavbu zoskupenú okolo </a:t>
            </a:r>
            <a:r>
              <a:rPr lang="sk-SK" i="1" dirty="0" smtClean="0"/>
              <a:t>námestia</a:t>
            </a:r>
            <a:r>
              <a:rPr lang="sk-SK" i="1" dirty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17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035" y="451465"/>
            <a:ext cx="4322890" cy="287668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95" y="2649235"/>
            <a:ext cx="5275059" cy="351031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735" y="451464"/>
            <a:ext cx="3744128" cy="252351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887" y="3328152"/>
            <a:ext cx="4594038" cy="283139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049" y="3909304"/>
            <a:ext cx="3818979" cy="222171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89" y="451465"/>
            <a:ext cx="3792168" cy="252351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54" y="2377056"/>
            <a:ext cx="2418674" cy="16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4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577" y="573741"/>
            <a:ext cx="10428541" cy="53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4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Mestské hradby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69848" y="2913888"/>
            <a:ext cx="10058400" cy="4050792"/>
          </a:xfrm>
        </p:spPr>
        <p:txBody>
          <a:bodyPr/>
          <a:lstStyle/>
          <a:p>
            <a:r>
              <a:rPr lang="sk-SK" i="1" dirty="0" smtClean="0"/>
              <a:t>Súčasťou </a:t>
            </a:r>
            <a:r>
              <a:rPr lang="sk-SK" i="1" dirty="0"/>
              <a:t>opevnenia bolo niekoľko bášt a tri vstupné brány (Hronská, </a:t>
            </a:r>
            <a:r>
              <a:rPr lang="sk-SK" i="1" dirty="0" err="1"/>
              <a:t>Vigľašská</a:t>
            </a:r>
            <a:r>
              <a:rPr lang="sk-SK" i="1" dirty="0"/>
              <a:t> a Krupinská). </a:t>
            </a:r>
            <a:endParaRPr lang="sk-SK" i="1" dirty="0" smtClean="0"/>
          </a:p>
          <a:p>
            <a:r>
              <a:rPr lang="sk-SK" i="1" dirty="0" smtClean="0"/>
              <a:t>Po </a:t>
            </a:r>
            <a:r>
              <a:rPr lang="sk-SK" i="1" dirty="0"/>
              <a:t>upokojení situácie v 18. a predovšetkým v 19. storočí, mestské opevnenie začalo postupne upadať. Bolo bariérou, ktorá bránila v rozrastaní mesta. </a:t>
            </a:r>
            <a:endParaRPr lang="sk-SK" i="1" dirty="0" smtClean="0"/>
          </a:p>
          <a:p>
            <a:r>
              <a:rPr lang="sk-SK" i="1" dirty="0" smtClean="0"/>
              <a:t>Ako </a:t>
            </a:r>
            <a:r>
              <a:rPr lang="sk-SK" i="1" dirty="0"/>
              <a:t>prvé padli za obeť mestské brány, ktoré uzatvárali tri vstupy do mesta. Nasledovalo postupné búranie a rozoberanie múrov. </a:t>
            </a:r>
          </a:p>
        </p:txBody>
      </p:sp>
    </p:spTree>
    <p:extLst>
      <p:ext uri="{BB962C8B-B14F-4D97-AF65-F5344CB8AC3E}">
        <p14:creationId xmlns:p14="http://schemas.microsoft.com/office/powerpoint/2010/main" val="383850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3" y="1210236"/>
            <a:ext cx="11159832" cy="42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 dreva">
  <a:themeElements>
    <a:clrScheme name="Typ drev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Typ drev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 dre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 dreva</Template>
  <TotalTime>132</TotalTime>
  <Words>399</Words>
  <Application>Microsoft Office PowerPoint</Application>
  <PresentationFormat>Širokouhlá</PresentationFormat>
  <Paragraphs>32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 Narrow</vt:lpstr>
      <vt:lpstr>Bookman Old Style</vt:lpstr>
      <vt:lpstr>Century Gothic</vt:lpstr>
      <vt:lpstr>Wingdings</vt:lpstr>
      <vt:lpstr>Typ dreva</vt:lpstr>
      <vt:lpstr>Mestské hradby vo Zvolene</vt:lpstr>
      <vt:lpstr>Mesto Zvolen</vt:lpstr>
      <vt:lpstr>Mesto Zvolen</vt:lpstr>
      <vt:lpstr>Prezentácia programu PowerPoint</vt:lpstr>
      <vt:lpstr>Mestské hradby</vt:lpstr>
      <vt:lpstr>Prezentácia programu PowerPoint</vt:lpstr>
      <vt:lpstr>Prezentácia programu PowerPoint</vt:lpstr>
      <vt:lpstr>Mestské hradby</vt:lpstr>
      <vt:lpstr>Prezentácia programu PowerPoint</vt:lpstr>
      <vt:lpstr>Ďakujeme za pozornosť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Mestské hradby vo Zvolene</dc:title>
  <dc:creator>ucitel</dc:creator>
  <cp:lastModifiedBy>ucitel</cp:lastModifiedBy>
  <cp:revision>14</cp:revision>
  <dcterms:created xsi:type="dcterms:W3CDTF">2023-04-27T07:16:34Z</dcterms:created>
  <dcterms:modified xsi:type="dcterms:W3CDTF">2023-05-05T11:16:19Z</dcterms:modified>
</cp:coreProperties>
</file>