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6" r:id="rId3"/>
    <p:sldId id="277" r:id="rId4"/>
    <p:sldId id="257" r:id="rId5"/>
    <p:sldId id="259" r:id="rId6"/>
    <p:sldId id="258" r:id="rId7"/>
    <p:sldId id="292" r:id="rId8"/>
    <p:sldId id="293" r:id="rId9"/>
    <p:sldId id="294" r:id="rId10"/>
    <p:sldId id="295" r:id="rId11"/>
    <p:sldId id="296" r:id="rId12"/>
    <p:sldId id="283" r:id="rId13"/>
    <p:sldId id="282" r:id="rId14"/>
    <p:sldId id="284" r:id="rId15"/>
    <p:sldId id="285" r:id="rId16"/>
    <p:sldId id="286" r:id="rId17"/>
    <p:sldId id="287" r:id="rId1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3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C2BEF-D138-4CBC-9DEF-97FDEFE6F22C}" type="datetimeFigureOut">
              <a:rPr lang="sk-SK" smtClean="0"/>
              <a:t>24. 9. 2023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F85EA-1CF5-407F-9B7A-FE72638943F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9545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F85EA-1CF5-407F-9B7A-FE72638943FE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9016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24. 9. 2023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633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24. 9. 2023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464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24. 9. 2023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497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24. 9. 2023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342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24. 9. 2023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955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24. 9. 2023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4482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24. 9. 2023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9065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24. 9. 2023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752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24. 9. 2023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727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24. 9. 2023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43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24. 9. 2023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2993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CF33F-8C09-4AC6-B910-6BD258056247}" type="datetimeFigureOut">
              <a:rPr lang="sk-SK" smtClean="0"/>
              <a:t>24. 9. 2023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686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1"/>
            <a:ext cx="7772400" cy="719316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HUBY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8" name="Picture 4" descr="Na záhrade môžete pestovať huby z mycé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19316"/>
            <a:ext cx="9001000" cy="613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0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3768" y="1568"/>
            <a:ext cx="7020232" cy="763136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VÝROBA PIVA – </a:t>
            </a:r>
            <a:r>
              <a:rPr lang="sk-SK" b="1" i="1" dirty="0" smtClean="0"/>
              <a:t>kvasinka pivná</a:t>
            </a:r>
            <a:endParaRPr lang="sk-SK" b="1" i="1" dirty="0"/>
          </a:p>
        </p:txBody>
      </p:sp>
      <p:pic>
        <p:nvPicPr>
          <p:cNvPr id="5122" name="Picture 2" descr="AZRAH | rwa.sk - Jačmeň siat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2123729" cy="212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víz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540" y="764704"/>
            <a:ext cx="1944216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lad, historie, výroba a jeho druhy | Pivní kleno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484" y="675869"/>
            <a:ext cx="3897620" cy="292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Nový bratislavský minipivovar | Minipivovary | Pivní.inf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4077072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umulus lupulus , Okrasný chmeľ, Chmeľ obyčajný, K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628" y="5045300"/>
            <a:ext cx="1768076" cy="176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Krátky prehľad dlhých dejín piva alebo čo rozpráva o obľúbenom nápoji  história | REFRESHER.sk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636912"/>
            <a:ext cx="1985935" cy="183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Kvasnice, kvašení a jeho druhy | Pivní klenoty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7695" y="4293096"/>
            <a:ext cx="3770409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ovacia šípka 4"/>
          <p:cNvCxnSpPr/>
          <p:nvPr/>
        </p:nvCxnSpPr>
        <p:spPr>
          <a:xfrm>
            <a:off x="2195736" y="1196752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/>
          <p:cNvCxnSpPr/>
          <p:nvPr/>
        </p:nvCxnSpPr>
        <p:spPr>
          <a:xfrm>
            <a:off x="4716428" y="1124744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/>
          <p:cNvCxnSpPr/>
          <p:nvPr/>
        </p:nvCxnSpPr>
        <p:spPr>
          <a:xfrm>
            <a:off x="7232899" y="3645024"/>
            <a:ext cx="0" cy="5040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ovacia šípka 16"/>
          <p:cNvCxnSpPr/>
          <p:nvPr/>
        </p:nvCxnSpPr>
        <p:spPr>
          <a:xfrm flipH="1">
            <a:off x="4967536" y="5445224"/>
            <a:ext cx="33759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ovacia šípka 19"/>
          <p:cNvCxnSpPr/>
          <p:nvPr/>
        </p:nvCxnSpPr>
        <p:spPr>
          <a:xfrm flipH="1">
            <a:off x="1985934" y="5733256"/>
            <a:ext cx="33759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ovacia šípka 20"/>
          <p:cNvCxnSpPr/>
          <p:nvPr/>
        </p:nvCxnSpPr>
        <p:spPr>
          <a:xfrm flipV="1">
            <a:off x="992966" y="4581128"/>
            <a:ext cx="0" cy="32407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/>
          <p:cNvSpPr txBox="1"/>
          <p:nvPr/>
        </p:nvSpPr>
        <p:spPr>
          <a:xfrm>
            <a:off x="1907704" y="2145393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1. Jačmeň</a:t>
            </a:r>
            <a:endParaRPr lang="sk-SK" sz="1400" dirty="0"/>
          </a:p>
        </p:txBody>
      </p:sp>
      <p:sp>
        <p:nvSpPr>
          <p:cNvPr id="24" name="BlokTextu 23"/>
          <p:cNvSpPr txBox="1"/>
          <p:nvPr/>
        </p:nvSpPr>
        <p:spPr>
          <a:xfrm>
            <a:off x="4140364" y="2453170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400" dirty="0" smtClean="0"/>
              <a:t>2. Naklíčený jačmeň - slad</a:t>
            </a:r>
            <a:endParaRPr lang="sk-SK" sz="1400" dirty="0"/>
          </a:p>
        </p:txBody>
      </p:sp>
      <p:sp>
        <p:nvSpPr>
          <p:cNvPr id="25" name="BlokTextu 24"/>
          <p:cNvSpPr txBox="1"/>
          <p:nvPr/>
        </p:nvSpPr>
        <p:spPr>
          <a:xfrm>
            <a:off x="4140364" y="5993904"/>
            <a:ext cx="12073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400" dirty="0"/>
              <a:t>3</a:t>
            </a:r>
            <a:r>
              <a:rPr lang="sk-SK" sz="1400" dirty="0" smtClean="0"/>
              <a:t>. Kvasenie: </a:t>
            </a:r>
            <a:r>
              <a:rPr lang="sk-SK" sz="1200" dirty="0" smtClean="0"/>
              <a:t>vzniká alkohol a bublinky CO</a:t>
            </a:r>
            <a:r>
              <a:rPr lang="sk-SK" sz="1200" baseline="-25000" dirty="0" smtClean="0"/>
              <a:t>2</a:t>
            </a:r>
            <a:endParaRPr lang="sk-SK" sz="1200" baseline="-25000" dirty="0"/>
          </a:p>
        </p:txBody>
      </p:sp>
      <p:sp>
        <p:nvSpPr>
          <p:cNvPr id="26" name="BlokTextu 25"/>
          <p:cNvSpPr txBox="1"/>
          <p:nvPr/>
        </p:nvSpPr>
        <p:spPr>
          <a:xfrm>
            <a:off x="1905974" y="6301681"/>
            <a:ext cx="2234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4</a:t>
            </a:r>
            <a:r>
              <a:rPr lang="sk-SK" sz="1400" dirty="0" smtClean="0"/>
              <a:t>. Pridanie chmeľu – </a:t>
            </a:r>
            <a:br>
              <a:rPr lang="sk-SK" sz="1400" dirty="0" smtClean="0"/>
            </a:br>
            <a:r>
              <a:rPr lang="sk-SK" sz="1400" dirty="0" smtClean="0"/>
              <a:t>horká chuť, trvanlivosť</a:t>
            </a:r>
            <a:endParaRPr lang="sk-SK" sz="1400" dirty="0"/>
          </a:p>
        </p:txBody>
      </p:sp>
      <p:sp>
        <p:nvSpPr>
          <p:cNvPr id="27" name="BlokTextu 26"/>
          <p:cNvSpPr txBox="1"/>
          <p:nvPr/>
        </p:nvSpPr>
        <p:spPr>
          <a:xfrm>
            <a:off x="0" y="4453329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5. Pivo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278867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Liečivé hrozno. Ako si pripraviť mušt, burčiak či želé? | LepšíDeň.s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641"/>
            <a:ext cx="270386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Fotky\Dášenka a Alenka a Zuzanka\2020\09 September\12.9.2020 Oberačka\20200912_18051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9113" y="608833"/>
            <a:ext cx="2250504" cy="227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Fotky\Dášenka a Alenka a Zuzanka\2020\09 September\12.9.2020 Oberačka\20200912_17442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470711" y="725064"/>
            <a:ext cx="2321975" cy="20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ýchlokurz: Ako si vyrobiť víno v domácich podmienkach | Záhrada.sk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40970" y="3356992"/>
            <a:ext cx="2781455" cy="185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rírodná hroznová šťava | Dobruchut.sk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6108" y="5626079"/>
            <a:ext cx="1838380" cy="120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Jak na Révu: Ohlédnutí za rokem 201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337" y="4165691"/>
            <a:ext cx="1997968" cy="266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Patří burčák do lednice? Hrozí i výbuch! RADY, jak ho skladovat - tn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16" descr="Patří burčák do lednice? Hrozí i výbuch! RADY, jak ho skladovat - tn.c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18" descr="Patří burčák do lednice? Hrozí i výbuch! RADY, jak ho skladovat - tn.c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20" descr="Patří burčák do lednice? Hrozí i výbuch! RADY, jak ho skladovat - tn.c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6166" name="Picture 22" descr="Svatováclavské slavnosti po celém kraji nabídnou burčák i muziku - iDNES.cz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4123" y="5373216"/>
            <a:ext cx="1961144" cy="14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ALT:Dobré vino sa bez sudu nezaobíde, drevo nám závidia i Francúzi - SM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2409056"/>
            <a:ext cx="2876338" cy="19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Barrique alebo barikové víno - viete čo môžete od neho očakávať? |  Vinárstvo Tajna Vineyards &amp; Winery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848687"/>
            <a:ext cx="1979712" cy="200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Nadpis 1"/>
          <p:cNvSpPr txBox="1">
            <a:spLocks/>
          </p:cNvSpPr>
          <p:nvPr/>
        </p:nvSpPr>
        <p:spPr>
          <a:xfrm>
            <a:off x="2555776" y="1568"/>
            <a:ext cx="6588224" cy="691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VÝROBA VÍNA– </a:t>
            </a:r>
            <a:r>
              <a:rPr lang="sk-SK" b="1" i="1" dirty="0" smtClean="0"/>
              <a:t>kvasinka vínna</a:t>
            </a:r>
            <a:endParaRPr lang="sk-SK" b="1" i="1" dirty="0"/>
          </a:p>
        </p:txBody>
      </p:sp>
      <p:cxnSp>
        <p:nvCxnSpPr>
          <p:cNvPr id="20" name="Rovná spojovacia šípka 19"/>
          <p:cNvCxnSpPr/>
          <p:nvPr/>
        </p:nvCxnSpPr>
        <p:spPr>
          <a:xfrm>
            <a:off x="2882667" y="858726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ovacia šípka 20"/>
          <p:cNvCxnSpPr/>
          <p:nvPr/>
        </p:nvCxnSpPr>
        <p:spPr>
          <a:xfrm>
            <a:off x="5849888" y="980728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/>
          <p:cNvCxnSpPr/>
          <p:nvPr/>
        </p:nvCxnSpPr>
        <p:spPr>
          <a:xfrm>
            <a:off x="7631697" y="2996952"/>
            <a:ext cx="1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ovacia šípka 23"/>
          <p:cNvCxnSpPr/>
          <p:nvPr/>
        </p:nvCxnSpPr>
        <p:spPr>
          <a:xfrm>
            <a:off x="8100392" y="5266039"/>
            <a:ext cx="1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ovná spojovacia šípka 24"/>
          <p:cNvCxnSpPr/>
          <p:nvPr/>
        </p:nvCxnSpPr>
        <p:spPr>
          <a:xfrm flipH="1">
            <a:off x="3890503" y="6669360"/>
            <a:ext cx="5223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ovacia šípka 27"/>
          <p:cNvCxnSpPr/>
          <p:nvPr/>
        </p:nvCxnSpPr>
        <p:spPr>
          <a:xfrm flipH="1">
            <a:off x="6444208" y="6218977"/>
            <a:ext cx="5223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ovná spojovacia šípka 28"/>
          <p:cNvCxnSpPr/>
          <p:nvPr/>
        </p:nvCxnSpPr>
        <p:spPr>
          <a:xfrm flipV="1">
            <a:off x="3216289" y="4437112"/>
            <a:ext cx="0" cy="8289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ovacia šípka 31"/>
          <p:cNvCxnSpPr/>
          <p:nvPr/>
        </p:nvCxnSpPr>
        <p:spPr>
          <a:xfrm>
            <a:off x="989856" y="4437112"/>
            <a:ext cx="0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BlokTextu 33"/>
          <p:cNvSpPr txBox="1"/>
          <p:nvPr/>
        </p:nvSpPr>
        <p:spPr>
          <a:xfrm>
            <a:off x="827584" y="176982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1. Hrozno (ovocie)</a:t>
            </a:r>
            <a:endParaRPr lang="sk-SK" sz="1400" dirty="0"/>
          </a:p>
        </p:txBody>
      </p:sp>
      <p:sp>
        <p:nvSpPr>
          <p:cNvPr id="35" name="BlokTextu 34"/>
          <p:cNvSpPr txBox="1"/>
          <p:nvPr/>
        </p:nvSpPr>
        <p:spPr>
          <a:xfrm>
            <a:off x="5750746" y="1412776"/>
            <a:ext cx="83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/>
              <a:t>2. Oberanie,</a:t>
            </a:r>
          </a:p>
          <a:p>
            <a:r>
              <a:rPr lang="sk-SK" sz="1200" dirty="0" smtClean="0"/>
              <a:t>mletie</a:t>
            </a:r>
            <a:endParaRPr lang="sk-SK" sz="1200" dirty="0"/>
          </a:p>
        </p:txBody>
      </p:sp>
      <p:sp>
        <p:nvSpPr>
          <p:cNvPr id="36" name="BlokTextu 35"/>
          <p:cNvSpPr txBox="1"/>
          <p:nvPr/>
        </p:nvSpPr>
        <p:spPr>
          <a:xfrm>
            <a:off x="7884368" y="3049215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3. Prešovanie</a:t>
            </a:r>
            <a:endParaRPr lang="sk-SK" sz="1400" dirty="0"/>
          </a:p>
        </p:txBody>
      </p:sp>
      <p:sp>
        <p:nvSpPr>
          <p:cNvPr id="37" name="BlokTextu 36"/>
          <p:cNvSpPr txBox="1"/>
          <p:nvPr/>
        </p:nvSpPr>
        <p:spPr>
          <a:xfrm>
            <a:off x="8266341" y="5391459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4. Mušt</a:t>
            </a:r>
            <a:endParaRPr lang="sk-SK" sz="1400" dirty="0"/>
          </a:p>
        </p:txBody>
      </p:sp>
      <p:sp>
        <p:nvSpPr>
          <p:cNvPr id="38" name="BlokTextu 37"/>
          <p:cNvSpPr txBox="1"/>
          <p:nvPr/>
        </p:nvSpPr>
        <p:spPr>
          <a:xfrm>
            <a:off x="4630307" y="386052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5. Kvasenie</a:t>
            </a:r>
            <a:endParaRPr lang="sk-SK" sz="1400" dirty="0"/>
          </a:p>
        </p:txBody>
      </p:sp>
      <p:sp>
        <p:nvSpPr>
          <p:cNvPr id="39" name="BlokTextu 38"/>
          <p:cNvSpPr txBox="1"/>
          <p:nvPr/>
        </p:nvSpPr>
        <p:spPr>
          <a:xfrm>
            <a:off x="3277233" y="507414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6. Burčiak</a:t>
            </a:r>
            <a:endParaRPr lang="sk-SK" sz="1400" dirty="0"/>
          </a:p>
        </p:txBody>
      </p:sp>
      <p:sp>
        <p:nvSpPr>
          <p:cNvPr id="40" name="BlokTextu 39"/>
          <p:cNvSpPr txBox="1"/>
          <p:nvPr/>
        </p:nvSpPr>
        <p:spPr>
          <a:xfrm>
            <a:off x="1294860" y="4326614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7. Dozrievanie </a:t>
            </a:r>
            <a:endParaRPr lang="sk-SK" sz="1400" dirty="0"/>
          </a:p>
        </p:txBody>
      </p:sp>
      <p:sp>
        <p:nvSpPr>
          <p:cNvPr id="41" name="BlokTextu 40"/>
          <p:cNvSpPr txBox="1"/>
          <p:nvPr/>
        </p:nvSpPr>
        <p:spPr>
          <a:xfrm>
            <a:off x="0" y="4543799"/>
            <a:ext cx="76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8. Víno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248268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ropbox\Korona úlohy\BIO\BIO8\Luc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7" t="23714" r="24643" b="30083"/>
          <a:stretch/>
        </p:blipFill>
        <p:spPr bwMode="auto">
          <a:xfrm>
            <a:off x="683568" y="3217132"/>
            <a:ext cx="3960440" cy="34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ropbox\Korona úlohy\BIO\BIO8\marcel\IMG_20201117_1958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3" t="35883"/>
          <a:stretch/>
        </p:blipFill>
        <p:spPr bwMode="auto">
          <a:xfrm>
            <a:off x="5004048" y="188640"/>
            <a:ext cx="3749037" cy="31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413" y="2740"/>
            <a:ext cx="5000635" cy="1143000"/>
          </a:xfrm>
        </p:spPr>
        <p:txBody>
          <a:bodyPr/>
          <a:lstStyle/>
          <a:p>
            <a:r>
              <a:rPr lang="sk-SK" b="1" dirty="0" smtClean="0"/>
              <a:t>PLESNE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09280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1979712" y="3068960"/>
            <a:ext cx="5365360" cy="3791894"/>
            <a:chOff x="1979712" y="3068960"/>
            <a:chExt cx="5365360" cy="3791894"/>
          </a:xfrm>
        </p:grpSpPr>
        <p:pic>
          <p:nvPicPr>
            <p:cNvPr id="7170" name="Picture 2" descr="C:\Users\Katuška\Documents\Obrázky Škola\Huby\Stavba tela huby popis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79712" y="3068960"/>
              <a:ext cx="5365360" cy="379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Skupina 5"/>
            <p:cNvGrpSpPr/>
            <p:nvPr/>
          </p:nvGrpSpPr>
          <p:grpSpPr>
            <a:xfrm>
              <a:off x="3897373" y="3429000"/>
              <a:ext cx="1659898" cy="621783"/>
              <a:chOff x="3897373" y="3429000"/>
              <a:chExt cx="1659898" cy="621783"/>
            </a:xfrm>
          </p:grpSpPr>
          <p:sp>
            <p:nvSpPr>
              <p:cNvPr id="5" name="Ovál 4"/>
              <p:cNvSpPr/>
              <p:nvPr/>
            </p:nvSpPr>
            <p:spPr>
              <a:xfrm>
                <a:off x="4139952" y="376380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6" name="Ovál 15"/>
              <p:cNvSpPr/>
              <p:nvPr/>
            </p:nvSpPr>
            <p:spPr>
              <a:xfrm>
                <a:off x="4347982" y="342900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7" name="Ovál 16"/>
              <p:cNvSpPr/>
              <p:nvPr/>
            </p:nvSpPr>
            <p:spPr>
              <a:xfrm>
                <a:off x="3897373" y="3440191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8" name="Ovál 17"/>
              <p:cNvSpPr/>
              <p:nvPr/>
            </p:nvSpPr>
            <p:spPr>
              <a:xfrm>
                <a:off x="4597152" y="3533419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20" name="Ovál 19"/>
              <p:cNvSpPr/>
              <p:nvPr/>
            </p:nvSpPr>
            <p:spPr>
              <a:xfrm>
                <a:off x="5153053" y="3567947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21" name="Ovál 20"/>
              <p:cNvSpPr/>
              <p:nvPr/>
            </p:nvSpPr>
            <p:spPr>
              <a:xfrm>
                <a:off x="4551433" y="380952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22" name="Ovál 21"/>
              <p:cNvSpPr/>
              <p:nvPr/>
            </p:nvSpPr>
            <p:spPr>
              <a:xfrm>
                <a:off x="4856233" y="371703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23" name="Ovál 22"/>
              <p:cNvSpPr/>
              <p:nvPr/>
            </p:nvSpPr>
            <p:spPr>
              <a:xfrm>
                <a:off x="5004048" y="399339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24" name="Ovál 23"/>
              <p:cNvSpPr/>
              <p:nvPr/>
            </p:nvSpPr>
            <p:spPr>
              <a:xfrm>
                <a:off x="5511552" y="400506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</p:grpSp>
      <p:pic>
        <p:nvPicPr>
          <p:cNvPr id="9219" name="Picture 3" descr="C:\Users\Katuška\Documents\Obrázky Škola\Huby\Plesne\Plesnivy chleba ciern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655926" y="494836"/>
            <a:ext cx="2965450" cy="197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3" y="2740"/>
            <a:ext cx="8229600" cy="1143000"/>
          </a:xfrm>
        </p:spPr>
        <p:txBody>
          <a:bodyPr/>
          <a:lstStyle/>
          <a:p>
            <a:r>
              <a:rPr lang="sk-SK" b="1" dirty="0" smtClean="0"/>
              <a:t>PLESNE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413" y="805979"/>
            <a:ext cx="8229600" cy="4525963"/>
          </a:xfrm>
        </p:spPr>
        <p:txBody>
          <a:bodyPr/>
          <a:lstStyle/>
          <a:p>
            <a:r>
              <a:rPr lang="sk-SK" dirty="0" smtClean="0"/>
              <a:t>Mikroskopické huby</a:t>
            </a:r>
          </a:p>
          <a:p>
            <a:r>
              <a:rPr lang="sk-SK" dirty="0" smtClean="0"/>
              <a:t>Rozkladajú zvyšky</a:t>
            </a:r>
          </a:p>
          <a:p>
            <a:r>
              <a:rPr lang="sk-SK" dirty="0" smtClean="0"/>
              <a:t>Ich výtrusy sú všade okolo nás</a:t>
            </a:r>
          </a:p>
          <a:p>
            <a:r>
              <a:rPr lang="sk-SK" dirty="0" smtClean="0"/>
              <a:t>Produkujú toxíny</a:t>
            </a:r>
          </a:p>
        </p:txBody>
      </p:sp>
      <p:pic>
        <p:nvPicPr>
          <p:cNvPr id="9218" name="Picture 2" descr="C:\Users\Katuška\Documents\Obrázky Škola\Huby\Plesne\Paplese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44624"/>
            <a:ext cx="2016224" cy="184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067944" y="63093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Podhubie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1295636" y="48879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Hlúbik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6732240" y="478024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Stopka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7164288" y="342900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Výtrusnica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 rot="16200000">
            <a:off x="3816407" y="4887963"/>
            <a:ext cx="1715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/>
              <a:t>Plodnica</a:t>
            </a:r>
            <a:endParaRPr lang="sk-SK" sz="2800" dirty="0"/>
          </a:p>
        </p:txBody>
      </p:sp>
      <p:sp>
        <p:nvSpPr>
          <p:cNvPr id="14" name="BlokTextu 13"/>
          <p:cNvSpPr txBox="1"/>
          <p:nvPr/>
        </p:nvSpPr>
        <p:spPr>
          <a:xfrm>
            <a:off x="755576" y="3356992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Klobúk s </a:t>
            </a:r>
            <a:r>
              <a:rPr lang="sk-SK" dirty="0" err="1" smtClean="0"/>
              <a:t>výtrusorodou</a:t>
            </a:r>
            <a:r>
              <a:rPr lang="sk-SK" dirty="0" smtClean="0"/>
              <a:t> vrstvou</a:t>
            </a:r>
            <a:endParaRPr lang="sk-SK" dirty="0"/>
          </a:p>
        </p:txBody>
      </p:sp>
      <p:sp>
        <p:nvSpPr>
          <p:cNvPr id="19" name="Ovál 18"/>
          <p:cNvSpPr/>
          <p:nvPr/>
        </p:nvSpPr>
        <p:spPr>
          <a:xfrm>
            <a:off x="4856232" y="34061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BlokTextu 24"/>
          <p:cNvSpPr txBox="1"/>
          <p:nvPr/>
        </p:nvSpPr>
        <p:spPr>
          <a:xfrm>
            <a:off x="4139952" y="307085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Výtrusy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4958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10" grpId="0"/>
      <p:bldP spid="11" grpId="0"/>
      <p:bldP spid="12" grpId="0"/>
      <p:bldP spid="13" grpId="0"/>
      <p:bldP spid="14" grpId="0"/>
      <p:bldP spid="19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3" y="2740"/>
            <a:ext cx="5783779" cy="1143000"/>
          </a:xfrm>
        </p:spPr>
        <p:txBody>
          <a:bodyPr/>
          <a:lstStyle/>
          <a:p>
            <a:r>
              <a:rPr lang="sk-SK" b="1" dirty="0" smtClean="0"/>
              <a:t>PLESEŇ HLAVIČKATÁ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413" y="925513"/>
            <a:ext cx="8229600" cy="4406429"/>
          </a:xfrm>
        </p:spPr>
        <p:txBody>
          <a:bodyPr>
            <a:normAutofit/>
          </a:bodyPr>
          <a:lstStyle/>
          <a:p>
            <a:r>
              <a:rPr lang="sk-SK" sz="2800" dirty="0" smtClean="0"/>
              <a:t>Čierna pleseň na chlebe</a:t>
            </a:r>
            <a:endParaRPr lang="sk-SK" sz="2800" dirty="0"/>
          </a:p>
        </p:txBody>
      </p:sp>
      <p:pic>
        <p:nvPicPr>
          <p:cNvPr id="9220" name="Picture 4" descr="C:\Users\Katuška\Documents\Obrázky Škola\Huby\Plesne\Plesen hlavickat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2275" y="3793587"/>
            <a:ext cx="4931725" cy="305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ikroskopické huby (Micromycéty) - O ško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0" y="4105249"/>
            <a:ext cx="4031224" cy="27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Škodlivé a prospešné plesn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068" y="1628800"/>
            <a:ext cx="3726180" cy="206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Katuška\Documents\Obrázky Škola\Huby\Plesne\Plesnivy chleba cierna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8104" y="2206396"/>
            <a:ext cx="2965450" cy="150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est Moulds GIF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4365" y="26268"/>
            <a:ext cx="3733191" cy="210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99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Katuška\Documents\Obrázky Škola\Huby\Plesne\lesnivy chleba zelen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3928" y="2492896"/>
            <a:ext cx="2448272" cy="20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012160" cy="944964"/>
          </a:xfrm>
        </p:spPr>
        <p:txBody>
          <a:bodyPr/>
          <a:lstStyle/>
          <a:p>
            <a:r>
              <a:rPr lang="sk-SK" b="1" dirty="0" smtClean="0"/>
              <a:t>PAPLESEŇ ŠTETKOVITÁ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810703"/>
            <a:ext cx="8172400" cy="3055331"/>
          </a:xfrm>
        </p:spPr>
        <p:txBody>
          <a:bodyPr>
            <a:normAutofit/>
          </a:bodyPr>
          <a:lstStyle/>
          <a:p>
            <a:r>
              <a:rPr lang="sk-SK" sz="2400" dirty="0" err="1" smtClean="0"/>
              <a:t>Penicillium</a:t>
            </a:r>
            <a:endParaRPr lang="sk-SK" sz="2400" dirty="0" smtClean="0"/>
          </a:p>
          <a:p>
            <a:r>
              <a:rPr lang="sk-SK" sz="2400" dirty="0" smtClean="0"/>
              <a:t>Zelená pleseň</a:t>
            </a:r>
          </a:p>
          <a:p>
            <a:r>
              <a:rPr lang="sk-SK" sz="2400" dirty="0" smtClean="0"/>
              <a:t>Má ušľachtilé odrody – na syroch</a:t>
            </a:r>
          </a:p>
          <a:p>
            <a:r>
              <a:rPr lang="sk-SK" sz="2400" dirty="0" smtClean="0"/>
              <a:t>Vyrába sa z nej penicilín – antibiotikum proti baktériá</a:t>
            </a:r>
            <a:r>
              <a:rPr lang="sk-SK" sz="2400" dirty="0"/>
              <a:t>m</a:t>
            </a:r>
          </a:p>
        </p:txBody>
      </p:sp>
      <p:pic>
        <p:nvPicPr>
          <p:cNvPr id="9218" name="Picture 2" descr="C:\Users\Katuška\Documents\Obrázky Škola\Huby\Plesne\Penicilliu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9702"/>
            <a:ext cx="3635895" cy="249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Katuška\Documents\Obrázky Škola\Huby\Plesne\rokfor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1159" y="4580384"/>
            <a:ext cx="253016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Recepty na domácí nakládaný hermelín: Sýr hermelí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8045" y="2478118"/>
            <a:ext cx="2634649" cy="19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Plesne – kedy škodia a kedy sú v tom nevinne? | Ženský web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8046" y="-15054"/>
            <a:ext cx="2652593" cy="214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Katuška\Documents\Obrázky Škola\Huby\Plesne\penicilin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628" y="2625694"/>
            <a:ext cx="2925837" cy="168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Penicillium fungus, illustration - Stock Image - F020/2621 - Science Photo  Library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9175" y="4808024"/>
            <a:ext cx="2695990" cy="17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95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38575" y="9188"/>
            <a:ext cx="2370187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INÉ PLESNE</a:t>
            </a:r>
            <a:endParaRPr lang="sk-SK" b="1" dirty="0"/>
          </a:p>
        </p:txBody>
      </p:sp>
      <p:pic>
        <p:nvPicPr>
          <p:cNvPr id="11266" name="Picture 2" descr="Jak vyrobit domácí penicilín? | Rehabilitace.info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3838575" cy="225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ozor na plíseň u ořechů, může být silně karcinogenní! | Ararauna.cz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9844" y="2041428"/>
            <a:ext cx="3204156" cy="232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horoby drobného ovocia - OVOCINÁRSTV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519" y="-27384"/>
            <a:ext cx="2270481" cy="216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ubové choroby jabloní: Ako im predísť a ako ich riešiť? | Urob si sá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847" y="5243630"/>
            <a:ext cx="2461401" cy="16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sk-SK" sz="2400" dirty="0" smtClean="0"/>
              <a:t>Nekonzumovať!</a:t>
            </a:r>
          </a:p>
          <a:p>
            <a:r>
              <a:rPr lang="sk-SK" sz="2400" dirty="0" smtClean="0"/>
              <a:t>Toxické látky – napr. </a:t>
            </a:r>
            <a:r>
              <a:rPr lang="sk-SK" sz="2400" dirty="0" err="1" smtClean="0"/>
              <a:t>aflatoxín</a:t>
            </a:r>
            <a:r>
              <a:rPr lang="sk-SK" sz="2400" dirty="0" smtClean="0"/>
              <a:t> v orechoch</a:t>
            </a:r>
          </a:p>
          <a:p>
            <a:r>
              <a:rPr lang="sk-SK" sz="2400" dirty="0" smtClean="0"/>
              <a:t>Plesnivenie ovocia – sú na to postreky</a:t>
            </a:r>
          </a:p>
          <a:p>
            <a:r>
              <a:rPr lang="sk-SK" sz="2400" dirty="0" smtClean="0"/>
              <a:t>Hubové choroby na listoch zeleniny</a:t>
            </a:r>
            <a:endParaRPr lang="sk-SK" sz="2400" dirty="0"/>
          </a:p>
        </p:txBody>
      </p:sp>
      <p:pic>
        <p:nvPicPr>
          <p:cNvPr id="11274" name="Picture 10" descr="Škodcovia a choroby ruží | Chovatelahospodar.sk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88914" y="3817052"/>
            <a:ext cx="3283506" cy="246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Jablká Neočakávané Ovocie - Fotografia zdarma na Pixabay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482074"/>
            <a:ext cx="3563888" cy="237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4 prírodné recepty, ako zvíťaziť nad múčnatkou v záhrade | Urob si sá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3356992"/>
            <a:ext cx="2426216" cy="161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okTextu 10"/>
          <p:cNvSpPr txBox="1"/>
          <p:nvPr/>
        </p:nvSpPr>
        <p:spPr>
          <a:xfrm>
            <a:off x="3309471" y="495314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Múčnatka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35496" y="357301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Čerň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6442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sk-SK" dirty="0" smtClean="0"/>
              <a:t>PENICILÍN</a:t>
            </a:r>
            <a:endParaRPr lang="sk-SK" dirty="0"/>
          </a:p>
        </p:txBody>
      </p:sp>
      <p:pic>
        <p:nvPicPr>
          <p:cNvPr id="10242" name="Picture 2" descr="Penicilín - prvé antibiotik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8386" y="3356992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enicilín má 90 rokov | Klub | .týždeň - iný pohľad na spoločnosť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3406" y="169620"/>
            <a:ext cx="3937436" cy="26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obsahu 2"/>
          <p:cNvSpPr>
            <a:spLocks noGrp="1"/>
          </p:cNvSpPr>
          <p:nvPr>
            <p:ph idx="1"/>
          </p:nvPr>
        </p:nvSpPr>
        <p:spPr>
          <a:xfrm>
            <a:off x="0" y="1829326"/>
            <a:ext cx="4788024" cy="3055331"/>
          </a:xfrm>
        </p:spPr>
        <p:txBody>
          <a:bodyPr>
            <a:normAutofit/>
          </a:bodyPr>
          <a:lstStyle/>
          <a:p>
            <a:r>
              <a:rPr lang="sk-SK" sz="2400" dirty="0" smtClean="0"/>
              <a:t>Kto ho objavil?</a:t>
            </a:r>
          </a:p>
          <a:p>
            <a:r>
              <a:rPr lang="sk-SK" sz="2400" dirty="0" smtClean="0"/>
              <a:t>Kedy?</a:t>
            </a:r>
            <a:endParaRPr lang="sk-SK" sz="2400" dirty="0" smtClean="0"/>
          </a:p>
          <a:p>
            <a:r>
              <a:rPr lang="sk-SK" sz="2400" dirty="0" smtClean="0"/>
              <a:t>Ako sa mu to prihodilo?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49061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496" y="2631344"/>
            <a:ext cx="2592288" cy="39604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k-SK" b="1" dirty="0" smtClean="0"/>
              <a:t>RASTLINNÁ BUNKA</a:t>
            </a:r>
          </a:p>
          <a:p>
            <a:r>
              <a:rPr lang="sk-SK" sz="2200" dirty="0" smtClean="0">
                <a:solidFill>
                  <a:srgbClr val="0070C0"/>
                </a:solidFill>
              </a:rPr>
              <a:t>Bunková stena – celulóza</a:t>
            </a:r>
          </a:p>
          <a:p>
            <a:r>
              <a:rPr lang="sk-SK" sz="2200" dirty="0" smtClean="0"/>
              <a:t>Cytoplazmatická membrána, jadro, mitochondrie, cytoplazma</a:t>
            </a:r>
          </a:p>
          <a:p>
            <a:r>
              <a:rPr lang="sk-SK" sz="2200" dirty="0" smtClean="0">
                <a:solidFill>
                  <a:srgbClr val="FF0000"/>
                </a:solidFill>
              </a:rPr>
              <a:t>Vakuola</a:t>
            </a:r>
          </a:p>
          <a:p>
            <a:r>
              <a:rPr lang="sk-SK" sz="2200" dirty="0" err="1" smtClean="0">
                <a:solidFill>
                  <a:srgbClr val="00B050"/>
                </a:solidFill>
              </a:rPr>
              <a:t>Chloroplasty</a:t>
            </a:r>
            <a:r>
              <a:rPr lang="sk-SK" sz="2200" dirty="0" smtClean="0">
                <a:solidFill>
                  <a:srgbClr val="00B050"/>
                </a:solidFill>
              </a:rPr>
              <a:t> </a:t>
            </a:r>
            <a:endParaRPr lang="sk-SK" sz="2200" dirty="0">
              <a:solidFill>
                <a:srgbClr val="00B050"/>
              </a:solidFill>
            </a:endParaRPr>
          </a:p>
        </p:txBody>
      </p:sp>
      <p:sp>
        <p:nvSpPr>
          <p:cNvPr id="7" name="Zástupný symbol obsahu 2"/>
          <p:cNvSpPr txBox="1">
            <a:spLocks/>
          </p:cNvSpPr>
          <p:nvPr/>
        </p:nvSpPr>
        <p:spPr>
          <a:xfrm>
            <a:off x="2843808" y="2530446"/>
            <a:ext cx="2736304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b="1" dirty="0" smtClean="0"/>
              <a:t>ŽIVOČÍŠNA BUNKA</a:t>
            </a:r>
          </a:p>
          <a:p>
            <a:endParaRPr lang="sk-SK" sz="4000" dirty="0" smtClean="0"/>
          </a:p>
          <a:p>
            <a:r>
              <a:rPr lang="sk-SK" sz="2200" dirty="0" smtClean="0"/>
              <a:t>Cytoplazmatická membrána, jadro, mitochondrie, cytoplazma</a:t>
            </a:r>
          </a:p>
        </p:txBody>
      </p:sp>
      <p:pic>
        <p:nvPicPr>
          <p:cNvPr id="2054" name="Picture 6" descr="Fungus Cell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3" b="13970"/>
          <a:stretch/>
        </p:blipFill>
        <p:spPr bwMode="auto">
          <a:xfrm>
            <a:off x="35496" y="332656"/>
            <a:ext cx="891682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obsahu 2"/>
          <p:cNvSpPr txBox="1">
            <a:spLocks/>
          </p:cNvSpPr>
          <p:nvPr/>
        </p:nvSpPr>
        <p:spPr>
          <a:xfrm>
            <a:off x="5940152" y="2420888"/>
            <a:ext cx="2880320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b="1" dirty="0" smtClean="0"/>
              <a:t>HUBOVÁ BUNKA</a:t>
            </a:r>
          </a:p>
          <a:p>
            <a:r>
              <a:rPr lang="sk-SK" sz="2200" dirty="0" smtClean="0">
                <a:solidFill>
                  <a:srgbClr val="0070C0"/>
                </a:solidFill>
              </a:rPr>
              <a:t>Bunková stena – chitín</a:t>
            </a:r>
          </a:p>
          <a:p>
            <a:r>
              <a:rPr lang="sk-SK" sz="2200" dirty="0" smtClean="0"/>
              <a:t>Cytoplazmatická membrána, jadro, mitochondrie, cytoplazma</a:t>
            </a:r>
          </a:p>
          <a:p>
            <a:r>
              <a:rPr lang="sk-SK" sz="2200" dirty="0" smtClean="0">
                <a:solidFill>
                  <a:srgbClr val="FF0000"/>
                </a:solidFill>
              </a:rPr>
              <a:t>Vakuola</a:t>
            </a:r>
          </a:p>
        </p:txBody>
      </p:sp>
    </p:spTree>
    <p:extLst>
      <p:ext uri="{BB962C8B-B14F-4D97-AF65-F5344CB8AC3E}">
        <p14:creationId xmlns:p14="http://schemas.microsoft.com/office/powerpoint/2010/main" val="46607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DÝCHANIE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k-SK" dirty="0" smtClean="0"/>
          </a:p>
          <a:p>
            <a:pPr marL="0" indent="0" algn="ctr">
              <a:buNone/>
            </a:pPr>
            <a:r>
              <a:rPr lang="sk-SK" dirty="0"/>
              <a:t>glukóza + kyslík  </a:t>
            </a:r>
            <a:r>
              <a:rPr lang="sk-SK" dirty="0">
                <a:sym typeface="Symbol"/>
              </a:rPr>
              <a:t> </a:t>
            </a:r>
            <a:r>
              <a:rPr lang="sk-SK" dirty="0">
                <a:sym typeface="Wingdings" panose="05000000000000000000" pitchFamily="2" charset="2"/>
              </a:rPr>
              <a:t>oxid uhličitý + </a:t>
            </a:r>
            <a:r>
              <a:rPr lang="sk-SK" dirty="0" smtClean="0">
                <a:sym typeface="Wingdings" panose="05000000000000000000" pitchFamily="2" charset="2"/>
              </a:rPr>
              <a:t>voda</a:t>
            </a:r>
          </a:p>
          <a:p>
            <a:pPr marL="0" indent="0" algn="ctr">
              <a:buNone/>
            </a:pPr>
            <a:endParaRPr lang="sk-SK" dirty="0"/>
          </a:p>
          <a:p>
            <a:pPr marL="0" indent="0" algn="ctr">
              <a:buNone/>
            </a:pPr>
            <a:r>
              <a:rPr lang="sk-SK" dirty="0" smtClean="0"/>
              <a:t>C</a:t>
            </a:r>
            <a:r>
              <a:rPr lang="sk-SK" baseline="-25000" dirty="0" smtClean="0">
                <a:sym typeface="Symbol"/>
              </a:rPr>
              <a:t>6</a:t>
            </a:r>
            <a:r>
              <a:rPr lang="sk-SK" dirty="0" smtClean="0"/>
              <a:t>H</a:t>
            </a:r>
            <a:r>
              <a:rPr lang="sk-SK" baseline="-25000" dirty="0" smtClean="0">
                <a:sym typeface="Symbol"/>
              </a:rPr>
              <a:t>12</a:t>
            </a:r>
            <a:r>
              <a:rPr lang="sk-SK" dirty="0" smtClean="0"/>
              <a:t>O</a:t>
            </a:r>
            <a:r>
              <a:rPr lang="sk-SK" baseline="-25000" dirty="0" smtClean="0">
                <a:sym typeface="Symbol"/>
              </a:rPr>
              <a:t>6</a:t>
            </a:r>
            <a:r>
              <a:rPr lang="sk-SK" dirty="0" smtClean="0"/>
              <a:t> + 6 O</a:t>
            </a:r>
            <a:r>
              <a:rPr lang="sk-SK" baseline="-25000" dirty="0" smtClean="0">
                <a:sym typeface="Symbol"/>
              </a:rPr>
              <a:t>2</a:t>
            </a:r>
            <a:r>
              <a:rPr lang="sk-SK" dirty="0" smtClean="0"/>
              <a:t> </a:t>
            </a:r>
            <a:r>
              <a:rPr lang="sk-SK" dirty="0" smtClean="0">
                <a:sym typeface="Symbol"/>
              </a:rPr>
              <a:t> 6 CO</a:t>
            </a:r>
            <a:r>
              <a:rPr lang="sk-SK" baseline="-25000" dirty="0" smtClean="0">
                <a:sym typeface="Symbol"/>
              </a:rPr>
              <a:t>2</a:t>
            </a:r>
            <a:r>
              <a:rPr lang="sk-SK" dirty="0" smtClean="0">
                <a:sym typeface="Symbol"/>
              </a:rPr>
              <a:t> + 6 H</a:t>
            </a:r>
            <a:r>
              <a:rPr lang="sk-SK" baseline="-25000" dirty="0" smtClean="0">
                <a:sym typeface="Symbol"/>
              </a:rPr>
              <a:t>2</a:t>
            </a:r>
            <a:r>
              <a:rPr lang="sk-SK" dirty="0" smtClean="0">
                <a:sym typeface="Symbol"/>
              </a:rPr>
              <a:t>O</a:t>
            </a:r>
            <a:endParaRPr lang="sk-SK" dirty="0" smtClean="0"/>
          </a:p>
          <a:p>
            <a:pPr marL="0" indent="0" algn="ctr">
              <a:buNone/>
            </a:pP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47083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HUBY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k-SK" i="1" dirty="0" err="1" smtClean="0"/>
              <a:t>Myko</a:t>
            </a:r>
            <a:r>
              <a:rPr lang="sk-SK" i="1" dirty="0" smtClean="0"/>
              <a:t> – mykológia – </a:t>
            </a:r>
            <a:r>
              <a:rPr lang="sk-SK" i="1" dirty="0" err="1" smtClean="0"/>
              <a:t>mykoríza</a:t>
            </a:r>
            <a:r>
              <a:rPr lang="sk-SK" i="1" dirty="0" smtClean="0"/>
              <a:t> - mykóza </a:t>
            </a:r>
          </a:p>
          <a:p>
            <a:r>
              <a:rPr lang="sk-SK" dirty="0" smtClean="0"/>
              <a:t>Organizmy, ktoré nie sú rastliny ani živočíchy</a:t>
            </a:r>
          </a:p>
          <a:p>
            <a:r>
              <a:rPr lang="sk-SK" dirty="0" smtClean="0"/>
              <a:t>Prijímajú hotové organické živiny z okolia</a:t>
            </a:r>
          </a:p>
          <a:p>
            <a:r>
              <a:rPr lang="sk-SK" dirty="0" smtClean="0"/>
              <a:t>Rastú, ale nehýbu sa</a:t>
            </a:r>
          </a:p>
          <a:p>
            <a:r>
              <a:rPr lang="sk-SK" dirty="0" smtClean="0"/>
              <a:t>Dýchajú kyslík</a:t>
            </a:r>
          </a:p>
          <a:p>
            <a:r>
              <a:rPr lang="sk-SK" dirty="0" smtClean="0"/>
              <a:t>Rozmnožujú sa výtrusmi</a:t>
            </a:r>
          </a:p>
          <a:p>
            <a:r>
              <a:rPr lang="sk-SK" dirty="0" smtClean="0"/>
              <a:t>Najviac z húb je pod zemou </a:t>
            </a:r>
            <a:br>
              <a:rPr lang="sk-SK" dirty="0" smtClean="0"/>
            </a:br>
            <a:r>
              <a:rPr lang="sk-SK" dirty="0" smtClean="0"/>
              <a:t>– nekonečne dlhé vlákna podhubia</a:t>
            </a:r>
          </a:p>
        </p:txBody>
      </p:sp>
      <p:pic>
        <p:nvPicPr>
          <p:cNvPr id="2050" name="Picture 2" descr="Huby v záhrade | Poctivé Potrav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284984"/>
            <a:ext cx="22383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9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sk-SK" b="1" dirty="0" smtClean="0"/>
              <a:t>STAVBA HUBY</a:t>
            </a:r>
            <a:endParaRPr lang="sk-SK" b="1" dirty="0"/>
          </a:p>
        </p:txBody>
      </p:sp>
      <p:pic>
        <p:nvPicPr>
          <p:cNvPr id="3074" name="Picture 2" descr="Mr. Cox's Websit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268760"/>
            <a:ext cx="7200800" cy="523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788024" y="3140968"/>
            <a:ext cx="17281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Hlúbik</a:t>
            </a:r>
            <a:endParaRPr lang="sk-SK" sz="2800" dirty="0"/>
          </a:p>
        </p:txBody>
      </p:sp>
      <p:sp>
        <p:nvSpPr>
          <p:cNvPr id="6" name="BlokTextu 5"/>
          <p:cNvSpPr txBox="1"/>
          <p:nvPr/>
        </p:nvSpPr>
        <p:spPr>
          <a:xfrm>
            <a:off x="6012160" y="1288317"/>
            <a:ext cx="17281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Klobúk</a:t>
            </a:r>
            <a:endParaRPr lang="sk-SK" sz="2800" dirty="0"/>
          </a:p>
        </p:txBody>
      </p:sp>
      <p:sp>
        <p:nvSpPr>
          <p:cNvPr id="7" name="BlokTextu 6"/>
          <p:cNvSpPr txBox="1"/>
          <p:nvPr/>
        </p:nvSpPr>
        <p:spPr>
          <a:xfrm>
            <a:off x="107504" y="4965080"/>
            <a:ext cx="17281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Podhubie</a:t>
            </a:r>
            <a:endParaRPr lang="sk-SK" sz="2800" dirty="0"/>
          </a:p>
        </p:txBody>
      </p:sp>
      <p:sp>
        <p:nvSpPr>
          <p:cNvPr id="8" name="BlokTextu 7"/>
          <p:cNvSpPr txBox="1"/>
          <p:nvPr/>
        </p:nvSpPr>
        <p:spPr>
          <a:xfrm>
            <a:off x="251520" y="2754506"/>
            <a:ext cx="17281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Plodnica</a:t>
            </a:r>
            <a:endParaRPr lang="sk-SK" sz="2800" dirty="0"/>
          </a:p>
        </p:txBody>
      </p:sp>
      <p:sp>
        <p:nvSpPr>
          <p:cNvPr id="5" name="Ľavá zložená zátvorka 4"/>
          <p:cNvSpPr/>
          <p:nvPr/>
        </p:nvSpPr>
        <p:spPr>
          <a:xfrm>
            <a:off x="1691680" y="1288317"/>
            <a:ext cx="864096" cy="343682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6084168" y="3212976"/>
            <a:ext cx="17281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Výtrusy</a:t>
            </a:r>
            <a:endParaRPr lang="sk-SK" sz="2800" dirty="0"/>
          </a:p>
        </p:txBody>
      </p:sp>
      <p:sp>
        <p:nvSpPr>
          <p:cNvPr id="9" name="Ovál 8"/>
          <p:cNvSpPr/>
          <p:nvPr/>
        </p:nvSpPr>
        <p:spPr>
          <a:xfrm>
            <a:off x="5076056" y="249289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vál 11"/>
          <p:cNvSpPr/>
          <p:nvPr/>
        </p:nvSpPr>
        <p:spPr>
          <a:xfrm>
            <a:off x="5436096" y="27809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vál 12"/>
          <p:cNvSpPr/>
          <p:nvPr/>
        </p:nvSpPr>
        <p:spPr>
          <a:xfrm>
            <a:off x="5380856" y="249289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vál 13"/>
          <p:cNvSpPr/>
          <p:nvPr/>
        </p:nvSpPr>
        <p:spPr>
          <a:xfrm>
            <a:off x="5796136" y="295009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vál 14"/>
          <p:cNvSpPr/>
          <p:nvPr/>
        </p:nvSpPr>
        <p:spPr>
          <a:xfrm>
            <a:off x="5685656" y="270892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vál 15"/>
          <p:cNvSpPr/>
          <p:nvPr/>
        </p:nvSpPr>
        <p:spPr>
          <a:xfrm>
            <a:off x="6012160" y="263691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vál 16"/>
          <p:cNvSpPr/>
          <p:nvPr/>
        </p:nvSpPr>
        <p:spPr>
          <a:xfrm>
            <a:off x="5990456" y="292494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vál 17"/>
          <p:cNvSpPr/>
          <p:nvPr/>
        </p:nvSpPr>
        <p:spPr>
          <a:xfrm>
            <a:off x="6516216" y="314096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Ovál 18"/>
          <p:cNvSpPr/>
          <p:nvPr/>
        </p:nvSpPr>
        <p:spPr>
          <a:xfrm>
            <a:off x="6295256" y="256490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BlokTextu 19"/>
          <p:cNvSpPr txBox="1"/>
          <p:nvPr/>
        </p:nvSpPr>
        <p:spPr>
          <a:xfrm>
            <a:off x="6331260" y="2060848"/>
            <a:ext cx="27580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400" dirty="0" err="1" smtClean="0"/>
              <a:t>Výtrusorodá</a:t>
            </a:r>
            <a:r>
              <a:rPr lang="sk-SK" sz="2400" dirty="0" smtClean="0"/>
              <a:t> vrstva</a:t>
            </a:r>
            <a:endParaRPr lang="sk-SK" sz="2400" dirty="0"/>
          </a:p>
        </p:txBody>
      </p:sp>
      <p:cxnSp>
        <p:nvCxnSpPr>
          <p:cNvPr id="26" name="Rovná spojovacia šípka 25"/>
          <p:cNvCxnSpPr/>
          <p:nvPr/>
        </p:nvCxnSpPr>
        <p:spPr>
          <a:xfrm flipH="1" flipV="1">
            <a:off x="5832140" y="2298068"/>
            <a:ext cx="648072" cy="115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45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k-SK" b="1" dirty="0" smtClean="0"/>
              <a:t>HUBY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379909"/>
            <a:ext cx="8229600" cy="50014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dirty="0" smtClean="0"/>
              <a:t>HUBY S PLODNICOU</a:t>
            </a:r>
          </a:p>
          <a:p>
            <a:pPr>
              <a:buFontTx/>
              <a:buChar char="-"/>
            </a:pPr>
            <a:r>
              <a:rPr lang="sk-SK" dirty="0"/>
              <a:t>Rozkladné – rozkladajú odumreté rastliny</a:t>
            </a:r>
          </a:p>
          <a:p>
            <a:pPr>
              <a:buFontTx/>
              <a:buChar char="-"/>
            </a:pPr>
            <a:r>
              <a:rPr lang="sk-SK" dirty="0"/>
              <a:t>Symbiotické – spolunažívajú s rastlinami</a:t>
            </a:r>
          </a:p>
          <a:p>
            <a:pPr>
              <a:buFontTx/>
              <a:buChar char="-"/>
            </a:pPr>
            <a:r>
              <a:rPr lang="sk-SK" dirty="0"/>
              <a:t>Parazitické – berú živiny živým rastlinám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KVASINKY</a:t>
            </a:r>
          </a:p>
          <a:p>
            <a:pPr marL="0" indent="0">
              <a:buNone/>
            </a:pPr>
            <a:r>
              <a:rPr lang="sk-SK" dirty="0"/>
              <a:t>	- jednobunkové huby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PLESNE</a:t>
            </a:r>
          </a:p>
          <a:p>
            <a:pPr marL="0" indent="0">
              <a:buNone/>
            </a:pPr>
            <a:r>
              <a:rPr lang="sk-SK" dirty="0"/>
              <a:t>	</a:t>
            </a:r>
            <a:r>
              <a:rPr lang="sk-SK" dirty="0" smtClean="0"/>
              <a:t>- mikroskopické huby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0242" name="Picture 2" descr="Nebezpečné huby v našich lesoc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0294" y="0"/>
            <a:ext cx="2553705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leseň | Ťaháky-referáty.s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330" y="5177212"/>
            <a:ext cx="2483768" cy="165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da-Technika.sk - Odborníci na STU vyvíjajú originálne vínne kvasink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2271" y="3140968"/>
            <a:ext cx="2063225" cy="20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26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/>
          <a:lstStyle/>
          <a:p>
            <a:r>
              <a:rPr lang="sk-SK" b="1" dirty="0" smtClean="0"/>
              <a:t>KVASINKY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Jednobunkové huby</a:t>
            </a:r>
          </a:p>
          <a:p>
            <a:r>
              <a:rPr lang="sk-SK" dirty="0" smtClean="0"/>
              <a:t>Živia sa cukrami</a:t>
            </a:r>
          </a:p>
          <a:p>
            <a:r>
              <a:rPr lang="sk-SK" dirty="0" smtClean="0"/>
              <a:t>Produkujú alkohol a oxid uhličitý CO</a:t>
            </a:r>
            <a:r>
              <a:rPr lang="sk-SK" baseline="-25000" dirty="0" smtClean="0"/>
              <a:t>2</a:t>
            </a:r>
          </a:p>
          <a:p>
            <a:r>
              <a:rPr lang="sk-SK" dirty="0" smtClean="0"/>
              <a:t>Využívajú sa na výrobu alkoholických nápojov a kysnutie cesta</a:t>
            </a:r>
          </a:p>
          <a:p>
            <a:r>
              <a:rPr lang="sk-SK" dirty="0" smtClean="0"/>
              <a:t>Niektoré kvasinky spôsobujú plesňové ochorenia nôh a zápaly pošvy (mykózy) </a:t>
            </a:r>
            <a:endParaRPr lang="sk-SK" dirty="0"/>
          </a:p>
        </p:txBody>
      </p:sp>
      <p:pic>
        <p:nvPicPr>
          <p:cNvPr id="3074" name="Picture 2" descr="Chcete sa zbaviť plesní na nohách? Tu zistíte ako na to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576" y="5103201"/>
            <a:ext cx="1631454" cy="161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saffre Slovensko | Je droždia dostatok?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00" t="13985" r="6061" b="17638"/>
          <a:stretch/>
        </p:blipFill>
        <p:spPr bwMode="auto">
          <a:xfrm>
            <a:off x="5940152" y="0"/>
            <a:ext cx="3064237" cy="242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66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88641"/>
            <a:ext cx="4752528" cy="720080"/>
          </a:xfrm>
        </p:spPr>
        <p:txBody>
          <a:bodyPr/>
          <a:lstStyle/>
          <a:p>
            <a:r>
              <a:rPr lang="sk-SK" dirty="0" smtClean="0"/>
              <a:t>Rozmnožujú sa pučaním</a:t>
            </a:r>
            <a:endParaRPr lang="sk-SK" dirty="0"/>
          </a:p>
        </p:txBody>
      </p:sp>
      <p:pic>
        <p:nvPicPr>
          <p:cNvPr id="2050" name="Picture 2" descr="Top 30 Yeast Cells GIFs | Find the best GIF on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065686" cy="454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KYSNUTIE CESTA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Kvások, kvasnice, droždie – </a:t>
            </a:r>
            <a:r>
              <a:rPr lang="sk-SK" i="1" dirty="0" smtClean="0"/>
              <a:t>kvasinka pivná</a:t>
            </a:r>
          </a:p>
          <a:p>
            <a:r>
              <a:rPr lang="sk-SK" dirty="0" smtClean="0"/>
              <a:t>Do cesta pridáme cukor a múku a udržujeme ho v teple</a:t>
            </a:r>
          </a:p>
          <a:p>
            <a:r>
              <a:rPr lang="sk-SK" dirty="0" smtClean="0"/>
              <a:t>Kvasinky sa množia, žerú cukor a vyrábajú bubliny CO</a:t>
            </a:r>
            <a:r>
              <a:rPr lang="sk-SK" baseline="-25000" dirty="0" smtClean="0"/>
              <a:t>2</a:t>
            </a:r>
            <a:r>
              <a:rPr lang="sk-SK" dirty="0" smtClean="0"/>
              <a:t> – nafúknutie cesta</a:t>
            </a:r>
            <a:endParaRPr lang="sk-SK" dirty="0"/>
          </a:p>
        </p:txBody>
      </p:sp>
      <p:pic>
        <p:nvPicPr>
          <p:cNvPr id="4098" name="Picture 2" descr="Droždie - Vitamíny v kock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2195736" cy="164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Škola kváskovania - Nelkafood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8343" y="26328"/>
            <a:ext cx="1467977" cy="172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eet baker's yeast, the budding, single-celled fungus that fluffs your  bread - University at Buffal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4283500"/>
            <a:ext cx="4505325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50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354</Words>
  <Application>Microsoft Office PowerPoint</Application>
  <PresentationFormat>Prezentácia na obrazovke (4:3)</PresentationFormat>
  <Paragraphs>103</Paragraphs>
  <Slides>17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18" baseType="lpstr">
      <vt:lpstr>Motív Office</vt:lpstr>
      <vt:lpstr>HUBY</vt:lpstr>
      <vt:lpstr>Prezentácia programu PowerPoint</vt:lpstr>
      <vt:lpstr>DÝCHANIE</vt:lpstr>
      <vt:lpstr>HUBY</vt:lpstr>
      <vt:lpstr>STAVBA HUBY</vt:lpstr>
      <vt:lpstr>HUBY</vt:lpstr>
      <vt:lpstr>KVASINKY</vt:lpstr>
      <vt:lpstr>Prezentácia programu PowerPoint</vt:lpstr>
      <vt:lpstr>KYSNUTIE CESTA</vt:lpstr>
      <vt:lpstr>VÝROBA PIVA – kvasinka pivná</vt:lpstr>
      <vt:lpstr>Prezentácia programu PowerPoint</vt:lpstr>
      <vt:lpstr>PLESNE</vt:lpstr>
      <vt:lpstr>PLESNE</vt:lpstr>
      <vt:lpstr>PLESEŇ HLAVIČKATÁ</vt:lpstr>
      <vt:lpstr>PAPLESEŇ ŠTETKOVITÁ</vt:lpstr>
      <vt:lpstr>INÉ PLESNE</vt:lpstr>
      <vt:lpstr>PENICILÍN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HUBY</dc:title>
  <dc:creator>Katka Radvanská</dc:creator>
  <cp:lastModifiedBy>Katka Radvanská</cp:lastModifiedBy>
  <cp:revision>58</cp:revision>
  <dcterms:created xsi:type="dcterms:W3CDTF">2020-11-04T07:08:49Z</dcterms:created>
  <dcterms:modified xsi:type="dcterms:W3CDTF">2023-09-24T18:09:12Z</dcterms:modified>
</cp:coreProperties>
</file>