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6DRM/t5r3aOk61RdmhIMaDPML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41312F-4826-469A-9A52-06C46FBD1D5A}">
  <a:tblStyle styleId="{2D41312F-4826-469A-9A52-06C46FBD1D5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593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9241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6740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887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354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428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632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625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159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796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343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165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9167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7138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49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1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 descr="Tag=AccentColor&#10;Flavor=Light&#10;Target=Fill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16"/>
          <p:cNvSpPr txBox="1"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 descr="Tag=AccentColor&#10;Flavor=Light&#10;Target=Fill"/>
          <p:cNvSpPr/>
          <p:nvPr/>
        </p:nvSpPr>
        <p:spPr>
          <a:xfrm>
            <a:off x="684965" y="1332237"/>
            <a:ext cx="5263732" cy="3841102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>
            <a:spLocks noGrp="1"/>
          </p:cNvSpPr>
          <p:nvPr>
            <p:ph type="pic" idx="2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/>
            <a:ahLst/>
            <a:cxnLst/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 descr="Tag=AccentColor&#10;Flavor=Light&#10;Target=Fill"/>
          <p:cNvSpPr/>
          <p:nvPr/>
        </p:nvSpPr>
        <p:spPr>
          <a:xfrm flipH="1">
            <a:off x="1969639" y="181596"/>
            <a:ext cx="8252722" cy="6022258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 descr="Mask ID=&#10;Mask position=bottom, center&#10;Mask family= brushstroke, landscape, wide"/>
          <p:cNvSpPr/>
          <p:nvPr/>
        </p:nvSpPr>
        <p:spPr>
          <a:xfrm>
            <a:off x="1768100" y="-1"/>
            <a:ext cx="10423900" cy="5920155"/>
          </a:xfrm>
          <a:custGeom>
            <a:avLst/>
            <a:gdLst/>
            <a:ahLst/>
            <a:cxnLst/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 descr="Tag=AccentColor&#10;Flavor=Light&#10;Target=Fill"/>
          <p:cNvSpPr/>
          <p:nvPr/>
        </p:nvSpPr>
        <p:spPr>
          <a:xfrm>
            <a:off x="4726728" y="0"/>
            <a:ext cx="7472381" cy="6858000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 b="0" i="1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324812" y="1915889"/>
            <a:ext cx="7192165" cy="25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3600"/>
            </a:pPr>
            <a:r>
              <a:rPr lang="pl-PL" sz="3600" b="1" dirty="0">
                <a:latin typeface="Times New Roman"/>
                <a:ea typeface="Times New Roman"/>
                <a:cs typeface="Times New Roman"/>
                <a:sym typeface="Times New Roman"/>
              </a:rPr>
              <a:t>Międzynarodowe wsparcie edukacyjne kadry SP nr 4 w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3600" b="1" dirty="0">
                <a:latin typeface="Times New Roman"/>
                <a:ea typeface="Times New Roman"/>
                <a:cs typeface="Times New Roman"/>
                <a:sym typeface="Times New Roman"/>
              </a:rPr>
              <a:t>Ostródzie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85980" y="5386463"/>
            <a:ext cx="7141670" cy="1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 współfinansowany ze środków Unii Europejskiej w ramach Programu Erasmus+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" descr="Obraz zawierający tekst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204537"/>
            <a:ext cx="4324027" cy="77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descr="Free Greece Ticket photo and pic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6977" y="286862"/>
            <a:ext cx="4350211" cy="2895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320107" y="307756"/>
            <a:ext cx="7996517" cy="75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Upowszechnianie</a:t>
            </a:r>
            <a:r>
              <a:rPr lang="en-US" sz="3600" b="1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600" b="1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ewaluacja</a:t>
            </a:r>
            <a:endParaRPr i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320107" y="1058509"/>
            <a:ext cx="5775893" cy="55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Termin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: IV 2023 – X 2023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Ewaluacja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będzie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miała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miejce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każdym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etapie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projektu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jak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po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jego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zakończeniu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Oceniany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będzie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postęp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bieżący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zgodność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kierunku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działań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wnioskiem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przyrost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umiejętności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Główne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narzędzia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ewaluacji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to m.in.: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1" indent="-171450" algn="just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Font typeface="Times New Roman"/>
              <a:buChar char="✔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monitoring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postępów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ankiety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testy;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1" indent="-171450" algn="just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Font typeface="Times New Roman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ocena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jakości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wywiady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ankiety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1" indent="-171450" algn="just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Font typeface="Times New Roman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potwierdzenia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nabytych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umiejętności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certyfikaty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1" indent="-171450" algn="just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Font typeface="Times New Roman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raporty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(w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tym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raport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końcowy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1" indent="-171450" algn="just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Font typeface="Times New Roman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obserwacja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stosowania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poznanych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metod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technik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1" indent="-171450" algn="just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Font typeface="Times New Roman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ilość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osób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które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zostały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zapoznane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rezultatami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514350" lvl="1" indent="-171450" algn="just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Font typeface="Times New Roman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liczba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nowych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kontaktów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międzynarodowych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30" descr="Free Analytics Graph photo and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5963" y="2034848"/>
            <a:ext cx="4175930" cy="2788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8"/>
          <p:cNvSpPr txBox="1">
            <a:spLocks noGrp="1"/>
          </p:cNvSpPr>
          <p:nvPr>
            <p:ph type="title"/>
          </p:nvPr>
        </p:nvSpPr>
        <p:spPr>
          <a:xfrm>
            <a:off x="0" y="8290"/>
            <a:ext cx="7996517" cy="75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Upowszechnianie</a:t>
            </a:r>
            <a:r>
              <a:rPr lang="en-US" sz="3600" b="1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600" b="1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ewaluacja</a:t>
            </a:r>
            <a:endParaRPr sz="3600" i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8"/>
          <p:cNvSpPr txBox="1">
            <a:spLocks noGrp="1"/>
          </p:cNvSpPr>
          <p:nvPr>
            <p:ph type="body" idx="1"/>
          </p:nvPr>
        </p:nvSpPr>
        <p:spPr>
          <a:xfrm>
            <a:off x="1" y="759043"/>
            <a:ext cx="7904204" cy="609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Termin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: IV 2023 – X 2023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Promowanie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informowanie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przewidziano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każdym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etapie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projektu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także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po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jego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zakończeniu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poziomie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lokalnym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regionalnym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krajowym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międzynarodowym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Głoszone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informacje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traktują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m.in. o: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celów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projektu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wartościach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związanych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mobilnością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możliwości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finansowania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unijnego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obszarze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rozpowszechniania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zaplanowano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m.in.: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wykorzystanie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nabytej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wiedzy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narzędzi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podczas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akcji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edukacyjnych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zabaw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imprez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czy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wydarzeń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dla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całej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społeczności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szkolnej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organizację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warsztatów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wdrażających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rozwiązania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wśród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pozostałych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nauczycieli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włączenie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efektów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mobilności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plany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pracy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zajęciach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podstawowych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pozalekcyjnych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udostępnienie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kadrze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zasób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materiałów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edukacyjnych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opracowanie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planu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włączenia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rezultatów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pracy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codziennej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przedstawieniu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prezentacji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sprawozdań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pobytu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zorganizowanie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wystawy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promującej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kulturę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Grecji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umieszczenie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informacji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wynikach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stronie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szkoły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kanałach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społecznościowych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udostępnienie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mediach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lokalnych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informacji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zdjęć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filmów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przebiegu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projektu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zorganizowanie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spotkania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jednostce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samorządu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udziałem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innych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kadr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władz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samorządowych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oświatowych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lokalnych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organizacji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8" descr="Free Analytics Graph photo and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8613" y="2034848"/>
            <a:ext cx="4175930" cy="278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172369" y="94997"/>
            <a:ext cx="11126356" cy="75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1" i="0">
                <a:latin typeface="Times New Roman"/>
                <a:ea typeface="Times New Roman"/>
                <a:cs typeface="Times New Roman"/>
                <a:sym typeface="Times New Roman"/>
              </a:rPr>
              <a:t>Program kulturowy – Grecja</a:t>
            </a:r>
            <a:endParaRPr sz="3600" b="1" i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172375" y="1463649"/>
            <a:ext cx="50592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Półwysep Chalkidiki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Chalkidiki to znajduje się w północnej Grecji, w regionie Makedonii. Jest to popularne miejsce wakacyjne, słynące dziewiczych krajobrazów: pięknych plaż, czystych wód, kolorów i zapachów.</a:t>
            </a: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Panuje tutaj klimat śródziemnomorski, zatem w lecie jest sucho i gorąco - idealne warunki dla wielbicieli upałów.</a:t>
            </a: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Według legend mieszkali tu Tytani – rywale bogów. Historia tego miejsca rozpoczyna się około 600.000 lat temu. Najstarsza wzmianka o historii półwyspu została znaleziona w opisach wojen perskich.</a:t>
            </a: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 panowania Filipa II półwysep stał się częścią państwa macedońskiego</a:t>
            </a:r>
            <a:r>
              <a:rPr lang="en-U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był to początek jego rozkwitu w historii i kulturze Grecji.</a:t>
            </a: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9" descr="Free photos of Se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2144" y="943806"/>
            <a:ext cx="4246491" cy="239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 descr="Free photos of Gree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2144" y="3523785"/>
            <a:ext cx="4246491" cy="281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 descr="Free photos of Europe"/>
          <p:cNvPicPr preferRelativeResize="0"/>
          <p:nvPr/>
        </p:nvPicPr>
        <p:blipFill rotWithShape="1">
          <a:blip r:embed="rId5">
            <a:alphaModFix/>
          </a:blip>
          <a:srcRect l="34836" r="14674"/>
          <a:stretch/>
        </p:blipFill>
        <p:spPr>
          <a:xfrm>
            <a:off x="5231566" y="2065484"/>
            <a:ext cx="2467114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172369" y="94997"/>
            <a:ext cx="11239702" cy="75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1" i="0">
                <a:latin typeface="Times New Roman"/>
                <a:ea typeface="Times New Roman"/>
                <a:cs typeface="Times New Roman"/>
                <a:sym typeface="Times New Roman"/>
              </a:rPr>
              <a:t>Program kulturowy – Grecja</a:t>
            </a:r>
            <a:endParaRPr sz="3600" b="1" i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298500" y="1383825"/>
            <a:ext cx="4837800" cy="4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Meteory</a:t>
            </a:r>
            <a:endParaRPr sz="1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Meteora to grupa wapiennych formacji skalnych w północno-wschodniej Grecji. Najwyższe z wyrastających skał mają ponad 500 me</a:t>
            </a:r>
            <a:r>
              <a:rPr lang="en-U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ów wysokości.</a:t>
            </a: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Słyną one z siedmiu wysokich klasztorów, które zostały zbudowane na skalnych szczytach. </a:t>
            </a: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Były one miejscem schronienia dla pustelników i mnichów w ciągu ostatnich kilku stuleci i są one niezwykle wartościowymi zabytkami kultury i religii. </a:t>
            </a: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Dziś można je zwiedzać i podziwiać ich architekturę oraz piękne widoki na okolicę.</a:t>
            </a: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Meteory całościowo są wpisane na listę światowego dziedzictwa UNESCO.</a:t>
            </a: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10" descr="Free Meteor Monastery photo and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1970" y="943806"/>
            <a:ext cx="4204482" cy="315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 descr="Free Meteors Peak photo and pic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3834" y="4221146"/>
            <a:ext cx="3449444" cy="2587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xfrm>
            <a:off x="172369" y="94997"/>
            <a:ext cx="11126356" cy="75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1" i="0">
                <a:latin typeface="Times New Roman"/>
                <a:ea typeface="Times New Roman"/>
                <a:cs typeface="Times New Roman"/>
                <a:sym typeface="Times New Roman"/>
              </a:rPr>
              <a:t>Program kulturowy – Grecja</a:t>
            </a:r>
            <a:endParaRPr sz="3600" b="1" i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172369" y="1453884"/>
            <a:ext cx="50592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Vergina</a:t>
            </a:r>
            <a:endParaRPr sz="1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Vergina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miejscowość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północnej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Grecji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Jest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znana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archeologicznych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znalezisk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czasów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starożytnych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Najważniejszą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atrakcją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zachowany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kompleks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starożytnego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teatru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Znajdują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tam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również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świątynie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wieże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grobowce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Można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tam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znaleźć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monumentalny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pałac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 III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wieku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p.n.e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Zdobiony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jest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mozaikami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freskami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stiukami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Mieści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też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grobowce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tym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słynnego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Filipa II –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ojca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Aleksandra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Macedońskiego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Verginie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znajduje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także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muzeum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archeologiczne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które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prezentuje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wiele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znalezisk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tego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obszaru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295" y="3856645"/>
            <a:ext cx="4233132" cy="2823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7149" y="468225"/>
            <a:ext cx="3107101" cy="324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2"/>
          <p:cNvSpPr txBox="1">
            <a:spLocks noGrp="1"/>
          </p:cNvSpPr>
          <p:nvPr>
            <p:ph type="title"/>
          </p:nvPr>
        </p:nvSpPr>
        <p:spPr>
          <a:xfrm>
            <a:off x="172369" y="94997"/>
            <a:ext cx="10791378" cy="75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1" i="0">
                <a:latin typeface="Times New Roman"/>
                <a:ea typeface="Times New Roman"/>
                <a:cs typeface="Times New Roman"/>
                <a:sym typeface="Times New Roman"/>
              </a:rPr>
              <a:t>Program kulturowy – Makedonia</a:t>
            </a:r>
            <a:endParaRPr sz="3600" b="1" i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230750" y="1454500"/>
            <a:ext cx="5051400" cy="40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Saloniki</a:t>
            </a:r>
            <a:endParaRPr sz="1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Saloniki to drugie co do wielkości miasto w Grecji. Leży na północnym wschodzie kraju i jest stolicą regionu Makedonia. Miasto jest ważnym centrum kulturalnym i gospodarczym.</a:t>
            </a: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 czasach starożytnych Saloniki były znane jako miasto o wielu religiach i kulturach, a dziś w mieście wciąż występują różne wpływy kulturowe i religijne, w tym wpływy tureckie i żydowskie.</a:t>
            </a: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Saloniki są także ważnym ośrodkiem naukowym i kulturalnym, z wieloma muzeami, galeriami i teatrami. W mieście znajdują się także wiele historycznych i architektonicznych zabytków, w tym starożytne mury miejskie, zamek oraz wiele kościołów i meczetów.</a:t>
            </a: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12" descr="Free photos of Gree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5163" y="943806"/>
            <a:ext cx="3254468" cy="216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2" descr="Free photos of Gree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5126" y="2283003"/>
            <a:ext cx="3254468" cy="2442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 descr="Free photos of Gree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65164" y="4228367"/>
            <a:ext cx="3254468" cy="2169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260684" y="374567"/>
            <a:ext cx="5251316" cy="64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Cel</a:t>
            </a:r>
            <a:r>
              <a:rPr lang="en-US" sz="3600" b="1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projektu</a:t>
            </a:r>
            <a:endParaRPr i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158029" y="1146875"/>
            <a:ext cx="7004771" cy="559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Zwiększenie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jakości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edukacji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placówce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Częstsze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stosowanie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nowoczesnych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technologii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Rozwój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kreatywności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innowacyjności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metodach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pracy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Nadanie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edukacji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charakteru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międzynarodowego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✔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Dostosowanie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poziomu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kształcenia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poziomu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europejskiego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osiągnięciu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powyższych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celów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pomoże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organizacja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zagranicznych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kursów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dla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kadry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placówki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(20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osób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wraz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ze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wsparciem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przygotowawczym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okresie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od 01.12.2022r. do 30.11.2023r.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Projekt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wpisuje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strategię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rozwoju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placówki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której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założenia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wdrażanie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innowacji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nawiązywanie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kontaktów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międzynarodowych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podnoszenie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umiejętności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technicznych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językowych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kluczowych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kompetencji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zawodowych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przez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kadrę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celu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zapewnienia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odpowiedniego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poziomu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kształcenia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placówce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1146874"/>
            <a:ext cx="5026152" cy="3554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251844" y="268702"/>
            <a:ext cx="6083524" cy="97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Grupa</a:t>
            </a:r>
            <a:r>
              <a:rPr lang="en-US" sz="3600" b="1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docelowa</a:t>
            </a:r>
            <a:r>
              <a:rPr lang="en-US" sz="3600" b="1" i="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projekcie</a:t>
            </a:r>
            <a:endParaRPr i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162439" y="1507783"/>
            <a:ext cx="7997782" cy="42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W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projekcie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weźmie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udział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20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osób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 - 1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grupa</a:t>
            </a:r>
            <a:endParaRPr lang="en-US"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Uprawnieni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uczestnicy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nauczyciele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członkowie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kadry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kierowniczej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placówki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wszyscy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inni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eksperci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pracownicy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sektora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edukacji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szkolnej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którzy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nauczycielami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Uprawnieni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pracownicy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którzy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nauczycielami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to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kadra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pracująca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edukacji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szkolnej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 - np.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asystenci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nauczycieli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doradcy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pedagogiczni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psychologowie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itp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Uczestnicy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muszą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pracować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organizacji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wysyłającej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lub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muszą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regularnie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współpracować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organizacją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wysyłającą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aby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pomóc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prowadzeniu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jej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głównej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działalności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- np.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jako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zewnętrzne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osoby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prowadzące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szkolenia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eksperci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lub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wolontariusze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0221" y="1709444"/>
            <a:ext cx="3439112" cy="343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130568" y="374041"/>
            <a:ext cx="8086724" cy="71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Etapy</a:t>
            </a:r>
            <a:r>
              <a:rPr lang="en-US" sz="3600" b="1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działań</a:t>
            </a:r>
            <a:r>
              <a:rPr lang="en-US" sz="3600" b="1" i="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projekcie</a:t>
            </a:r>
            <a:endParaRPr i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130568" y="1790615"/>
            <a:ext cx="7110662" cy="436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Działania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informacyjno-promocyjne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przekazywanie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informacji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założeniach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zasadach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projektu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przygotowanie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dokumentacji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rekrutacyjnej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Rekrutacja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uczestników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tym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potwierdzenie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możliwości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udziału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danego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nauczyciela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programie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mobilności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Przygotowanie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mobilności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obejmujące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zajęcia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językowe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kulturowe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organizacyjne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organizacyjne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dla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20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uczestników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Mobilności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zgodnie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zaplanowanym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programem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merytorycznym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kulturowym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Upowszechnianie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ewaluacja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czyli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rozpowszechnienie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rezultatów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ocena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raportowanie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rozliczenie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projektu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4" descr="Obraz zawierający koło, sprzęt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1798" y="1684114"/>
            <a:ext cx="4376907" cy="41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206505" y="105071"/>
            <a:ext cx="6257047" cy="5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Rekrutacja</a:t>
            </a:r>
            <a:r>
              <a:rPr lang="en-US" sz="3600" b="1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uczestników</a:t>
            </a:r>
            <a:r>
              <a:rPr lang="en-US" sz="3600" b="1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i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206505" y="673261"/>
            <a:ext cx="8497227" cy="603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Termin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: XII 2022 – III 2023</a:t>
            </a:r>
            <a:endParaRPr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Zostały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przekazane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kadrze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informacje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projekcie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warunkach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udziału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Dostępne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one online,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pojawiły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też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spotkaniach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kadry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Prowadzona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będzie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przez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Komisję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Rekrutacyjną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złożoną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koordynatora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projektu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wicedyrektora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Komisja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przygotowuje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dokumenty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udostępnia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je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formie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online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mediach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szkolnych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kontach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kadry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sekretariacie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Uczestnicy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będą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wybierani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rekrutacji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opartej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jasne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kryteria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znane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kandydatom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zgromadzone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Regulaminie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rekrutacji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projektu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Kryteria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punktowe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wyboru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uczestników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m.in.: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przebieg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pracy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zawodowej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zaangażowanie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życie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szkoły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poziom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j.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angielskiego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opinia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zespołu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rekrutacyjnego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Utworzone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zostały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listy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podstawowe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rezerwowe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uczestnicy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otrzymali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informacje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wynikach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pisemnie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telefonicznie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mailowo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osobiście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razie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potrzeby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odbędzie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procedura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odwoławcza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Każdy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uczestnik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powinien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podpisać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umowę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regulującą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zasady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udziału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projekcie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1053" y="2907349"/>
            <a:ext cx="4170947" cy="18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140762" y="349657"/>
            <a:ext cx="6319848" cy="60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 Black"/>
              <a:buNone/>
            </a:pP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Zajęcia</a:t>
            </a:r>
            <a:r>
              <a:rPr lang="en-US" sz="3600" b="1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przygotowawcze</a:t>
            </a:r>
            <a:endParaRPr sz="3600" i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140762" y="1033819"/>
            <a:ext cx="7282431" cy="547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Termin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: IV 2023 - VI 2023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Kurs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j.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angielskiego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(24h)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zajęcia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grupowe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ze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szczególnym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uwzględnieniem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komunikowania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celem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zajęć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jest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opanowanie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umiejętności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porozumiewania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podczas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mobilności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relacje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zawodowe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codzienne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wszystkie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zajęcia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Grecji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będą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prowadzone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j.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angielskim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grecki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partner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zapewni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uczestnikom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opiekunów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którzy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posługują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biegle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j.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angielskim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Zajęcia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kulturowe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krótki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kurs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historii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kultury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Grecji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Spotkania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organizacyjne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zostaną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przekazane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informacje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warunkach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zamieszkania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wyżywienia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logistyki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mobilności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organizacji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podróży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pobytu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wymogach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dotyczących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zachowania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za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granicą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regulaminie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pobytu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Zajęcia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przygotowawcze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rozpoczną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po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zakończeniu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rekrutacji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zakończą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możliwie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jak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najkrótszym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terminie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przed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wyjazdem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6" descr="Free Shoes Put On photo and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412" y="1828493"/>
            <a:ext cx="4599607" cy="3061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255242" y="102541"/>
            <a:ext cx="7009996" cy="48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 b="1" i="0">
                <a:latin typeface="Times New Roman"/>
                <a:ea typeface="Times New Roman"/>
                <a:cs typeface="Times New Roman"/>
                <a:sym typeface="Times New Roman"/>
              </a:rPr>
              <a:t>Mobilność</a:t>
            </a:r>
            <a:r>
              <a:rPr lang="en-US" sz="3600" b="1" i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i="0"/>
          </a:p>
        </p:txBody>
      </p:sp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838200" y="2333297"/>
            <a:ext cx="4619621" cy="384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5" name="Google Shape;155;p7"/>
          <p:cNvSpPr txBox="1"/>
          <p:nvPr/>
        </p:nvSpPr>
        <p:spPr>
          <a:xfrm>
            <a:off x="0" y="681037"/>
            <a:ext cx="7754700" cy="5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24 VII 2023 – 07 VIII 2023</a:t>
            </a: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14-dniowa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wizyta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wliczając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podróży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2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w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Grecji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głównie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Saloniki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okolice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Pogram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mobilności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obejmie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udział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kadry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dwóch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5-dniowych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kursach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Kształcenie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odległość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eksponujące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nauczani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kulturowy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uzupełnienie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kursów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wymiana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spostrzeżeń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dobrych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praktyk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poznawanie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lokalnej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kultury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zwyczajów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zabytków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kulturowy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zajęcia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dodatkowe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wycieczki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Meteory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Vergina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Saloniki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zajęcia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języka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greckiego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grecki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wieczór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kuchnia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muzyka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tańce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ramach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wsparcia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logistycznego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uczestnicy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otrzymają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Materiały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szkoleniowo-dydaktyczne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Bilety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lotnicze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przeloty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Warszawa-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Saloniki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-Warszawa z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bagażem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podręcznym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rejestrowanym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Ubezpieczenia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Transport z/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lotnisko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Polsce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/w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Grecji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transport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lokalny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Grecji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Noclegi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pokoje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standardzie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hotelowym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położone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odpowienim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miejscu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Wyżywienie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śniadania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obiady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kolacje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Opieka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ponadnarodowego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7" descr="Free Cafe Building photo and picture"/>
          <p:cNvPicPr preferRelativeResize="0"/>
          <p:nvPr/>
        </p:nvPicPr>
        <p:blipFill rotWithShape="1">
          <a:blip r:embed="rId3">
            <a:alphaModFix/>
          </a:blip>
          <a:srcRect l="60563" t="204" b="-204"/>
          <a:stretch/>
        </p:blipFill>
        <p:spPr>
          <a:xfrm>
            <a:off x="8103438" y="-10590"/>
            <a:ext cx="4088563" cy="6868590"/>
          </a:xfrm>
          <a:prstGeom prst="roundRect">
            <a:avLst>
              <a:gd name="adj" fmla="val 11111"/>
            </a:avLst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50800" dir="7200000" algn="tl" rotWithShape="0">
              <a:srgbClr val="000000">
                <a:alpha val="44313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255242" y="102541"/>
            <a:ext cx="7009996" cy="48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Mobilność</a:t>
            </a:r>
            <a:r>
              <a:rPr lang="en-US" b="1" i="0" dirty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ramowy</a:t>
            </a:r>
            <a:r>
              <a:rPr lang="en-US" b="1" i="0" dirty="0">
                <a:latin typeface="Times New Roman"/>
                <a:ea typeface="Times New Roman"/>
                <a:cs typeface="Times New Roman"/>
                <a:sym typeface="Times New Roman"/>
              </a:rPr>
              <a:t> plan </a:t>
            </a:r>
            <a:r>
              <a:rPr lang="en-US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pobytu</a:t>
            </a:r>
            <a:r>
              <a:rPr lang="en-US" sz="3600" b="1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255242" y="630023"/>
            <a:ext cx="619383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24 VII 2023 – 07 VIII 2023</a:t>
            </a: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5" name="Google Shape;165;p28"/>
          <p:cNvGraphicFramePr/>
          <p:nvPr>
            <p:extLst>
              <p:ext uri="{D42A27DB-BD31-4B8C-83A1-F6EECF244321}">
                <p14:modId xmlns:p14="http://schemas.microsoft.com/office/powerpoint/2010/main" val="3548350980"/>
              </p:ext>
            </p:extLst>
          </p:nvPr>
        </p:nvGraphicFramePr>
        <p:xfrm>
          <a:off x="2020145" y="1221077"/>
          <a:ext cx="8148625" cy="5028396"/>
        </p:xfrm>
        <a:graphic>
          <a:graphicData uri="http://schemas.openxmlformats.org/drawingml/2006/table">
            <a:tbl>
              <a:tblPr>
                <a:noFill/>
                <a:tableStyleId>{2D41312F-4826-469A-9A52-06C46FBD1D5A}</a:tableStyleId>
              </a:tblPr>
              <a:tblGrid>
                <a:gridCol w="68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6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12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331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2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2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3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7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68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9:00 - 15:00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 err="1"/>
                        <a:t>Przylot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i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zakwaterowanie</a:t>
                      </a:r>
                      <a:endParaRPr sz="15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 rowSpan="2"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 err="1"/>
                        <a:t>Scenariusze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lekcji</a:t>
                      </a:r>
                      <a:r>
                        <a:rPr lang="en-US" sz="1500" u="none" strike="noStrike" cap="none" dirty="0"/>
                        <a:t>, </a:t>
                      </a:r>
                      <a:r>
                        <a:rPr lang="en-US" sz="1500" u="none" strike="noStrike" cap="none" dirty="0" err="1"/>
                        <a:t>prezentacja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nowoczesnych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technologii</a:t>
                      </a:r>
                      <a:r>
                        <a:rPr lang="en-US" sz="1500" u="none" strike="noStrike" cap="none" dirty="0"/>
                        <a:t> w </a:t>
                      </a:r>
                      <a:r>
                        <a:rPr lang="en-US" sz="1500" u="none" strike="noStrike" cap="none" dirty="0" err="1"/>
                        <a:t>projektowaniu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pakietów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edukacyjnych</a:t>
                      </a:r>
                      <a:r>
                        <a:rPr lang="en-US" sz="1500" u="none" strike="noStrike" cap="none" dirty="0"/>
                        <a:t>, platformy </a:t>
                      </a:r>
                      <a:r>
                        <a:rPr lang="en-US" sz="1500" u="none" strike="noStrike" cap="none" dirty="0" err="1"/>
                        <a:t>nauczania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autorskiego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Partnera</a:t>
                      </a:r>
                      <a:r>
                        <a:rPr lang="en-US" sz="1500" u="none" strike="noStrike" cap="none" dirty="0"/>
                        <a:t>,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 err="1"/>
                        <a:t>korzystanie</a:t>
                      </a:r>
                      <a:r>
                        <a:rPr lang="en-US" sz="1500" u="none" strike="noStrike" cap="none" dirty="0"/>
                        <a:t> ze </a:t>
                      </a:r>
                      <a:r>
                        <a:rPr lang="en-US" sz="1500" u="none" strike="noStrike" cap="none" dirty="0" err="1"/>
                        <a:t>sprzętu</a:t>
                      </a:r>
                      <a:r>
                        <a:rPr lang="en-US" sz="1500" u="none" strike="noStrike" cap="none" dirty="0"/>
                        <a:t> do </a:t>
                      </a:r>
                      <a:r>
                        <a:rPr lang="en-US" sz="1500" u="none" strike="noStrike" cap="none" dirty="0" err="1"/>
                        <a:t>planowania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zajęć</a:t>
                      </a:r>
                      <a:r>
                        <a:rPr lang="en-US" sz="1500" u="none" strike="noStrike" cap="none" dirty="0"/>
                        <a:t>, </a:t>
                      </a:r>
                      <a:r>
                        <a:rPr lang="en-US" sz="1500" u="none" strike="noStrike" cap="none" dirty="0" err="1"/>
                        <a:t>różne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techniki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i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metodologia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planowania</a:t>
                      </a:r>
                      <a:r>
                        <a:rPr lang="en-US" sz="1500" u="none" strike="noStrike" cap="none" dirty="0"/>
                        <a:t>, </a:t>
                      </a:r>
                      <a:r>
                        <a:rPr lang="en-US" sz="1500" u="none" strike="noStrike" cap="none" dirty="0" err="1"/>
                        <a:t>projektowe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planowanie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lekcji</a:t>
                      </a:r>
                      <a:r>
                        <a:rPr lang="en-US" sz="1500" u="none" strike="noStrike" cap="none" dirty="0"/>
                        <a:t>, </a:t>
                      </a:r>
                      <a:r>
                        <a:rPr lang="en-US" sz="1500" u="none" strike="noStrike" cap="none" dirty="0" err="1"/>
                        <a:t>praca</a:t>
                      </a:r>
                      <a:r>
                        <a:rPr lang="en-US" sz="1500" u="none" strike="noStrike" cap="none" dirty="0"/>
                        <a:t> w </a:t>
                      </a:r>
                      <a:r>
                        <a:rPr lang="en-US" sz="1500" u="none" strike="noStrike" cap="none" dirty="0" err="1"/>
                        <a:t>grupach</a:t>
                      </a:r>
                      <a:r>
                        <a:rPr lang="en-US" sz="1500" u="none" strike="noStrike" cap="none" dirty="0"/>
                        <a:t> – </a:t>
                      </a:r>
                      <a:r>
                        <a:rPr lang="en-US" sz="1500" u="none" strike="noStrike" cap="none" dirty="0" err="1"/>
                        <a:t>problemy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kontrolne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i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wdrożeniowe</a:t>
                      </a:r>
                      <a:endParaRPr sz="15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8225" marR="98225" marT="49125" marB="49125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Program kulturowy, spotkania networkingowe z instytucjami prowadzącymi kształcenie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251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16:00 - 17:00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Sesja ewaluacyjna, wymiana praktyk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8225" marR="98225" marT="49125" marB="491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8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9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10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11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12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13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14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69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9:00 - 15:00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Program kulturowy, spotkania networkingowe z instytucjami prowadzącymi kształcenie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 rowSpan="2"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Metodyka pracy oraz przykłady metod eksponujących m.in. </a:t>
                      </a:r>
                      <a:r>
                        <a:rPr lang="en-US" sz="1500"/>
                        <a:t>a</a:t>
                      </a:r>
                      <a:r>
                        <a:rPr lang="en-US" sz="1500" u="none" strike="noStrike" cap="none"/>
                        <a:t>daptacja technik teatralnych w edukacji dzieci i młodzieży (Teatralne i empiryczne techniki uczenia) oraz rękodzieło artystyczne jako element pracy empirycznej i grupowej z młodzieżą.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8225" marR="98225" marT="49125" marB="49125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Podsumowanie i powrót do Polski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453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16:00 - 17:00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125" marR="2712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 err="1"/>
                        <a:t>Sesja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ewaluacyjna</a:t>
                      </a:r>
                      <a:r>
                        <a:rPr lang="en-US" sz="1500" u="none" strike="noStrike" cap="none" dirty="0"/>
                        <a:t>, </a:t>
                      </a:r>
                      <a:r>
                        <a:rPr lang="en-US" sz="1500" u="none" strike="noStrike" cap="none" dirty="0" err="1"/>
                        <a:t>wymiana</a:t>
                      </a:r>
                      <a:r>
                        <a:rPr lang="en-US" sz="1500" u="none" strike="noStrike" cap="none" dirty="0"/>
                        <a:t> </a:t>
                      </a:r>
                      <a:r>
                        <a:rPr lang="en-US" sz="1500" u="none" strike="noStrike" cap="none" dirty="0" err="1"/>
                        <a:t>praktyk</a:t>
                      </a:r>
                      <a:endParaRPr sz="15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8225" marR="98225" marT="49125" marB="491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255242" y="102541"/>
            <a:ext cx="7009996" cy="48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 b="1" i="0">
                <a:latin typeface="Times New Roman"/>
                <a:ea typeface="Times New Roman"/>
                <a:cs typeface="Times New Roman"/>
                <a:sym typeface="Times New Roman"/>
              </a:rPr>
              <a:t>Mobilność – zakwaterowanie</a:t>
            </a:r>
            <a:endParaRPr i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255250" y="878902"/>
            <a:ext cx="6658200" cy="5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Holiday Inn Thessaloniki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Elegancki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hotel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znajduje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 centrum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Salonik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pobliżu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portu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odległości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krótkiego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spaceru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zabytkowej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starówki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tym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hotelu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można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skorzystać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z:</a:t>
            </a:r>
            <a:b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małej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siłowni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b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basenu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b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bezpłatne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go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Wi-Fi w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całym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budynku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b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wysokiej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klasy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restauracj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Hotelowe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dźwiękoszczelne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pokoje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apartamenty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wyposażone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są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również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zaciemniające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zasłony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klimatyzację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niezbędną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przetrwania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greckich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upałów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ramach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projektu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przewidziano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pokoje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osobowe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pokojach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znajdują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ręczniki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pościel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zestawy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kosmetyków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suszarki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włosów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Hotel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znajduje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odległości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krótkiego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spaceru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miejsca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prowadzenia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zajęć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pobliżu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hotelu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znajduje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się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pełna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infrastruktura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gastronomiczna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oraz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przystanki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komunikacji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miejskiej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umożliwiające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łatwy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dostęp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atrakcji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miasta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tym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również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miejskiej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plaży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29" descr="Aristotelis Restaura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4600" y="251598"/>
            <a:ext cx="4912148" cy="28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 descr="Holiday Inn Thessaloniki, an IHG Hotel, Saloniki – aktualne ceny na rok 20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4600" y="3318000"/>
            <a:ext cx="4912151" cy="302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413924"/>
      </a:dk2>
      <a:lt2>
        <a:srgbClr val="E6E8EB"/>
      </a:lt2>
      <a:accent1>
        <a:srgbClr val="B5A065"/>
      </a:accent1>
      <a:accent2>
        <a:srgbClr val="CC9479"/>
      </a:accent2>
      <a:accent3>
        <a:srgbClr val="9DA66D"/>
      </a:accent3>
      <a:accent4>
        <a:srgbClr val="62AFA0"/>
      </a:accent4>
      <a:accent5>
        <a:srgbClr val="62ACC1"/>
      </a:accent5>
      <a:accent6>
        <a:srgbClr val="7090C9"/>
      </a:accent6>
      <a:hlink>
        <a:srgbClr val="7082B2"/>
      </a:hlink>
      <a:folHlink>
        <a:srgbClr val="8484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1429</Words>
  <Application>Microsoft Office PowerPoint</Application>
  <PresentationFormat>Panoramiczny</PresentationFormat>
  <Paragraphs>156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Abril Fatface</vt:lpstr>
      <vt:lpstr>Arial</vt:lpstr>
      <vt:lpstr>Arial Black</vt:lpstr>
      <vt:lpstr>Calibri</vt:lpstr>
      <vt:lpstr>Century Gothic</vt:lpstr>
      <vt:lpstr>Noto Sans Symbols</vt:lpstr>
      <vt:lpstr>Times New Roman</vt:lpstr>
      <vt:lpstr>BrushVTI</vt:lpstr>
      <vt:lpstr>Międzynarodowe wsparcie edukacyjne kadry SP nr 4 w Ostródzie</vt:lpstr>
      <vt:lpstr>Cel projektu</vt:lpstr>
      <vt:lpstr>Grupa docelowa w projekcie</vt:lpstr>
      <vt:lpstr>Etapy działań w projekcie</vt:lpstr>
      <vt:lpstr>Rekrutacja uczestników </vt:lpstr>
      <vt:lpstr>Zajęcia przygotowawcze</vt:lpstr>
      <vt:lpstr>Mobilność </vt:lpstr>
      <vt:lpstr>Mobilność – ramowy plan pobytu </vt:lpstr>
      <vt:lpstr>Mobilność – zakwaterowanie</vt:lpstr>
      <vt:lpstr>Upowszechnianie i ewaluacja</vt:lpstr>
      <vt:lpstr>Upowszechnianie i ewaluacja</vt:lpstr>
      <vt:lpstr>Program kulturowy – Grecja</vt:lpstr>
      <vt:lpstr>Program kulturowy – Grecja</vt:lpstr>
      <vt:lpstr>Program kulturowy – Grecja</vt:lpstr>
      <vt:lpstr>Program kulturowy – Makedonia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Zmiana zaczyna się od pierwszego kroku – mobilności kadry Zespołu Szkół Katolickich w Białymstoku</dc:title>
  <dc:creator>Agnieszka Zając</dc:creator>
  <cp:lastModifiedBy>Katarzyna Babecka</cp:lastModifiedBy>
  <cp:revision>42</cp:revision>
  <dcterms:created xsi:type="dcterms:W3CDTF">2020-06-17T17:56:48Z</dcterms:created>
  <dcterms:modified xsi:type="dcterms:W3CDTF">2023-05-15T17:09:23Z</dcterms:modified>
</cp:coreProperties>
</file>