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8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354240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617004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body"/>
          </p:nvPr>
        </p:nvSpPr>
        <p:spPr>
          <a:xfrm>
            <a:off x="91440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 type="body"/>
          </p:nvPr>
        </p:nvSpPr>
        <p:spPr>
          <a:xfrm>
            <a:off x="354240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 type="body"/>
          </p:nvPr>
        </p:nvSpPr>
        <p:spPr>
          <a:xfrm>
            <a:off x="617004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subTitle"/>
          </p:nvPr>
        </p:nvSpPr>
        <p:spPr>
          <a:xfrm>
            <a:off x="914400" y="511920"/>
            <a:ext cx="7772040" cy="423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354240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617004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91440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7" name="PlaceHolder 6"/>
          <p:cNvSpPr>
            <a:spLocks noGrp="1"/>
          </p:cNvSpPr>
          <p:nvPr>
            <p:ph type="body"/>
          </p:nvPr>
        </p:nvSpPr>
        <p:spPr>
          <a:xfrm>
            <a:off x="354240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08" name="PlaceHolder 7"/>
          <p:cNvSpPr>
            <a:spLocks noGrp="1"/>
          </p:cNvSpPr>
          <p:nvPr>
            <p:ph type="body"/>
          </p:nvPr>
        </p:nvSpPr>
        <p:spPr>
          <a:xfrm>
            <a:off x="617004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subTitle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subTitle"/>
          </p:nvPr>
        </p:nvSpPr>
        <p:spPr>
          <a:xfrm>
            <a:off x="914400" y="511920"/>
            <a:ext cx="7772040" cy="423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2" name="PlaceHolder 5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354240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6170040" y="178344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91440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8" name="PlaceHolder 6"/>
          <p:cNvSpPr>
            <a:spLocks noGrp="1"/>
          </p:cNvSpPr>
          <p:nvPr>
            <p:ph type="body"/>
          </p:nvPr>
        </p:nvSpPr>
        <p:spPr>
          <a:xfrm>
            <a:off x="354240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59" name="PlaceHolder 7"/>
          <p:cNvSpPr>
            <a:spLocks noGrp="1"/>
          </p:cNvSpPr>
          <p:nvPr>
            <p:ph type="body"/>
          </p:nvPr>
        </p:nvSpPr>
        <p:spPr>
          <a:xfrm>
            <a:off x="6170040" y="4171680"/>
            <a:ext cx="250236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914400" y="511920"/>
            <a:ext cx="7772040" cy="423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sk-SK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45716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897080" y="417168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91440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897080" y="1783440"/>
            <a:ext cx="379260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914400" y="4171680"/>
            <a:ext cx="7772040" cy="21805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365400" cy="685404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255240" y="5047560"/>
            <a:ext cx="72720" cy="1691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255240" y="4796640"/>
            <a:ext cx="72720" cy="22824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255240" y="4637520"/>
            <a:ext cx="72720" cy="13680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CustomShape 5" hidden="1"/>
          <p:cNvSpPr/>
          <p:nvPr/>
        </p:nvSpPr>
        <p:spPr>
          <a:xfrm>
            <a:off x="255240" y="4542480"/>
            <a:ext cx="72720" cy="72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 hidden="1"/>
          <p:cNvSpPr/>
          <p:nvPr/>
        </p:nvSpPr>
        <p:spPr>
          <a:xfrm>
            <a:off x="309600" y="680400"/>
            <a:ext cx="4536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 hidden="1"/>
          <p:cNvSpPr/>
          <p:nvPr/>
        </p:nvSpPr>
        <p:spPr>
          <a:xfrm>
            <a:off x="268920" y="680400"/>
            <a:ext cx="2700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CustomShape 8" hidden="1"/>
          <p:cNvSpPr/>
          <p:nvPr/>
        </p:nvSpPr>
        <p:spPr>
          <a:xfrm>
            <a:off x="25020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CustomShape 9" hidden="1"/>
          <p:cNvSpPr/>
          <p:nvPr/>
        </p:nvSpPr>
        <p:spPr>
          <a:xfrm>
            <a:off x="22176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PlaceHolder 10"/>
          <p:cNvSpPr>
            <a:spLocks noGrp="1"/>
          </p:cNvSpPr>
          <p:nvPr>
            <p:ph type="dt"/>
          </p:nvPr>
        </p:nvSpPr>
        <p:spPr>
          <a:xfrm>
            <a:off x="647712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3E3B2AAA-31F3-4902-8911-60AB4FD26856}" type="datetime">
              <a:rPr b="0" lang="cs-CZ" sz="1100" spc="-1" strike="noStrike">
                <a:solidFill>
                  <a:srgbClr val="d6ecff"/>
                </a:solidFill>
                <a:latin typeface="Corbel"/>
              </a:rPr>
              <a:t>13. 5. 2021</a:t>
            </a:fld>
            <a:endParaRPr b="0" lang="sk-SK" sz="11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ftr"/>
          </p:nvPr>
        </p:nvSpPr>
        <p:spPr>
          <a:xfrm>
            <a:off x="914400" y="6416640"/>
            <a:ext cx="5562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45684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8293D6B5-18BC-4D89-B6B2-6E5E7597F2F0}" type="slidenum">
              <a:rPr b="0" lang="cs-CZ" sz="1200" spc="-1" strike="noStrike">
                <a:solidFill>
                  <a:srgbClr val="d6ecff"/>
                </a:solidFill>
                <a:latin typeface="Corbel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  <p:sp>
        <p:nvSpPr>
          <p:cNvPr id="12" name="CustomShape 13"/>
          <p:cNvSpPr/>
          <p:nvPr/>
        </p:nvSpPr>
        <p:spPr>
          <a:xfrm>
            <a:off x="0" y="0"/>
            <a:ext cx="365400" cy="685404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" name="CustomShape 14"/>
          <p:cNvSpPr/>
          <p:nvPr/>
        </p:nvSpPr>
        <p:spPr>
          <a:xfrm>
            <a:off x="309600" y="680400"/>
            <a:ext cx="4536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CustomShape 15"/>
          <p:cNvSpPr/>
          <p:nvPr/>
        </p:nvSpPr>
        <p:spPr>
          <a:xfrm>
            <a:off x="268920" y="680400"/>
            <a:ext cx="2700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" name="CustomShape 16"/>
          <p:cNvSpPr/>
          <p:nvPr/>
        </p:nvSpPr>
        <p:spPr>
          <a:xfrm>
            <a:off x="25020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" name="CustomShape 17"/>
          <p:cNvSpPr/>
          <p:nvPr/>
        </p:nvSpPr>
        <p:spPr>
          <a:xfrm>
            <a:off x="22176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" name="PlaceHolder 18"/>
          <p:cNvSpPr>
            <a:spLocks noGrp="1"/>
          </p:cNvSpPr>
          <p:nvPr>
            <p:ph type="title"/>
          </p:nvPr>
        </p:nvSpPr>
        <p:spPr>
          <a:xfrm>
            <a:off x="914400" y="4343400"/>
            <a:ext cx="7772040" cy="19746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cs-CZ" sz="4000" spc="-1" strike="noStrike" cap="all">
                <a:solidFill>
                  <a:srgbClr val="d6ecff"/>
                </a:solidFill>
                <a:latin typeface="Consolas"/>
              </a:rPr>
              <a:t>Klepnutím lze upravit styl předlohy nadpisů.</a:t>
            </a:r>
            <a:endParaRPr b="0" lang="cs-CZ" sz="4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8" name="CustomShape 19"/>
          <p:cNvSpPr/>
          <p:nvPr/>
        </p:nvSpPr>
        <p:spPr>
          <a:xfrm>
            <a:off x="255240" y="5047560"/>
            <a:ext cx="72720" cy="1691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9" name="CustomShape 20"/>
          <p:cNvSpPr/>
          <p:nvPr/>
        </p:nvSpPr>
        <p:spPr>
          <a:xfrm>
            <a:off x="255240" y="4796640"/>
            <a:ext cx="72720" cy="22824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0" name="CustomShape 21"/>
          <p:cNvSpPr/>
          <p:nvPr/>
        </p:nvSpPr>
        <p:spPr>
          <a:xfrm>
            <a:off x="255240" y="4637520"/>
            <a:ext cx="72720" cy="13680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1" name="CustomShape 22"/>
          <p:cNvSpPr/>
          <p:nvPr/>
        </p:nvSpPr>
        <p:spPr>
          <a:xfrm>
            <a:off x="255240" y="4542480"/>
            <a:ext cx="72720" cy="72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22" name="PlaceHolder 2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Kliknúť na úpravu formátu textu osnovy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Druhá úroveň</a:t>
            </a:r>
            <a:endParaRPr b="0" lang="cs-CZ" sz="2400" spc="-1" strike="noStrike">
              <a:solidFill>
                <a:srgbClr val="ffffff"/>
              </a:solidFill>
              <a:latin typeface="Corbe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ffffff"/>
                </a:solidFill>
                <a:latin typeface="Corbel"/>
              </a:rPr>
              <a:t>Tretia úroveň</a:t>
            </a:r>
            <a:endParaRPr b="0" lang="cs-CZ" sz="2200" spc="-1" strike="noStrike">
              <a:solidFill>
                <a:srgbClr val="ffffff"/>
              </a:solidFill>
              <a:latin typeface="Corbe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Štvrtá úroveň osnovy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Piata úroveň osnovy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Šiesta úroveň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Siedma úroveň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0" y="0"/>
            <a:ext cx="365400" cy="685404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0" name="CustomShape 2"/>
          <p:cNvSpPr/>
          <p:nvPr/>
        </p:nvSpPr>
        <p:spPr>
          <a:xfrm>
            <a:off x="255240" y="5047560"/>
            <a:ext cx="72720" cy="1691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1" name="CustomShape 3"/>
          <p:cNvSpPr/>
          <p:nvPr/>
        </p:nvSpPr>
        <p:spPr>
          <a:xfrm>
            <a:off x="255240" y="4796640"/>
            <a:ext cx="72720" cy="22824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2" name="CustomShape 4"/>
          <p:cNvSpPr/>
          <p:nvPr/>
        </p:nvSpPr>
        <p:spPr>
          <a:xfrm>
            <a:off x="255240" y="4637520"/>
            <a:ext cx="72720" cy="13680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3" name="CustomShape 5"/>
          <p:cNvSpPr/>
          <p:nvPr/>
        </p:nvSpPr>
        <p:spPr>
          <a:xfrm>
            <a:off x="255240" y="4542480"/>
            <a:ext cx="72720" cy="72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4" name="CustomShape 6"/>
          <p:cNvSpPr/>
          <p:nvPr/>
        </p:nvSpPr>
        <p:spPr>
          <a:xfrm>
            <a:off x="309600" y="680400"/>
            <a:ext cx="4536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5" name="CustomShape 7"/>
          <p:cNvSpPr/>
          <p:nvPr/>
        </p:nvSpPr>
        <p:spPr>
          <a:xfrm>
            <a:off x="268920" y="680400"/>
            <a:ext cx="2700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6" name="CustomShape 8"/>
          <p:cNvSpPr/>
          <p:nvPr/>
        </p:nvSpPr>
        <p:spPr>
          <a:xfrm>
            <a:off x="25020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7" name="CustomShape 9"/>
          <p:cNvSpPr/>
          <p:nvPr/>
        </p:nvSpPr>
        <p:spPr>
          <a:xfrm>
            <a:off x="22176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8" name="PlaceHolder 10"/>
          <p:cNvSpPr>
            <a:spLocks noGrp="1"/>
          </p:cNvSpPr>
          <p:nvPr>
            <p:ph type="title"/>
          </p:nvPr>
        </p:nvSpPr>
        <p:spPr>
          <a:xfrm>
            <a:off x="914400" y="511920"/>
            <a:ext cx="7772040" cy="9140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s-CZ" sz="4000" spc="-100" strike="noStrike">
                <a:solidFill>
                  <a:srgbClr val="d6ecff"/>
                </a:solidFill>
                <a:latin typeface="Consolas"/>
              </a:rPr>
              <a:t>Klepnutím lze upravit styl předlohy nadpisů.</a:t>
            </a:r>
            <a:endParaRPr b="0" lang="cs-CZ" sz="4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69" name="PlaceHolder 11"/>
          <p:cNvSpPr>
            <a:spLocks noGrp="1"/>
          </p:cNvSpPr>
          <p:nvPr>
            <p:ph type="body"/>
          </p:nvPr>
        </p:nvSpPr>
        <p:spPr>
          <a:xfrm>
            <a:off x="914400" y="1783440"/>
            <a:ext cx="77720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11480" indent="-342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</a:pP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Klepnutím lze upravit styly předlohy textu.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lvl="1" marL="740520" indent="-285480">
              <a:lnSpc>
                <a:spcPct val="100000"/>
              </a:lnSpc>
              <a:spcBef>
                <a:spcPts val="519"/>
              </a:spcBef>
              <a:buClr>
                <a:srgbClr val="ea157a"/>
              </a:buClr>
              <a:buSzPct val="90000"/>
              <a:buFont typeface="Wingdings" charset="2"/>
              <a:buChar char=""/>
            </a:pPr>
            <a:r>
              <a:rPr b="0" lang="cs-CZ" sz="2600" spc="-1" strike="noStrike">
                <a:solidFill>
                  <a:srgbClr val="ffffff"/>
                </a:solidFill>
                <a:latin typeface="Corbel"/>
              </a:rPr>
              <a:t>Druhá úroveň</a:t>
            </a:r>
            <a:endParaRPr b="0" lang="cs-CZ" sz="2600" spc="-1" strike="noStrike">
              <a:solidFill>
                <a:srgbClr val="ffffff"/>
              </a:solidFill>
              <a:latin typeface="Corbel"/>
            </a:endParaRPr>
          </a:p>
          <a:p>
            <a:pPr lvl="2" marL="996840" indent="-228240">
              <a:lnSpc>
                <a:spcPct val="100000"/>
              </a:lnSpc>
              <a:spcBef>
                <a:spcPts val="479"/>
              </a:spcBef>
              <a:buClr>
                <a:srgbClr val="ea157a"/>
              </a:buClr>
              <a:buFont typeface="Wingdings 2" charset="2"/>
              <a:buChar char=""/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Třetí úroveň</a:t>
            </a:r>
            <a:endParaRPr b="0" lang="cs-CZ" sz="2400" spc="-1" strike="noStrike">
              <a:solidFill>
                <a:srgbClr val="ffffff"/>
              </a:solidFill>
              <a:latin typeface="Corbel"/>
            </a:endParaRPr>
          </a:p>
          <a:p>
            <a:pPr lvl="3" marL="1261800" indent="-228240">
              <a:lnSpc>
                <a:spcPct val="100000"/>
              </a:lnSpc>
              <a:spcBef>
                <a:spcPts val="439"/>
              </a:spcBef>
              <a:buClr>
                <a:srgbClr val="feb80a"/>
              </a:buClr>
              <a:buFont typeface="Wingdings 3" charset="2"/>
              <a:buChar char=""/>
            </a:pPr>
            <a:r>
              <a:rPr b="0" lang="cs-CZ" sz="2200" spc="-1" strike="noStrike">
                <a:solidFill>
                  <a:srgbClr val="ffffff"/>
                </a:solidFill>
                <a:latin typeface="Corbel"/>
              </a:rPr>
              <a:t>Čtvrtá úroveň</a:t>
            </a:r>
            <a:endParaRPr b="0" lang="cs-CZ" sz="2200" spc="-1" strike="noStrike">
              <a:solidFill>
                <a:srgbClr val="ffffff"/>
              </a:solidFill>
              <a:latin typeface="Corbel"/>
            </a:endParaRPr>
          </a:p>
          <a:p>
            <a:pPr lvl="4" marL="1481400" indent="-209880">
              <a:lnSpc>
                <a:spcPct val="100000"/>
              </a:lnSpc>
              <a:spcBef>
                <a:spcPts val="400"/>
              </a:spcBef>
              <a:buClr>
                <a:srgbClr val="feb80a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Pátá úroveň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70" name="PlaceHolder 12"/>
          <p:cNvSpPr>
            <a:spLocks noGrp="1"/>
          </p:cNvSpPr>
          <p:nvPr>
            <p:ph type="dt"/>
          </p:nvPr>
        </p:nvSpPr>
        <p:spPr>
          <a:xfrm>
            <a:off x="647712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23AE4D0D-01F0-4D18-9FE9-CEF28B020D70}" type="datetime">
              <a:rPr b="0" lang="cs-CZ" sz="1100" spc="-1" strike="noStrike">
                <a:solidFill>
                  <a:srgbClr val="d6ecff"/>
                </a:solidFill>
                <a:latin typeface="Corbel"/>
              </a:rPr>
              <a:t>13. 5. 2021</a:t>
            </a:fld>
            <a:endParaRPr b="0" lang="sk-SK" sz="1100" spc="-1" strike="noStrike">
              <a:latin typeface="Times New Roman"/>
            </a:endParaRPr>
          </a:p>
        </p:txBody>
      </p:sp>
      <p:sp>
        <p:nvSpPr>
          <p:cNvPr id="71" name="PlaceHolder 13"/>
          <p:cNvSpPr>
            <a:spLocks noGrp="1"/>
          </p:cNvSpPr>
          <p:nvPr>
            <p:ph type="ftr"/>
          </p:nvPr>
        </p:nvSpPr>
        <p:spPr>
          <a:xfrm>
            <a:off x="914400" y="6416640"/>
            <a:ext cx="5562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72" name="PlaceHolder 14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45684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1BACE572-846C-488E-91AC-243E9DBDABF3}" type="slidenum">
              <a:rPr b="0" lang="cs-CZ" sz="1200" spc="-1" strike="noStrike">
                <a:solidFill>
                  <a:srgbClr val="d6ecff"/>
                </a:solidFill>
                <a:latin typeface="Corbel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65000">
              <a:srgbClr val="000000"/>
            </a:gs>
            <a:gs pos="100000">
              <a:srgbClr val="5b77a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ustomShape 1"/>
          <p:cNvSpPr/>
          <p:nvPr/>
        </p:nvSpPr>
        <p:spPr>
          <a:xfrm>
            <a:off x="0" y="0"/>
            <a:ext cx="365400" cy="6854040"/>
          </a:xfrm>
          <a:prstGeom prst="rect">
            <a:avLst/>
          </a:prstGeom>
          <a:solidFill>
            <a:srgbClr val="ffffff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0" name="CustomShape 2"/>
          <p:cNvSpPr/>
          <p:nvPr/>
        </p:nvSpPr>
        <p:spPr>
          <a:xfrm>
            <a:off x="255240" y="5047560"/>
            <a:ext cx="72720" cy="169128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1" name="CustomShape 3"/>
          <p:cNvSpPr/>
          <p:nvPr/>
        </p:nvSpPr>
        <p:spPr>
          <a:xfrm>
            <a:off x="255240" y="4796640"/>
            <a:ext cx="72720" cy="22824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2" name="CustomShape 4"/>
          <p:cNvSpPr/>
          <p:nvPr/>
        </p:nvSpPr>
        <p:spPr>
          <a:xfrm>
            <a:off x="255240" y="4637520"/>
            <a:ext cx="72720" cy="136800"/>
          </a:xfrm>
          <a:prstGeom prst="rect">
            <a:avLst/>
          </a:prstGeom>
          <a:solidFill>
            <a:schemeClr val="bg2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3" name="CustomShape 5"/>
          <p:cNvSpPr/>
          <p:nvPr/>
        </p:nvSpPr>
        <p:spPr>
          <a:xfrm>
            <a:off x="255240" y="4542480"/>
            <a:ext cx="72720" cy="72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4" name="CustomShape 6"/>
          <p:cNvSpPr/>
          <p:nvPr/>
        </p:nvSpPr>
        <p:spPr>
          <a:xfrm>
            <a:off x="309600" y="680400"/>
            <a:ext cx="4536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5" name="CustomShape 7"/>
          <p:cNvSpPr/>
          <p:nvPr/>
        </p:nvSpPr>
        <p:spPr>
          <a:xfrm>
            <a:off x="268920" y="680400"/>
            <a:ext cx="2700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6" name="CustomShape 8"/>
          <p:cNvSpPr/>
          <p:nvPr/>
        </p:nvSpPr>
        <p:spPr>
          <a:xfrm>
            <a:off x="25020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7" name="CustomShape 9"/>
          <p:cNvSpPr/>
          <p:nvPr/>
        </p:nvSpPr>
        <p:spPr>
          <a:xfrm>
            <a:off x="221760" y="680400"/>
            <a:ext cx="8640" cy="365400"/>
          </a:xfrm>
          <a:prstGeom prst="rect">
            <a:avLst/>
          </a:prstGeom>
          <a:solidFill>
            <a:srgbClr val="000000"/>
          </a:solidFill>
          <a:ln w="50800">
            <a:noFill/>
          </a:ln>
          <a:effectLst>
            <a:glow rad="63360">
              <a:srgbClr val="ffffff">
                <a:alpha val="45000"/>
              </a:srgbClr>
            </a:glo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8" name="PlaceHolder 10"/>
          <p:cNvSpPr>
            <a:spLocks noGrp="1"/>
          </p:cNvSpPr>
          <p:nvPr>
            <p:ph type="title"/>
          </p:nvPr>
        </p:nvSpPr>
        <p:spPr>
          <a:xfrm>
            <a:off x="685800" y="272880"/>
            <a:ext cx="8229240" cy="1161720"/>
          </a:xfrm>
          <a:prstGeom prst="rect">
            <a:avLst/>
          </a:prstGeom>
        </p:spPr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cs-CZ" sz="3600" spc="-100" strike="noStrike">
                <a:solidFill>
                  <a:srgbClr val="d6ecff"/>
                </a:solidFill>
                <a:latin typeface="Consolas"/>
              </a:rPr>
              <a:t>Klepnutím lze upravit styl předlohy nadpisů.</a:t>
            </a:r>
            <a:endParaRPr b="0" lang="cs-CZ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19" name="PlaceHolder 11"/>
          <p:cNvSpPr>
            <a:spLocks noGrp="1"/>
          </p:cNvSpPr>
          <p:nvPr>
            <p:ph type="body"/>
          </p:nvPr>
        </p:nvSpPr>
        <p:spPr>
          <a:xfrm>
            <a:off x="685800" y="1434960"/>
            <a:ext cx="25142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54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cs-CZ" sz="1800" spc="-1" strike="noStrike">
                <a:solidFill>
                  <a:srgbClr val="ffffff"/>
                </a:solidFill>
                <a:latin typeface="Corbel"/>
              </a:rPr>
              <a:t>Klepnutím lze upravit styly předlohy textu.</a:t>
            </a:r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0" name="PlaceHolder 12"/>
          <p:cNvSpPr>
            <a:spLocks noGrp="1"/>
          </p:cNvSpPr>
          <p:nvPr>
            <p:ph type="body"/>
          </p:nvPr>
        </p:nvSpPr>
        <p:spPr>
          <a:xfrm>
            <a:off x="3429000" y="1434960"/>
            <a:ext cx="5486040" cy="4571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11480" indent="-342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</a:pPr>
            <a:r>
              <a:rPr b="0" lang="cs-CZ" sz="3200" spc="-1" strike="noStrike">
                <a:solidFill>
                  <a:srgbClr val="ffffff"/>
                </a:solidFill>
                <a:latin typeface="Corbel"/>
              </a:rPr>
              <a:t>Klepnutím lze upravit styly předlohy textu.</a:t>
            </a:r>
            <a:endParaRPr b="0" lang="cs-CZ" sz="3200" spc="-1" strike="noStrike">
              <a:solidFill>
                <a:srgbClr val="ffffff"/>
              </a:solidFill>
              <a:latin typeface="Corbel"/>
            </a:endParaRPr>
          </a:p>
          <a:p>
            <a:pPr lvl="1" marL="740520" indent="-285480">
              <a:lnSpc>
                <a:spcPct val="100000"/>
              </a:lnSpc>
              <a:spcBef>
                <a:spcPts val="561"/>
              </a:spcBef>
              <a:buClr>
                <a:srgbClr val="ea157a"/>
              </a:buClr>
              <a:buSzPct val="90000"/>
              <a:buFont typeface="Wingdings" charset="2"/>
              <a:buChar char=""/>
            </a:pPr>
            <a:r>
              <a:rPr b="0" lang="cs-CZ" sz="2800" spc="-1" strike="noStrike">
                <a:solidFill>
                  <a:srgbClr val="ffffff"/>
                </a:solidFill>
                <a:latin typeface="Corbel"/>
              </a:rPr>
              <a:t>Druhá úroveň</a:t>
            </a:r>
            <a:endParaRPr b="0" lang="cs-CZ" sz="2800" spc="-1" strike="noStrike">
              <a:solidFill>
                <a:srgbClr val="ffffff"/>
              </a:solidFill>
              <a:latin typeface="Corbel"/>
            </a:endParaRPr>
          </a:p>
          <a:p>
            <a:pPr lvl="2" marL="996840" indent="-228240">
              <a:lnSpc>
                <a:spcPct val="100000"/>
              </a:lnSpc>
              <a:spcBef>
                <a:spcPts val="479"/>
              </a:spcBef>
              <a:buClr>
                <a:srgbClr val="ea157a"/>
              </a:buClr>
              <a:buFont typeface="Wingdings 2" charset="2"/>
              <a:buChar char=""/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Třetí úroveň</a:t>
            </a:r>
            <a:endParaRPr b="0" lang="cs-CZ" sz="2400" spc="-1" strike="noStrike">
              <a:solidFill>
                <a:srgbClr val="ffffff"/>
              </a:solidFill>
              <a:latin typeface="Corbel"/>
            </a:endParaRPr>
          </a:p>
          <a:p>
            <a:pPr lvl="3" marL="1261800" indent="-228240">
              <a:lnSpc>
                <a:spcPct val="100000"/>
              </a:lnSpc>
              <a:spcBef>
                <a:spcPts val="400"/>
              </a:spcBef>
              <a:buClr>
                <a:srgbClr val="feb80a"/>
              </a:buClr>
              <a:buFont typeface="Wingdings 3" charset="2"/>
              <a:buChar char=""/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Čtvrtá úroveň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  <a:p>
            <a:pPr lvl="4" marL="1481400" indent="-209880">
              <a:lnSpc>
                <a:spcPct val="100000"/>
              </a:lnSpc>
              <a:spcBef>
                <a:spcPts val="400"/>
              </a:spcBef>
              <a:buClr>
                <a:srgbClr val="feb80a"/>
              </a:buClr>
              <a:buFont typeface="Wingdings 2" charset="2"/>
              <a:buChar char=""/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Pátá úroveň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21" name="PlaceHolder 13"/>
          <p:cNvSpPr>
            <a:spLocks noGrp="1"/>
          </p:cNvSpPr>
          <p:nvPr>
            <p:ph type="dt"/>
          </p:nvPr>
        </p:nvSpPr>
        <p:spPr>
          <a:xfrm>
            <a:off x="6477120" y="6416640"/>
            <a:ext cx="2133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5D3FAFBC-4553-4594-8D81-8F77A204266F}" type="datetime">
              <a:rPr b="0" lang="cs-CZ" sz="1100" spc="-1" strike="noStrike">
                <a:solidFill>
                  <a:srgbClr val="d6ecff"/>
                </a:solidFill>
                <a:latin typeface="Corbel"/>
              </a:rPr>
              <a:t>13. 5. 2021</a:t>
            </a:fld>
            <a:endParaRPr b="0" lang="sk-SK" sz="1100" spc="-1" strike="noStrike">
              <a:latin typeface="Times New Roman"/>
            </a:endParaRPr>
          </a:p>
        </p:txBody>
      </p:sp>
      <p:sp>
        <p:nvSpPr>
          <p:cNvPr id="122" name="PlaceHolder 14"/>
          <p:cNvSpPr>
            <a:spLocks noGrp="1"/>
          </p:cNvSpPr>
          <p:nvPr>
            <p:ph type="ftr"/>
          </p:nvPr>
        </p:nvSpPr>
        <p:spPr>
          <a:xfrm>
            <a:off x="914400" y="6416640"/>
            <a:ext cx="556236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endParaRPr b="0" lang="sk-SK" sz="2400" spc="-1" strike="noStrike">
              <a:latin typeface="Times New Roman"/>
            </a:endParaRPr>
          </a:p>
        </p:txBody>
      </p:sp>
      <p:sp>
        <p:nvSpPr>
          <p:cNvPr id="123" name="PlaceHolder 15"/>
          <p:cNvSpPr>
            <a:spLocks noGrp="1"/>
          </p:cNvSpPr>
          <p:nvPr>
            <p:ph type="sldNum"/>
          </p:nvPr>
        </p:nvSpPr>
        <p:spPr>
          <a:xfrm>
            <a:off x="8610480" y="6416640"/>
            <a:ext cx="456840" cy="364680"/>
          </a:xfrm>
          <a:prstGeom prst="rect">
            <a:avLst/>
          </a:prstGeom>
        </p:spPr>
        <p:txBody>
          <a:bodyPr lIns="90000" rIns="90000" tIns="45000" bIns="45000" anchor="b">
            <a:noAutofit/>
          </a:bodyPr>
          <a:p>
            <a:pPr>
              <a:lnSpc>
                <a:spcPct val="100000"/>
              </a:lnSpc>
            </a:pPr>
            <a:fld id="{D4371426-F2DB-45D9-AD1A-C6CDC0FB3E1E}" type="slidenum">
              <a:rPr b="0" lang="cs-CZ" sz="1200" spc="-1" strike="noStrike">
                <a:solidFill>
                  <a:srgbClr val="d6ecff"/>
                </a:solidFill>
                <a:latin typeface="Corbel"/>
              </a:rPr>
              <a:t>&lt;číslo&gt;</a:t>
            </a:fld>
            <a:endParaRPr b="0" lang="sk-SK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hyperlink" Target="http://sk.wikipedia.org/wiki/&#381;iarenie" TargetMode="External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hyperlink" Target="http://sk.wikipedia.org/wiki/Hviezdokopa" TargetMode="External"/><Relationship Id="rId3" Type="http://schemas.openxmlformats.org/officeDocument/2006/relationships/hyperlink" Target="http://sk.wikipedia.org/wiki/Hmlovina" TargetMode="External"/><Relationship Id="rId4" Type="http://schemas.openxmlformats.org/officeDocument/2006/relationships/hyperlink" Target="http://sk.wikipedia.org/wiki/Galaxia" TargetMode="External"/><Relationship Id="rId5" Type="http://schemas.openxmlformats.org/officeDocument/2006/relationships/hyperlink" Target="http://sk.wikipedia.org/wiki/Slnko" TargetMode="External"/><Relationship Id="rId6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hyperlink" Target="http://sk.wikipedia.org/wiki/Slne&#269;n&#225;_s&#250;stava" TargetMode="External"/><Relationship Id="rId5" Type="http://schemas.openxmlformats.org/officeDocument/2006/relationships/hyperlink" Target="http://sk.wikipedia.org/wiki/Meteor" TargetMode="External"/><Relationship Id="rId6" Type="http://schemas.openxmlformats.org/officeDocument/2006/relationships/hyperlink" Target="http://sk.wikipedia.org/wiki/Meteorit" TargetMode="External"/><Relationship Id="rId7" Type="http://schemas.openxmlformats.org/officeDocument/2006/relationships/hyperlink" Target="http://sk.wikipedia.org/w/index.php?title=&#381;elezn&#233;_meteorit&amp;action=edit&amp;redlink=1" TargetMode="External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hyperlink" Target="http://sk.wikipedia.org/wiki/Jadro_kom&#233;ty" TargetMode="External"/><Relationship Id="rId5" Type="http://schemas.openxmlformats.org/officeDocument/2006/relationships/hyperlink" Target="http://sk.wikipedia.org/wiki/Koma_(astron&#243;mia)" TargetMode="External"/><Relationship Id="rId6" Type="http://schemas.openxmlformats.org/officeDocument/2006/relationships/hyperlink" Target="http://sk.wikipedia.org/wiki/Chvost_kom&#233;ty" TargetMode="External"/><Relationship Id="rId7" Type="http://schemas.openxmlformats.org/officeDocument/2006/relationships/hyperlink" Target="http://sk.wikipedia.org/wiki/Edmund_Halley" TargetMode="External"/><Relationship Id="rId8" Type="http://schemas.openxmlformats.org/officeDocument/2006/relationships/image" Target="../media/image14.png"/><Relationship Id="rId9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extShape 1"/>
          <p:cNvSpPr txBox="1"/>
          <p:nvPr/>
        </p:nvSpPr>
        <p:spPr>
          <a:xfrm>
            <a:off x="380880" y="357120"/>
            <a:ext cx="8457840" cy="785520"/>
          </a:xfrm>
          <a:prstGeom prst="rect">
            <a:avLst/>
          </a:prstGeom>
          <a:noFill/>
          <a:ln w="0">
            <a:noFill/>
          </a:ln>
        </p:spPr>
        <p:txBody>
          <a:bodyPr lIns="100440" rIns="90000" bIns="45000" anchor="b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cs-CZ" sz="2000" spc="-1" strike="noStrike">
                <a:solidFill>
                  <a:srgbClr val="ffffff"/>
                </a:solidFill>
                <a:latin typeface="Corbel"/>
              </a:rPr>
              <a:t>                                     </a:t>
            </a:r>
            <a:r>
              <a:rPr b="0" lang="cs-CZ" sz="4400" spc="-1" strike="noStrike">
                <a:solidFill>
                  <a:srgbClr val="0070c0"/>
                </a:solidFill>
                <a:latin typeface="Arial Black"/>
              </a:rPr>
              <a:t>Hviezdna obloha</a:t>
            </a:r>
            <a:endParaRPr b="0" lang="sk-SK" sz="4400" spc="-1" strike="noStrike">
              <a:latin typeface="Arial"/>
            </a:endParaRPr>
          </a:p>
        </p:txBody>
      </p:sp>
      <p:pic>
        <p:nvPicPr>
          <p:cNvPr id="161" name="Picture 2" descr=""/>
          <p:cNvPicPr/>
          <p:nvPr/>
        </p:nvPicPr>
        <p:blipFill>
          <a:blip r:embed="rId1"/>
          <a:stretch/>
        </p:blipFill>
        <p:spPr>
          <a:xfrm>
            <a:off x="142920" y="1143000"/>
            <a:ext cx="5428800" cy="5536080"/>
          </a:xfrm>
          <a:prstGeom prst="rect">
            <a:avLst/>
          </a:prstGeom>
          <a:ln w="9525">
            <a:noFill/>
          </a:ln>
        </p:spPr>
      </p:pic>
      <p:pic>
        <p:nvPicPr>
          <p:cNvPr id="162" name="Picture 4" descr="http://www.astronomiaonline.org/storage/teoria/hviezdnepole.jpg"/>
          <p:cNvPicPr/>
          <p:nvPr/>
        </p:nvPicPr>
        <p:blipFill>
          <a:blip r:embed="rId2"/>
          <a:stretch/>
        </p:blipFill>
        <p:spPr>
          <a:xfrm>
            <a:off x="4844160" y="1714320"/>
            <a:ext cx="4299480" cy="4142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extShape 1"/>
          <p:cNvSpPr txBox="1"/>
          <p:nvPr/>
        </p:nvSpPr>
        <p:spPr>
          <a:xfrm>
            <a:off x="914400" y="51192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1" lang="sk-SK" sz="4000" spc="-100" strike="noStrike">
                <a:solidFill>
                  <a:srgbClr val="ffc000"/>
                </a:solidFill>
                <a:latin typeface="Consolas"/>
              </a:rPr>
              <a:t>Hviezdy</a:t>
            </a:r>
            <a:endParaRPr b="0" lang="cs-CZ" sz="40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64" name="Picture 3" descr=""/>
          <p:cNvPicPr/>
          <p:nvPr/>
        </p:nvPicPr>
        <p:blipFill>
          <a:blip r:embed="rId1"/>
          <a:stretch/>
        </p:blipFill>
        <p:spPr>
          <a:xfrm>
            <a:off x="571320" y="214200"/>
            <a:ext cx="3071520" cy="1571400"/>
          </a:xfrm>
          <a:prstGeom prst="rect">
            <a:avLst/>
          </a:prstGeom>
          <a:ln w="9525">
            <a:noFill/>
          </a:ln>
        </p:spPr>
      </p:pic>
      <p:pic>
        <p:nvPicPr>
          <p:cNvPr id="165" name="Picture 2" descr=""/>
          <p:cNvPicPr/>
          <p:nvPr/>
        </p:nvPicPr>
        <p:blipFill>
          <a:blip r:embed="rId2"/>
          <a:stretch/>
        </p:blipFill>
        <p:spPr>
          <a:xfrm>
            <a:off x="5857920" y="0"/>
            <a:ext cx="2999880" cy="1928520"/>
          </a:xfrm>
          <a:prstGeom prst="rect">
            <a:avLst/>
          </a:prstGeom>
          <a:ln w="9525">
            <a:noFill/>
          </a:ln>
        </p:spPr>
      </p:pic>
      <p:sp>
        <p:nvSpPr>
          <p:cNvPr id="166" name="TextShape 2"/>
          <p:cNvSpPr txBox="1"/>
          <p:nvPr/>
        </p:nvSpPr>
        <p:spPr>
          <a:xfrm>
            <a:off x="914400" y="178344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411480" indent="-342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</a:pP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Voľným okom môžeme vidieť niekoľko tisíc hviezd. 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</a:pPr>
            <a:r>
              <a:rPr b="1" lang="cs-CZ" sz="3000" spc="-1" strike="noStrike">
                <a:solidFill>
                  <a:srgbClr val="ffffff"/>
                </a:solidFill>
                <a:latin typeface="Corbel"/>
              </a:rPr>
              <a:t>Hviezda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  je plynné , približne  guľovité teleso vo vesmíre, ktoré má vlastný zdroj </a:t>
            </a:r>
            <a:r>
              <a:rPr b="0" lang="cs-CZ" sz="3000" spc="-1" strike="noStrike" u="sng">
                <a:solidFill>
                  <a:srgbClr val="eb8803"/>
                </a:solidFill>
                <a:uFillTx/>
                <a:latin typeface="Corbel"/>
                <a:hlinkClick r:id="rId3"/>
              </a:rPr>
              <a:t>žiarenia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. 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    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Hviezdy vznikajú z</a:t>
            </a:r>
            <a:r>
              <a:rPr b="0" lang="cs-CZ" sz="3000" spc="-1" strike="noStrike">
                <a:solidFill>
                  <a:srgbClr val="0070c0"/>
                </a:solidFill>
                <a:latin typeface="Corbel"/>
              </a:rPr>
              <a:t> 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chladných</a:t>
            </a:r>
            <a:r>
              <a:rPr b="0" lang="cs-CZ" sz="3000" spc="-1" strike="noStrike">
                <a:solidFill>
                  <a:srgbClr val="0070c0"/>
                </a:solidFill>
                <a:latin typeface="Corbel"/>
              </a:rPr>
              <a:t> 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a riedkych prachových a plynových mračien, ktoré sú v skutočnosti nesmierne riedke.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  <a:tabLst>
                <a:tab algn="l" pos="0"/>
              </a:tabLst>
            </a:pP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 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Jednotlivé molekuly tohto mračna na seba pôsobia gravitačnou silou, čo má za následok, že sa priťahujú a pomaly pohybú.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685800" y="272880"/>
            <a:ext cx="8229240" cy="1161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3600" spc="-100" strike="noStrike">
                <a:solidFill>
                  <a:srgbClr val="ffc000"/>
                </a:solidFill>
                <a:latin typeface="Consolas"/>
              </a:rPr>
              <a:t>            </a:t>
            </a:r>
            <a:r>
              <a:rPr b="1" lang="cs-CZ" sz="3600" spc="-100" strike="noStrike">
                <a:solidFill>
                  <a:srgbClr val="ffc000"/>
                </a:solidFill>
                <a:latin typeface="Consolas"/>
              </a:rPr>
              <a:t>Súhvezdia</a:t>
            </a:r>
            <a:endParaRPr b="0" lang="cs-CZ" sz="36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357120" y="285840"/>
            <a:ext cx="3500280" cy="621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54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/>
              <a:buChar char="•"/>
            </a:pPr>
            <a:r>
              <a:rPr b="1" lang="sk-SK" sz="2000" spc="-1" strike="noStrike">
                <a:solidFill>
                  <a:srgbClr val="c58d01"/>
                </a:solidFill>
                <a:latin typeface="Corbel"/>
              </a:rPr>
              <a:t>Súhvezdia</a:t>
            </a:r>
            <a:r>
              <a:rPr b="1" lang="sk-SK" sz="2000" spc="-1" strike="noStrike">
                <a:solidFill>
                  <a:srgbClr val="ffffff"/>
                </a:solidFill>
                <a:latin typeface="Corbel"/>
              </a:rPr>
              <a:t> vymysleli ľudia ako pomôcku</a:t>
            </a:r>
            <a:r>
              <a:rPr b="0" lang="sk-SK" sz="2000" spc="-1" strike="noStrike">
                <a:solidFill>
                  <a:srgbClr val="ffffff"/>
                </a:solidFill>
                <a:latin typeface="Corbel"/>
              </a:rPr>
              <a:t> pre popis hviezdnej oblohy.</a:t>
            </a:r>
            <a:r>
              <a:rPr b="1" lang="sk-SK" sz="20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  <a:p>
            <a:pPr marL="54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/>
              <a:buChar char="•"/>
            </a:pPr>
            <a:r>
              <a:rPr b="0" lang="sk-SK" sz="2000" spc="-1" strike="noStrike">
                <a:solidFill>
                  <a:srgbClr val="ffffff"/>
                </a:solidFill>
                <a:latin typeface="Corbel"/>
              </a:rPr>
              <a:t> </a:t>
            </a:r>
            <a:r>
              <a:rPr b="0" lang="sk-SK" sz="2000" spc="-1" strike="noStrike">
                <a:solidFill>
                  <a:srgbClr val="ffffff"/>
                </a:solidFill>
                <a:latin typeface="Corbel"/>
              </a:rPr>
              <a:t>Väčšinou ich spája jediné - premietajú sa nám do rovnakého smeru na oblohe. Pritom sú rôznych typov, rôzneho veku, jedna od druhej značne vzdialené a majú rôzne vlastné pohyby. 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  <a:p>
            <a:pPr marL="54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/>
              <a:buChar char="•"/>
            </a:pPr>
            <a:r>
              <a:rPr b="0" lang="sk-SK" sz="2000" spc="-1" strike="noStrike">
                <a:solidFill>
                  <a:srgbClr val="ffffff"/>
                </a:solidFill>
                <a:latin typeface="Corbel"/>
              </a:rPr>
              <a:t>Z iného miesta vesmíru by pozorovateľ videl tie isté hviezdy zoskupené do iných obrazcov. A aj naše súhvezdia sa vďaka vlastným pohybom hviezd postupne menia v priebehu desiatok tisíc rokov.</a:t>
            </a: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  <a:p>
            <a:pPr marL="54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cs-CZ" sz="20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69" name="Picture 2" descr=""/>
          <p:cNvPicPr/>
          <p:nvPr/>
        </p:nvPicPr>
        <p:blipFill>
          <a:blip r:embed="rId1"/>
          <a:stretch/>
        </p:blipFill>
        <p:spPr>
          <a:xfrm>
            <a:off x="3929040" y="2786040"/>
            <a:ext cx="5000400" cy="4071600"/>
          </a:xfrm>
          <a:prstGeom prst="rect">
            <a:avLst/>
          </a:prstGeom>
          <a:ln w="0">
            <a:noFill/>
          </a:ln>
        </p:spPr>
      </p:pic>
      <p:sp>
        <p:nvSpPr>
          <p:cNvPr id="170" name="TextShape 3"/>
          <p:cNvSpPr txBox="1"/>
          <p:nvPr/>
        </p:nvSpPr>
        <p:spPr>
          <a:xfrm>
            <a:off x="3929040" y="1428840"/>
            <a:ext cx="5071680" cy="542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411480" indent="-342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/>
              <a:buChar char="•"/>
            </a:pPr>
            <a:r>
              <a:rPr b="0" lang="cs-CZ" sz="1800" spc="-1" strike="noStrike">
                <a:solidFill>
                  <a:srgbClr val="ffffff"/>
                </a:solidFill>
                <a:latin typeface="Corbel"/>
              </a:rPr>
              <a:t>Pre orientáciu si veľmi ľahko nájdeme na oblohe tri   súhvezdia :</a:t>
            </a:r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cs-CZ" sz="1800" spc="-1" strike="noStrike">
                <a:solidFill>
                  <a:srgbClr val="ffffff"/>
                </a:solidFill>
                <a:latin typeface="Corbel"/>
              </a:rPr>
              <a:t>        </a:t>
            </a:r>
            <a:r>
              <a:rPr b="0" lang="cs-CZ" sz="1800" spc="-1" strike="noStrike">
                <a:solidFill>
                  <a:srgbClr val="c58d01"/>
                </a:solidFill>
                <a:latin typeface="Corbel"/>
              </a:rPr>
              <a:t>Veľký voz, Malý voz a Kasiopeju </a:t>
            </a:r>
            <a:r>
              <a:rPr b="0" lang="cs-CZ" sz="1800" spc="-1" strike="noStrike">
                <a:solidFill>
                  <a:srgbClr val="ffffff"/>
                </a:solidFill>
                <a:latin typeface="Corbel"/>
              </a:rPr>
              <a:t>. </a:t>
            </a:r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Arial"/>
              <a:buChar char="•"/>
              <a:tabLst>
                <a:tab algn="l" pos="0"/>
              </a:tabLst>
            </a:pPr>
            <a:r>
              <a:rPr b="0" lang="cs-CZ" sz="1800" spc="-1" strike="noStrike">
                <a:solidFill>
                  <a:srgbClr val="ffffff"/>
                </a:solidFill>
                <a:latin typeface="Corbel"/>
              </a:rPr>
              <a:t>Polárka -  najjasnejšia hviezda Malého voza</a:t>
            </a:r>
            <a:r>
              <a:rPr b="1" lang="sk-SK" sz="18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>
                <p:childTnLst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extShape 1"/>
          <p:cNvSpPr txBox="1"/>
          <p:nvPr/>
        </p:nvSpPr>
        <p:spPr>
          <a:xfrm>
            <a:off x="914400" y="51192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cs-CZ" sz="4000" spc="-100" strike="noStrike">
                <a:solidFill>
                  <a:srgbClr val="d6ecff"/>
                </a:solidFill>
                <a:latin typeface="Consolas"/>
              </a:rPr>
              <a:t>       </a:t>
            </a:r>
            <a:endParaRPr b="0" lang="cs-CZ" sz="40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72" name="Picture 3" descr=""/>
          <p:cNvPicPr/>
          <p:nvPr/>
        </p:nvPicPr>
        <p:blipFill>
          <a:blip r:embed="rId1"/>
          <a:stretch/>
        </p:blipFill>
        <p:spPr>
          <a:xfrm>
            <a:off x="1643040" y="2714760"/>
            <a:ext cx="6143400" cy="4142880"/>
          </a:xfrm>
          <a:prstGeom prst="rect">
            <a:avLst/>
          </a:prstGeom>
          <a:ln w="9525">
            <a:noFill/>
          </a:ln>
        </p:spPr>
      </p:pic>
      <p:sp>
        <p:nvSpPr>
          <p:cNvPr id="173" name="TextShape 2"/>
          <p:cNvSpPr txBox="1"/>
          <p:nvPr/>
        </p:nvSpPr>
        <p:spPr>
          <a:xfrm>
            <a:off x="500040" y="500040"/>
            <a:ext cx="8429400" cy="2214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/>
          </a:bodyPr>
          <a:p>
            <a:pPr marL="411480" indent="-342720" algn="ctr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</a:pP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Do súhvezdiapatria  aj všetky ostatné vesmírne objekty, napríklad </a:t>
            </a:r>
            <a:r>
              <a:rPr b="0" lang="cs-CZ" sz="3000" spc="-1" strike="noStrike" u="sng">
                <a:solidFill>
                  <a:srgbClr val="eb8803"/>
                </a:solidFill>
                <a:uFillTx/>
                <a:latin typeface="Corbel"/>
                <a:hlinkClick r:id="rId2"/>
              </a:rPr>
              <a:t>hviezdokopy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, </a:t>
            </a:r>
            <a:r>
              <a:rPr b="0" lang="cs-CZ" sz="3000" spc="-1" strike="noStrike" u="sng">
                <a:solidFill>
                  <a:srgbClr val="eb8803"/>
                </a:solidFill>
                <a:uFillTx/>
                <a:latin typeface="Corbel"/>
                <a:hlinkClick r:id="rId3"/>
              </a:rPr>
              <a:t>hmloviny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 a </a:t>
            </a:r>
            <a:r>
              <a:rPr b="0" lang="cs-CZ" sz="3000" spc="-1" strike="noStrike" u="sng">
                <a:solidFill>
                  <a:srgbClr val="eb8803"/>
                </a:solidFill>
                <a:uFillTx/>
                <a:latin typeface="Corbel"/>
                <a:hlinkClick r:id="rId4"/>
              </a:rPr>
              <a:t>galaxie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. 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 algn="ctr">
              <a:lnSpc>
                <a:spcPct val="100000"/>
              </a:lnSpc>
              <a:spcBef>
                <a:spcPts val="700"/>
              </a:spcBef>
              <a:buClr>
                <a:srgbClr val="d6ecff"/>
              </a:buClr>
              <a:buSzPct val="95000"/>
              <a:buFont typeface="Wingdings" charset="2"/>
              <a:buChar char=""/>
            </a:pP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Jedinou hviezdou, ktorá nie je časťou nijakého súhvezdia je </a:t>
            </a:r>
            <a:r>
              <a:rPr b="0" lang="cs-CZ" sz="3000" spc="-1" strike="noStrike" u="sng">
                <a:solidFill>
                  <a:srgbClr val="eb8803"/>
                </a:solidFill>
                <a:uFillTx/>
                <a:latin typeface="Corbel"/>
                <a:hlinkClick r:id="rId5"/>
              </a:rPr>
              <a:t>Slnko</a:t>
            </a:r>
            <a:r>
              <a:rPr b="0" lang="cs-CZ" sz="3000" spc="-1" strike="noStrike">
                <a:solidFill>
                  <a:srgbClr val="ffffff"/>
                </a:solidFill>
                <a:latin typeface="Corbel"/>
              </a:rPr>
              <a:t>.</a:t>
            </a: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3" descr=""/>
          <p:cNvPicPr/>
          <p:nvPr/>
        </p:nvPicPr>
        <p:blipFill>
          <a:blip r:embed="rId1"/>
          <a:stretch/>
        </p:blipFill>
        <p:spPr>
          <a:xfrm>
            <a:off x="500040" y="0"/>
            <a:ext cx="2466720" cy="1713960"/>
          </a:xfrm>
          <a:prstGeom prst="rect">
            <a:avLst/>
          </a:prstGeom>
          <a:ln w="9525">
            <a:noFill/>
          </a:ln>
        </p:spPr>
      </p:pic>
      <p:pic>
        <p:nvPicPr>
          <p:cNvPr id="175" name="Picture 2" descr=""/>
          <p:cNvPicPr/>
          <p:nvPr/>
        </p:nvPicPr>
        <p:blipFill>
          <a:blip r:embed="rId2"/>
          <a:stretch/>
        </p:blipFill>
        <p:spPr>
          <a:xfrm>
            <a:off x="6286680" y="2357280"/>
            <a:ext cx="2856960" cy="1856880"/>
          </a:xfrm>
          <a:prstGeom prst="rect">
            <a:avLst/>
          </a:prstGeom>
          <a:ln w="9525">
            <a:noFill/>
          </a:ln>
        </p:spPr>
      </p:pic>
      <p:pic>
        <p:nvPicPr>
          <p:cNvPr id="176" name="Picture 4" descr=""/>
          <p:cNvPicPr/>
          <p:nvPr/>
        </p:nvPicPr>
        <p:blipFill>
          <a:blip r:embed="rId3"/>
          <a:stretch/>
        </p:blipFill>
        <p:spPr>
          <a:xfrm>
            <a:off x="6753240" y="0"/>
            <a:ext cx="2390400" cy="1914120"/>
          </a:xfrm>
          <a:prstGeom prst="rect">
            <a:avLst/>
          </a:prstGeom>
          <a:ln w="9525">
            <a:noFill/>
          </a:ln>
        </p:spPr>
      </p:pic>
      <p:sp>
        <p:nvSpPr>
          <p:cNvPr id="177" name="TextShape 1"/>
          <p:cNvSpPr txBox="1"/>
          <p:nvPr/>
        </p:nvSpPr>
        <p:spPr>
          <a:xfrm>
            <a:off x="914400" y="214200"/>
            <a:ext cx="7772040" cy="856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i="1" lang="cs-CZ" sz="4000" spc="-100" strike="noStrike">
                <a:solidFill>
                  <a:srgbClr val="c58d01"/>
                </a:solidFill>
                <a:latin typeface="Consolas"/>
              </a:rPr>
              <a:t>Ďalšie vesmírne telesá</a:t>
            </a:r>
            <a:br/>
            <a:r>
              <a:rPr b="0" lang="cs-CZ" sz="4000" spc="-100" strike="noStrike">
                <a:solidFill>
                  <a:srgbClr val="ff0000"/>
                </a:solidFill>
                <a:latin typeface="Consolas"/>
              </a:rPr>
              <a:t>Meteory a meteority</a:t>
            </a:r>
            <a:endParaRPr b="0" lang="cs-CZ" sz="4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78" name="CustomShape 2"/>
          <p:cNvSpPr/>
          <p:nvPr/>
        </p:nvSpPr>
        <p:spPr>
          <a:xfrm>
            <a:off x="500040" y="1571760"/>
            <a:ext cx="8214840" cy="30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ff0000"/>
              </a:buClr>
              <a:buFont typeface="Arial"/>
              <a:buChar char="•"/>
            </a:pPr>
            <a:r>
              <a:rPr b="1" lang="sk-SK" sz="2400" spc="-1" strike="noStrike">
                <a:solidFill>
                  <a:srgbClr val="ff0000"/>
                </a:solidFill>
                <a:latin typeface="Corbel"/>
              </a:rPr>
              <a:t>Meteoroid</a:t>
            </a:r>
            <a:r>
              <a:rPr b="0" lang="sk-SK" sz="2400" spc="-1" strike="noStrike">
                <a:solidFill>
                  <a:srgbClr val="ffffff"/>
                </a:solidFill>
                <a:latin typeface="Corbel"/>
              </a:rPr>
              <a:t> je relatívne malý (od veľkosti zrnka piesku po balvan) fragment úlomkov v </a:t>
            </a:r>
            <a:r>
              <a:rPr b="0" lang="sk-SK" sz="2400" spc="-1" strike="noStrike" u="sng">
                <a:solidFill>
                  <a:srgbClr val="eb8803"/>
                </a:solidFill>
                <a:uFillTx/>
                <a:latin typeface="Corbel"/>
                <a:hlinkClick r:id="rId4"/>
              </a:rPr>
              <a:t>slnečnej sústave</a:t>
            </a:r>
            <a:r>
              <a:rPr b="0" lang="sk-SK" sz="2400" spc="-1" strike="noStrike">
                <a:solidFill>
                  <a:srgbClr val="ffffff"/>
                </a:solidFill>
                <a:latin typeface="Corbel"/>
              </a:rPr>
              <a:t>. Po vstupe meteoroidu do Zemskej atmosféry dochádza k svetelnému úkazu vytvorenému vďaka tlakom na vzduch a následnej ionizácii čiastočiek vzduchu.</a:t>
            </a:r>
            <a:endParaRPr b="0" lang="sk-SK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sk-SK" sz="2400" spc="-1" strike="noStrike">
                <a:solidFill>
                  <a:srgbClr val="ffffff"/>
                </a:solidFill>
                <a:latin typeface="Corbel"/>
              </a:rPr>
              <a:t> </a:t>
            </a:r>
            <a:r>
              <a:rPr b="0" lang="sk-SK" sz="2400" spc="-1" strike="noStrike">
                <a:solidFill>
                  <a:srgbClr val="ffffff"/>
                </a:solidFill>
                <a:latin typeface="Corbel"/>
              </a:rPr>
              <a:t>Tento jav sa volá </a:t>
            </a:r>
            <a:r>
              <a:rPr b="0" lang="sk-SK" sz="2400" spc="-1" strike="noStrike" u="sng">
                <a:solidFill>
                  <a:srgbClr val="eb8803"/>
                </a:solidFill>
                <a:uFillTx/>
                <a:latin typeface="Corbel"/>
                <a:hlinkClick r:id="rId5"/>
              </a:rPr>
              <a:t>meteor</a:t>
            </a:r>
            <a:r>
              <a:rPr b="0" lang="sk-SK" sz="2400" spc="-1" strike="noStrike">
                <a:solidFill>
                  <a:srgbClr val="ffffff"/>
                </a:solidFill>
                <a:latin typeface="Corbel"/>
              </a:rPr>
              <a:t> alebo </a:t>
            </a:r>
            <a:r>
              <a:rPr b="0" i="1" lang="sk-SK" sz="2400" spc="-1" strike="noStrike">
                <a:solidFill>
                  <a:srgbClr val="ff0000"/>
                </a:solidFill>
                <a:latin typeface="Corbel"/>
              </a:rPr>
              <a:t>padajúca hviezda</a:t>
            </a:r>
            <a:r>
              <a:rPr b="0" lang="sk-SK" sz="2400" spc="-1" strike="noStrike">
                <a:solidFill>
                  <a:srgbClr val="ffffff"/>
                </a:solidFill>
                <a:latin typeface="Corbel"/>
              </a:rPr>
              <a:t>. Ak nejaká časť meteoru vydrží celú cestu dole na zemský povrch, nazýva sa </a:t>
            </a:r>
            <a:r>
              <a:rPr b="0" lang="sk-SK" sz="2400" spc="-1" strike="noStrike" u="sng">
                <a:solidFill>
                  <a:srgbClr val="eb8803"/>
                </a:solidFill>
                <a:uFillTx/>
                <a:latin typeface="Corbel"/>
                <a:hlinkClick r:id="rId6"/>
              </a:rPr>
              <a:t>meteorit</a:t>
            </a:r>
            <a:r>
              <a:rPr b="0" lang="sk-SK" sz="2400" spc="-1" strike="noStrike">
                <a:solidFill>
                  <a:srgbClr val="ffffff"/>
                </a:solidFill>
                <a:latin typeface="Corbel"/>
              </a:rPr>
              <a:t>.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 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179" name="CustomShape 3"/>
          <p:cNvSpPr/>
          <p:nvPr/>
        </p:nvSpPr>
        <p:spPr>
          <a:xfrm>
            <a:off x="357120" y="4643280"/>
            <a:ext cx="7357680" cy="82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  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Prevažná väčšina meteoritov sú kamenné </a:t>
            </a:r>
            <a:endParaRPr b="0" lang="sk-SK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    </a:t>
            </a:r>
            <a:r>
              <a:rPr b="0" lang="cs-CZ" sz="2400" spc="-1" strike="noStrike">
                <a:solidFill>
                  <a:srgbClr val="feb80a"/>
                </a:solidFill>
                <a:latin typeface="Corbel"/>
              </a:rPr>
              <a:t>chondrity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 ,ale  existujú však aj </a:t>
            </a:r>
            <a:r>
              <a:rPr b="0" lang="cs-CZ" sz="2400" spc="-1" strike="noStrike" u="sng">
                <a:solidFill>
                  <a:srgbClr val="eb8803"/>
                </a:solidFill>
                <a:uFillTx/>
                <a:latin typeface="Corbel"/>
                <a:hlinkClick r:id="rId7"/>
              </a:rPr>
              <a:t>železné meteority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180" name="Picture 5" descr=""/>
          <p:cNvPicPr/>
          <p:nvPr/>
        </p:nvPicPr>
        <p:blipFill>
          <a:blip r:embed="rId8"/>
          <a:stretch/>
        </p:blipFill>
        <p:spPr>
          <a:xfrm>
            <a:off x="7010280" y="4429080"/>
            <a:ext cx="2133360" cy="2142720"/>
          </a:xfrm>
          <a:prstGeom prst="rect">
            <a:avLst/>
          </a:prstGeom>
          <a:ln w="9525">
            <a:noFill/>
          </a:ln>
        </p:spPr>
      </p:pic>
      <p:sp>
        <p:nvSpPr>
          <p:cNvPr id="181" name="CustomShape 4"/>
          <p:cNvSpPr/>
          <p:nvPr/>
        </p:nvSpPr>
        <p:spPr>
          <a:xfrm>
            <a:off x="571320" y="5500800"/>
            <a:ext cx="628632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Aby meteorit dopadol na zem, musí byť  jeho priemer minimálne jeden meter a jeho hmotnosť minimálne jedna tona.</a:t>
            </a:r>
            <a:endParaRPr b="0" lang="sk-SK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Shape 1"/>
          <p:cNvSpPr txBox="1"/>
          <p:nvPr/>
        </p:nvSpPr>
        <p:spPr>
          <a:xfrm>
            <a:off x="914400" y="51192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</a:pPr>
            <a:r>
              <a:rPr b="0" lang="cs-CZ" sz="4000" spc="-100" strike="noStrike">
                <a:solidFill>
                  <a:srgbClr val="d6ecff"/>
                </a:solidFill>
                <a:latin typeface="Consolas"/>
              </a:rPr>
              <a:t>Kométy</a:t>
            </a:r>
            <a:endParaRPr b="0" lang="cs-CZ" sz="40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6858000" y="0"/>
            <a:ext cx="2133360" cy="2142720"/>
          </a:xfrm>
          <a:prstGeom prst="rect">
            <a:avLst/>
          </a:prstGeom>
          <a:ln w="9525">
            <a:noFill/>
          </a:ln>
        </p:spPr>
      </p:pic>
      <p:pic>
        <p:nvPicPr>
          <p:cNvPr id="184" name="Picture 3" descr=""/>
          <p:cNvPicPr/>
          <p:nvPr/>
        </p:nvPicPr>
        <p:blipFill>
          <a:blip r:embed="rId2"/>
          <a:stretch/>
        </p:blipFill>
        <p:spPr>
          <a:xfrm>
            <a:off x="357120" y="5010120"/>
            <a:ext cx="2466720" cy="1847520"/>
          </a:xfrm>
          <a:prstGeom prst="rect">
            <a:avLst/>
          </a:prstGeom>
          <a:ln w="9525">
            <a:noFill/>
          </a:ln>
        </p:spPr>
      </p:pic>
      <p:pic>
        <p:nvPicPr>
          <p:cNvPr id="185" name="Picture 4" descr=""/>
          <p:cNvPicPr/>
          <p:nvPr/>
        </p:nvPicPr>
        <p:blipFill>
          <a:blip r:embed="rId3"/>
          <a:stretch/>
        </p:blipFill>
        <p:spPr>
          <a:xfrm>
            <a:off x="5929200" y="3500280"/>
            <a:ext cx="2619000" cy="1742760"/>
          </a:xfrm>
          <a:prstGeom prst="rect">
            <a:avLst/>
          </a:prstGeom>
          <a:ln w="9525"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500040" y="1357200"/>
            <a:ext cx="8286480" cy="10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malý astronomický objekt podobný asteroidu, zložený predovšetkým z ľadu</a:t>
            </a:r>
            <a:r>
              <a:rPr b="0" lang="cs-CZ" sz="1800" spc="-1" strike="noStrike">
                <a:solidFill>
                  <a:srgbClr val="ffffff"/>
                </a:solidFill>
                <a:latin typeface="Corbel"/>
              </a:rPr>
              <a:t>. </a:t>
            </a:r>
            <a:endParaRPr b="0" lang="sk-SK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sk-SK" sz="1800" spc="-1" strike="noStrike">
              <a:latin typeface="Arial"/>
            </a:endParaRPr>
          </a:p>
        </p:txBody>
      </p:sp>
      <p:sp>
        <p:nvSpPr>
          <p:cNvPr id="187" name="CustomShape 3"/>
          <p:cNvSpPr/>
          <p:nvPr/>
        </p:nvSpPr>
        <p:spPr>
          <a:xfrm>
            <a:off x="500040" y="2214720"/>
            <a:ext cx="635760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Kométa sa  skladá z </a:t>
            </a:r>
            <a:r>
              <a:rPr b="0" lang="cs-CZ" sz="2400" spc="-1" strike="noStrike" u="sng">
                <a:solidFill>
                  <a:srgbClr val="eb8803"/>
                </a:solidFill>
                <a:uFillTx/>
                <a:latin typeface="Corbel"/>
                <a:hlinkClick r:id="rId4"/>
              </a:rPr>
              <a:t>jadra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, </a:t>
            </a:r>
            <a:r>
              <a:rPr b="0" lang="cs-CZ" sz="2400" spc="-1" strike="noStrike" u="sng">
                <a:solidFill>
                  <a:srgbClr val="eb8803"/>
                </a:solidFill>
                <a:uFillTx/>
                <a:latin typeface="Corbel"/>
                <a:hlinkClick r:id="rId5"/>
              </a:rPr>
              <a:t>komy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 a </a:t>
            </a:r>
            <a:r>
              <a:rPr b="0" lang="cs-CZ" sz="2400" spc="-1" strike="noStrike" u="sng">
                <a:solidFill>
                  <a:srgbClr val="eb8803"/>
                </a:solidFill>
                <a:uFillTx/>
                <a:latin typeface="Corbel"/>
                <a:hlinkClick r:id="rId6"/>
              </a:rPr>
              <a:t>chvosta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.</a:t>
            </a:r>
            <a:endParaRPr b="0" lang="sk-SK" sz="2400" spc="-1" strike="noStrike">
              <a:latin typeface="Arial"/>
            </a:endParaRPr>
          </a:p>
        </p:txBody>
      </p:sp>
      <p:sp>
        <p:nvSpPr>
          <p:cNvPr id="188" name="CustomShape 4"/>
          <p:cNvSpPr/>
          <p:nvPr/>
        </p:nvSpPr>
        <p:spPr>
          <a:xfrm>
            <a:off x="500040" y="2714760"/>
            <a:ext cx="800064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Najznámejšia kométa - </a:t>
            </a:r>
            <a:r>
              <a:rPr b="1" lang="cs-CZ" sz="2400" spc="-1" strike="noStrike">
                <a:solidFill>
                  <a:srgbClr val="ffffff"/>
                </a:solidFill>
                <a:latin typeface="Corbel"/>
              </a:rPr>
              <a:t>Halleyova kométa,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 je periodická kométa s periódou približne 75,3 rokov. Pomenovaná je po astronómovi menom </a:t>
            </a:r>
            <a:r>
              <a:rPr b="0" lang="cs-CZ" sz="2400" spc="-1" strike="noStrike" u="sng">
                <a:solidFill>
                  <a:srgbClr val="eb8803"/>
                </a:solidFill>
                <a:uFillTx/>
                <a:latin typeface="Corbel"/>
                <a:hlinkClick r:id="rId7"/>
              </a:rPr>
              <a:t>Edmund Halley</a:t>
            </a:r>
            <a:r>
              <a:rPr b="0" lang="cs-CZ" sz="2400" spc="-1" strike="noStrike">
                <a:solidFill>
                  <a:srgbClr val="ffffff"/>
                </a:solidFill>
                <a:latin typeface="Corbel"/>
              </a:rPr>
              <a:t>. </a:t>
            </a:r>
            <a:endParaRPr b="0" lang="sk-SK" sz="2400" spc="-1" strike="noStrike">
              <a:latin typeface="Arial"/>
            </a:endParaRPr>
          </a:p>
        </p:txBody>
      </p:sp>
      <p:pic>
        <p:nvPicPr>
          <p:cNvPr id="189" name="Picture 2" descr=""/>
          <p:cNvPicPr/>
          <p:nvPr/>
        </p:nvPicPr>
        <p:blipFill>
          <a:blip r:embed="rId8"/>
          <a:stretch/>
        </p:blipFill>
        <p:spPr>
          <a:xfrm>
            <a:off x="3071880" y="4572000"/>
            <a:ext cx="2428560" cy="1785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914400" y="51192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cs-CZ" sz="4000" spc="-1" strike="noStrike">
                <a:solidFill>
                  <a:srgbClr val="ffffff"/>
                </a:solidFill>
                <a:latin typeface="Corbel"/>
              </a:rPr>
              <a:t>Opakovanie:</a:t>
            </a:r>
            <a:endParaRPr b="0" lang="cs-CZ" sz="4000" spc="-1" strike="noStrike">
              <a:solidFill>
                <a:srgbClr val="ffffff"/>
              </a:solidFill>
              <a:latin typeface="Corbel"/>
            </a:endParaRPr>
          </a:p>
        </p:txBody>
      </p:sp>
      <p:sp>
        <p:nvSpPr>
          <p:cNvPr id="191" name="TextShape 2"/>
          <p:cNvSpPr txBox="1"/>
          <p:nvPr/>
        </p:nvSpPr>
        <p:spPr>
          <a:xfrm>
            <a:off x="914400" y="178344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sk-SK" sz="3200" spc="-1" strike="noStrike">
                <a:latin typeface="Arial"/>
              </a:rPr>
              <a:t>Čo je to hviezda?</a:t>
            </a:r>
            <a:endParaRPr b="0" lang="sk-SK" sz="3200" spc="-1" strike="noStrike">
              <a:latin typeface="Arial"/>
            </a:endParaRPr>
          </a:p>
          <a:p>
            <a:pPr algn="ctr"/>
            <a:r>
              <a:rPr b="0" lang="sk-SK" sz="3200" spc="-1" strike="noStrike">
                <a:latin typeface="Arial"/>
              </a:rPr>
              <a:t>Aké súhvezdia poznáš?</a:t>
            </a:r>
            <a:endParaRPr b="0" lang="sk-SK" sz="3200" spc="-1" strike="noStrike">
              <a:latin typeface="Arial"/>
            </a:endParaRPr>
          </a:p>
          <a:p>
            <a:pPr algn="ctr"/>
            <a:r>
              <a:rPr b="0" lang="sk-SK" sz="3200" spc="-1" strike="noStrike">
                <a:latin typeface="Arial"/>
              </a:rPr>
              <a:t>Aký je rozdiel medzi meteorom a meteoritom?</a:t>
            </a:r>
            <a:endParaRPr b="0" lang="sk-SK" sz="3200" spc="-1" strike="noStrike">
              <a:latin typeface="Arial"/>
            </a:endParaRPr>
          </a:p>
          <a:p>
            <a:pPr algn="ctr"/>
            <a:r>
              <a:rPr b="0" lang="sk-SK" sz="3200" spc="-1" strike="noStrike">
                <a:latin typeface="Arial"/>
              </a:rPr>
              <a:t> </a:t>
            </a:r>
            <a:r>
              <a:rPr b="0" lang="sk-SK" sz="3200" spc="-1" strike="noStrike">
                <a:latin typeface="Arial"/>
              </a:rPr>
              <a:t>Z akých častí sa skladá kométa?</a:t>
            </a:r>
            <a:endParaRPr b="0" lang="sk-SK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Shape 1"/>
          <p:cNvSpPr txBox="1"/>
          <p:nvPr/>
        </p:nvSpPr>
        <p:spPr>
          <a:xfrm>
            <a:off x="914400" y="511920"/>
            <a:ext cx="7772040" cy="914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endParaRPr b="0" lang="cs-CZ" sz="1800" spc="-1" strike="noStrike">
              <a:solidFill>
                <a:srgbClr val="ffffff"/>
              </a:solidFill>
              <a:latin typeface="Corbel"/>
            </a:endParaRPr>
          </a:p>
        </p:txBody>
      </p:sp>
      <p:pic>
        <p:nvPicPr>
          <p:cNvPr id="193" name="Picture 4" descr="http://t3.gstatic.com/images?q=tbn:ANd9GcRwyDF56S52783Zx2hChzoZG7sHYsgTXBKZVvjku1LL9v0QwwGWFw"/>
          <p:cNvPicPr/>
          <p:nvPr/>
        </p:nvPicPr>
        <p:blipFill>
          <a:blip r:embed="rId1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194" name="TextShape 2"/>
          <p:cNvSpPr txBox="1"/>
          <p:nvPr/>
        </p:nvSpPr>
        <p:spPr>
          <a:xfrm>
            <a:off x="914400" y="1783440"/>
            <a:ext cx="7772040" cy="457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rmAutofit fontScale="68000"/>
          </a:bodyPr>
          <a:p>
            <a:pPr>
              <a:lnSpc>
                <a:spcPct val="100000"/>
              </a:lnSpc>
              <a:spcBef>
                <a:spcPts val="700"/>
              </a:spcBef>
            </a:pP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b="0" lang="cs-CZ" sz="3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cs-CZ" sz="8000" spc="-1" strike="noStrike">
                <a:solidFill>
                  <a:srgbClr val="ffffff"/>
                </a:solidFill>
                <a:latin typeface="Corbel"/>
              </a:rPr>
              <a:t>        </a:t>
            </a:r>
            <a:r>
              <a:rPr b="0" lang="cs-CZ" sz="8000" spc="-1" strike="noStrike">
                <a:solidFill>
                  <a:srgbClr val="ffffff"/>
                </a:solidFill>
                <a:latin typeface="Corbel"/>
              </a:rPr>
              <a:t>Ďakujem za  </a:t>
            </a:r>
            <a:endParaRPr b="0" lang="cs-CZ" sz="8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cs-CZ" sz="8000" spc="-1" strike="noStrike">
                <a:solidFill>
                  <a:srgbClr val="ffffff"/>
                </a:solidFill>
                <a:latin typeface="Corbel"/>
              </a:rPr>
              <a:t>               </a:t>
            </a:r>
            <a:r>
              <a:rPr b="0" lang="cs-CZ" sz="8000" spc="-1" strike="noStrike">
                <a:solidFill>
                  <a:srgbClr val="ffffff"/>
                </a:solidFill>
                <a:latin typeface="Corbel"/>
              </a:rPr>
              <a:t>pozornosť. </a:t>
            </a:r>
            <a:endParaRPr b="0" lang="cs-CZ" sz="8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endParaRPr b="0" lang="cs-CZ" sz="8000" spc="-1" strike="noStrike">
              <a:solidFill>
                <a:srgbClr val="ffffff"/>
              </a:solidFill>
              <a:latin typeface="Corbel"/>
            </a:endParaRPr>
          </a:p>
          <a:p>
            <a:pPr marL="411480" indent="-342720">
              <a:lnSpc>
                <a:spcPct val="100000"/>
              </a:lnSpc>
              <a:spcBef>
                <a:spcPts val="700"/>
              </a:spcBef>
              <a:tabLst>
                <a:tab algn="l" pos="0"/>
              </a:tabLst>
            </a:pPr>
            <a:r>
              <a:rPr b="0" lang="cs-CZ" sz="3600" spc="-1" strike="noStrike">
                <a:solidFill>
                  <a:srgbClr val="ffffff"/>
                </a:solidFill>
                <a:latin typeface="Corbel"/>
              </a:rPr>
              <a:t>Miloš Čekan </a:t>
            </a:r>
            <a:r>
              <a:rPr b="0" lang="cs-CZ" sz="1900" spc="-1" strike="noStrike">
                <a:solidFill>
                  <a:srgbClr val="ffffff"/>
                </a:solidFill>
                <a:latin typeface="Corbel"/>
              </a:rPr>
              <a:t>                                         </a:t>
            </a:r>
            <a:endParaRPr b="0" lang="cs-CZ" sz="1900" spc="-1" strike="noStrike">
              <a:solidFill>
                <a:srgbClr val="ffffff"/>
              </a:solidFill>
              <a:latin typeface="Corb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318</TotalTime>
  <Application>LibreOffice/7.0.4.2$Windows_X86_64 LibreOffice_project/dcf040e67528d9187c66b2379df5ea4407429775</Application>
  <AppVersion>15.0000</AppVersion>
  <Words>274</Words>
  <Paragraphs>33</Paragraphs>
  <Company>Windows Xp Ultimate 2008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2011-03-19T08:11:54Z</dcterms:created>
  <dc:creator>petra mihalova</dc:creator>
  <dc:description/>
  <dc:language>sk-SK</dc:language>
  <cp:lastModifiedBy/>
  <dcterms:modified xsi:type="dcterms:W3CDTF">2021-05-13T09:46:25Z</dcterms:modified>
  <cp:revision>32</cp:revision>
  <dc:subject/>
  <dc:title>Snímek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Prezentácia na obrazovke (4:3)</vt:lpwstr>
  </property>
  <property fmtid="{D5CDD505-2E9C-101B-9397-08002B2CF9AE}" pid="3" name="Slides">
    <vt:i4>7</vt:i4>
  </property>
</Properties>
</file>