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autoCompressPictures="0">
  <p:sldMasterIdLst>
    <p:sldMasterId id="2147483648" r:id="rId4"/>
  </p:sldMasterIdLst>
  <p:notesMasterIdLst>
    <p:notesMasterId r:id="rId20"/>
  </p:notesMasterIdLst>
  <p:handoutMasterIdLst>
    <p:handoutMasterId r:id="rId21"/>
  </p:handoutMasterIdLst>
  <p:sldIdLst>
    <p:sldId id="266" r:id="rId5"/>
    <p:sldId id="267" r:id="rId6"/>
    <p:sldId id="268" r:id="rId7"/>
    <p:sldId id="278" r:id="rId8"/>
    <p:sldId id="269" r:id="rId9"/>
    <p:sldId id="279" r:id="rId10"/>
    <p:sldId id="270" r:id="rId11"/>
    <p:sldId id="271" r:id="rId12"/>
    <p:sldId id="275" r:id="rId13"/>
    <p:sldId id="272" r:id="rId14"/>
    <p:sldId id="280" r:id="rId15"/>
    <p:sldId id="276" r:id="rId16"/>
    <p:sldId id="277" r:id="rId17"/>
    <p:sldId id="274" r:id="rId18"/>
    <p:sldId id="273" r:id="rId19"/>
  </p:sldIdLst>
  <p:sldSz cx="12192000" cy="6858000"/>
  <p:notesSz cx="6858000" cy="9144000"/>
  <p:defaultTextStyle>
    <a:defPPr rtl="0">
      <a:defRPr lang="sk-sk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93163" autoAdjust="0"/>
  </p:normalViewPr>
  <p:slideViewPr>
    <p:cSldViewPr snapToGrid="0">
      <p:cViewPr varScale="1">
        <p:scale>
          <a:sx n="88" d="100"/>
          <a:sy n="88" d="100"/>
        </p:scale>
        <p:origin x="26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8" d="100"/>
          <a:sy n="88" d="100"/>
        </p:scale>
        <p:origin x="3822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á hlavič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sk-SK" dirty="0"/>
          </a:p>
        </p:txBody>
      </p:sp>
      <p:sp>
        <p:nvSpPr>
          <p:cNvPr id="3" name="Zástupný symbol dátumu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96A80A62-F5A4-44F3-B5D0-A672D6441E1C}" type="datetime1">
              <a:rPr lang="sk-SK" smtClean="0"/>
              <a:t>21. 1. 2021</a:t>
            </a:fld>
            <a:endParaRPr lang="sk-SK" dirty="0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sk-SK" dirty="0"/>
          </a:p>
        </p:txBody>
      </p:sp>
      <p:sp>
        <p:nvSpPr>
          <p:cNvPr id="5" name="Zástupné číslo snímky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BA95AB33-FDED-42FB-BC2C-CF65D390CCCC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68040816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hlavičk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sk-SK" noProof="0" dirty="0"/>
          </a:p>
        </p:txBody>
      </p:sp>
      <p:sp>
        <p:nvSpPr>
          <p:cNvPr id="3" name="Zástupný symbol dátum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4704CD65-9927-4862-8C82-FADEB35842AD}" type="datetime1">
              <a:rPr lang="sk-SK" noProof="0" smtClean="0"/>
              <a:t>21. 1. 2021</a:t>
            </a:fld>
            <a:endParaRPr lang="sk-SK" noProof="0" dirty="0"/>
          </a:p>
        </p:txBody>
      </p:sp>
      <p:sp>
        <p:nvSpPr>
          <p:cNvPr id="4" name="Zástupný symbol obrázka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sk-SK" noProof="0" dirty="0"/>
          </a:p>
        </p:txBody>
      </p:sp>
      <p:sp>
        <p:nvSpPr>
          <p:cNvPr id="5" name="Zástupné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sk-SK" noProof="0" dirty="0"/>
              <a:t>Kliknutím upravíte štýly predlohy textu</a:t>
            </a:r>
          </a:p>
          <a:p>
            <a:pPr lvl="1" rtl="0"/>
            <a:r>
              <a:rPr lang="sk-SK" noProof="0" dirty="0"/>
              <a:t>Druhá úroveň</a:t>
            </a:r>
          </a:p>
          <a:p>
            <a:pPr lvl="2" rtl="0"/>
            <a:r>
              <a:rPr lang="sk-SK" noProof="0" dirty="0"/>
              <a:t>Tretia úroveň</a:t>
            </a:r>
          </a:p>
          <a:p>
            <a:pPr lvl="3" rtl="0"/>
            <a:r>
              <a:rPr lang="sk-SK" noProof="0" dirty="0"/>
              <a:t>Štvrtá úroveň</a:t>
            </a:r>
          </a:p>
          <a:p>
            <a:pPr lvl="4" rtl="0"/>
            <a:r>
              <a:rPr lang="sk-SK" noProof="0" dirty="0"/>
              <a:t>Piata úroveň</a:t>
            </a:r>
          </a:p>
        </p:txBody>
      </p:sp>
      <p:sp>
        <p:nvSpPr>
          <p:cNvPr id="6" name="Zástupnáb pät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sk-SK" noProof="0" dirty="0"/>
          </a:p>
        </p:txBody>
      </p:sp>
      <p:sp>
        <p:nvSpPr>
          <p:cNvPr id="7" name="Zástupné číslo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D3BEC92D-C8E2-4A8F-BF2D-75109D630128}" type="slidenum">
              <a:rPr lang="sk-SK" noProof="0" smtClean="0"/>
              <a:t>‹#›</a:t>
            </a:fld>
            <a:endParaRPr lang="sk-SK" noProof="0" dirty="0"/>
          </a:p>
        </p:txBody>
      </p:sp>
    </p:spTree>
    <p:extLst>
      <p:ext uri="{BB962C8B-B14F-4D97-AF65-F5344CB8AC3E}">
        <p14:creationId xmlns:p14="http://schemas.microsoft.com/office/powerpoint/2010/main" val="380481950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ázka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é poznámk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sk-SK" dirty="0"/>
          </a:p>
        </p:txBody>
      </p:sp>
      <p:sp>
        <p:nvSpPr>
          <p:cNvPr id="4" name="Zástupné číslo snímky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D3BEC92D-C8E2-4A8F-BF2D-75109D630128}" type="slidenum">
              <a:rPr lang="sk-SK" smtClean="0"/>
              <a:t>1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2875417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ĺžnik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Obdĺžnik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rtlCol="0"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r>
              <a:rPr lang="sk-SK" noProof="0" smtClean="0"/>
              <a:t>Upravte štýly predlohy textu</a:t>
            </a:r>
            <a:endParaRPr lang="sk-SK" noProof="0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 rtlCol="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sk-SK" noProof="0" smtClean="0"/>
              <a:t>Kliknutím upravte štýl predlohy podnadpisov</a:t>
            </a:r>
            <a:endParaRPr lang="sk-SK" noProof="0" dirty="0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8D3F086-D649-4485-A1B7-BB2535A8F34A}" type="datetime1">
              <a:rPr lang="sk-SK" noProof="0" smtClean="0"/>
              <a:t>21. 1. 2021</a:t>
            </a:fld>
            <a:endParaRPr lang="sk-SK" noProof="0" dirty="0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k-SK" noProof="0" dirty="0"/>
          </a:p>
        </p:txBody>
      </p:sp>
      <p:sp>
        <p:nvSpPr>
          <p:cNvPr id="6" name="Zástupné číslo snímk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sk-SK" noProof="0" smtClean="0"/>
              <a:t>‹#›</a:t>
            </a:fld>
            <a:endParaRPr lang="sk-SK" noProof="0" dirty="0"/>
          </a:p>
        </p:txBody>
      </p:sp>
      <p:cxnSp>
        <p:nvCxnSpPr>
          <p:cNvPr id="9" name="Priama spojnica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sk-SK" noProof="0" smtClean="0"/>
              <a:t>Upravte štýly predlohy textu</a:t>
            </a:r>
            <a:endParaRPr lang="sk-SK" noProof="0" dirty="0"/>
          </a:p>
        </p:txBody>
      </p:sp>
      <p:sp>
        <p:nvSpPr>
          <p:cNvPr id="3" name="Zástupný z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 rtlCol="0"/>
          <a:lstStyle/>
          <a:p>
            <a:pPr lvl="0" rtl="0"/>
            <a:r>
              <a:rPr lang="sk-SK" noProof="0" smtClean="0"/>
              <a:t>Upraviť štýly predlohy textu</a:t>
            </a:r>
          </a:p>
          <a:p>
            <a:pPr lvl="1" rtl="0"/>
            <a:r>
              <a:rPr lang="sk-SK" noProof="0" smtClean="0"/>
              <a:t>Druhá úroveň</a:t>
            </a:r>
          </a:p>
          <a:p>
            <a:pPr lvl="2" rtl="0"/>
            <a:r>
              <a:rPr lang="sk-SK" noProof="0" smtClean="0"/>
              <a:t>Tretia úroveň</a:t>
            </a:r>
          </a:p>
          <a:p>
            <a:pPr lvl="3" rtl="0"/>
            <a:r>
              <a:rPr lang="sk-SK" noProof="0" smtClean="0"/>
              <a:t>Štvrtá úroveň</a:t>
            </a:r>
          </a:p>
          <a:p>
            <a:pPr lvl="4" rtl="0"/>
            <a:r>
              <a:rPr lang="sk-SK" noProof="0" smtClean="0"/>
              <a:t>Piata úroveň</a:t>
            </a:r>
            <a:endParaRPr lang="sk-SK" noProof="0" dirty="0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CB55C8F-B612-41A6-90FB-984D36FDA39E}" type="datetime1">
              <a:rPr lang="sk-SK" noProof="0" smtClean="0"/>
              <a:t>21. 1. 2021</a:t>
            </a:fld>
            <a:endParaRPr lang="sk-SK" noProof="0" dirty="0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k-SK" noProof="0" dirty="0"/>
          </a:p>
        </p:txBody>
      </p:sp>
      <p:sp>
        <p:nvSpPr>
          <p:cNvPr id="6" name="Zástupné číslo snímk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sk-SK" noProof="0" smtClean="0"/>
              <a:t>‹#›</a:t>
            </a:fld>
            <a:endParaRPr lang="sk-SK" noProof="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ĺžnik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Obdĺžnik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 rtlCol="0"/>
          <a:lstStyle/>
          <a:p>
            <a:pPr rtl="0"/>
            <a:r>
              <a:rPr lang="sk-SK" noProof="0" smtClean="0"/>
              <a:t>Upravte štýly predlohy textu</a:t>
            </a:r>
            <a:endParaRPr lang="sk-SK" noProof="0" dirty="0"/>
          </a:p>
        </p:txBody>
      </p:sp>
      <p:sp>
        <p:nvSpPr>
          <p:cNvPr id="3" name="Zástupný objekt zvislého textu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 rtlCol="0"/>
          <a:lstStyle/>
          <a:p>
            <a:pPr lvl="0" rtl="0"/>
            <a:r>
              <a:rPr lang="sk-SK" noProof="0" smtClean="0"/>
              <a:t>Upraviť štýly predlohy textu</a:t>
            </a:r>
          </a:p>
          <a:p>
            <a:pPr lvl="1" rtl="0"/>
            <a:r>
              <a:rPr lang="sk-SK" noProof="0" smtClean="0"/>
              <a:t>Druhá úroveň</a:t>
            </a:r>
          </a:p>
          <a:p>
            <a:pPr lvl="2" rtl="0"/>
            <a:r>
              <a:rPr lang="sk-SK" noProof="0" smtClean="0"/>
              <a:t>Tretia úroveň</a:t>
            </a:r>
          </a:p>
          <a:p>
            <a:pPr lvl="3" rtl="0"/>
            <a:r>
              <a:rPr lang="sk-SK" noProof="0" smtClean="0"/>
              <a:t>Štvrtá úroveň</a:t>
            </a:r>
          </a:p>
          <a:p>
            <a:pPr lvl="4" rtl="0"/>
            <a:r>
              <a:rPr lang="sk-SK" noProof="0" smtClean="0"/>
              <a:t>Piata úroveň</a:t>
            </a:r>
            <a:endParaRPr lang="sk-SK" noProof="0" dirty="0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E264E84-5022-4137-80AD-515F8EFF5513}" type="datetime1">
              <a:rPr lang="sk-SK" noProof="0" smtClean="0"/>
              <a:t>21. 1. 2021</a:t>
            </a:fld>
            <a:endParaRPr lang="sk-SK" noProof="0" dirty="0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k-SK" noProof="0" dirty="0"/>
          </a:p>
        </p:txBody>
      </p:sp>
      <p:sp>
        <p:nvSpPr>
          <p:cNvPr id="6" name="Zástupné číslo snímk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sk-SK" noProof="0" smtClean="0"/>
              <a:t>‹#›</a:t>
            </a:fld>
            <a:endParaRPr lang="sk-SK" noProof="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marL="0">
              <a:defRPr/>
            </a:lvl1pPr>
          </a:lstStyle>
          <a:p>
            <a:pPr rtl="0"/>
            <a:r>
              <a:rPr lang="sk-SK" noProof="0" smtClean="0"/>
              <a:t>Upravte štýly predlohy textu</a:t>
            </a:r>
            <a:endParaRPr lang="sk-SK" noProof="0" dirty="0"/>
          </a:p>
        </p:txBody>
      </p:sp>
      <p:sp>
        <p:nvSpPr>
          <p:cNvPr id="3" name="Zástupný obsah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sk-SK" noProof="0" smtClean="0"/>
              <a:t>Upraviť štýly predlohy textu</a:t>
            </a:r>
          </a:p>
          <a:p>
            <a:pPr lvl="1" rtl="0"/>
            <a:r>
              <a:rPr lang="sk-SK" noProof="0" smtClean="0"/>
              <a:t>Druhá úroveň</a:t>
            </a:r>
          </a:p>
          <a:p>
            <a:pPr lvl="2" rtl="0"/>
            <a:r>
              <a:rPr lang="sk-SK" noProof="0" smtClean="0"/>
              <a:t>Tretia úroveň</a:t>
            </a:r>
          </a:p>
          <a:p>
            <a:pPr lvl="3" rtl="0"/>
            <a:r>
              <a:rPr lang="sk-SK" noProof="0" smtClean="0"/>
              <a:t>Štvrtá úroveň</a:t>
            </a:r>
          </a:p>
          <a:p>
            <a:pPr lvl="4" rtl="0"/>
            <a:r>
              <a:rPr lang="sk-SK" noProof="0" smtClean="0"/>
              <a:t>Piata úroveň</a:t>
            </a:r>
            <a:endParaRPr lang="sk-SK" noProof="0" dirty="0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D005807-E165-4AD2-9A6B-0E8C7D862C00}" type="datetime1">
              <a:rPr lang="sk-SK" noProof="0" smtClean="0"/>
              <a:t>21. 1. 2021</a:t>
            </a:fld>
            <a:endParaRPr lang="sk-SK" noProof="0" dirty="0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k-SK" noProof="0" dirty="0"/>
          </a:p>
        </p:txBody>
      </p:sp>
      <p:sp>
        <p:nvSpPr>
          <p:cNvPr id="6" name="Zástupné číslo snímk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113E31D-E2AB-40D1-8B51-AFA5AFEF393A}" type="slidenum">
              <a:rPr lang="sk-SK" noProof="0" smtClean="0"/>
              <a:t>‹#›</a:t>
            </a:fld>
            <a:endParaRPr lang="sk-SK" noProof="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Hlavička sekci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ĺžnik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Obdĺžnik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rtlCol="0"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r>
              <a:rPr lang="sk-SK" noProof="0" smtClean="0"/>
              <a:t>Upravte štýly predlohy textu</a:t>
            </a:r>
            <a:endParaRPr lang="sk-SK" noProof="0" dirty="0"/>
          </a:p>
        </p:txBody>
      </p:sp>
      <p:sp>
        <p:nvSpPr>
          <p:cNvPr id="3" name="Zástupný text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rtlCol="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sk-SK" noProof="0" smtClean="0"/>
              <a:t>Upraviť štýly predlohy textu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FB9C834-8335-4D40-BE0E-6E0CC35EB846}" type="datetime1">
              <a:rPr lang="sk-SK" noProof="0" smtClean="0"/>
              <a:t>21. 1. 2021</a:t>
            </a:fld>
            <a:endParaRPr lang="sk-SK" noProof="0" dirty="0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k-SK" noProof="0" dirty="0"/>
          </a:p>
        </p:txBody>
      </p:sp>
      <p:sp>
        <p:nvSpPr>
          <p:cNvPr id="6" name="Zástupné číslo snímk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sk-SK" noProof="0" smtClean="0"/>
              <a:t>‹#›</a:t>
            </a:fld>
            <a:endParaRPr lang="sk-SK" noProof="0" dirty="0"/>
          </a:p>
        </p:txBody>
      </p:sp>
      <p:cxnSp>
        <p:nvCxnSpPr>
          <p:cNvPr id="9" name="Priama spojnica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typy obsah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rtlCol="0"/>
          <a:lstStyle/>
          <a:p>
            <a:pPr rtl="0"/>
            <a:r>
              <a:rPr lang="sk-SK" noProof="0" smtClean="0"/>
              <a:t>Upravte štýly predlohy textu</a:t>
            </a:r>
            <a:endParaRPr lang="sk-SK" noProof="0" dirty="0"/>
          </a:p>
        </p:txBody>
      </p:sp>
      <p:sp>
        <p:nvSpPr>
          <p:cNvPr id="3" name="Zástupný obsah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 rtlCol="0"/>
          <a:lstStyle/>
          <a:p>
            <a:pPr lvl="0" rtl="0"/>
            <a:r>
              <a:rPr lang="sk-SK" noProof="0" smtClean="0"/>
              <a:t>Upraviť štýly predlohy textu</a:t>
            </a:r>
          </a:p>
          <a:p>
            <a:pPr lvl="1" rtl="0"/>
            <a:r>
              <a:rPr lang="sk-SK" noProof="0" smtClean="0"/>
              <a:t>Druhá úroveň</a:t>
            </a:r>
          </a:p>
          <a:p>
            <a:pPr lvl="2" rtl="0"/>
            <a:r>
              <a:rPr lang="sk-SK" noProof="0" smtClean="0"/>
              <a:t>Tretia úroveň</a:t>
            </a:r>
          </a:p>
          <a:p>
            <a:pPr lvl="3" rtl="0"/>
            <a:r>
              <a:rPr lang="sk-SK" noProof="0" smtClean="0"/>
              <a:t>Štvrtá úroveň</a:t>
            </a:r>
          </a:p>
          <a:p>
            <a:pPr lvl="4" rtl="0"/>
            <a:r>
              <a:rPr lang="sk-SK" noProof="0" smtClean="0"/>
              <a:t>Piata úroveň</a:t>
            </a:r>
            <a:endParaRPr lang="sk-SK" noProof="0" dirty="0"/>
          </a:p>
        </p:txBody>
      </p:sp>
      <p:sp>
        <p:nvSpPr>
          <p:cNvPr id="4" name="Zástupný obsah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 rtlCol="0"/>
          <a:lstStyle/>
          <a:p>
            <a:pPr lvl="0" rtl="0"/>
            <a:r>
              <a:rPr lang="sk-SK" noProof="0" smtClean="0"/>
              <a:t>Upraviť štýly predlohy textu</a:t>
            </a:r>
          </a:p>
          <a:p>
            <a:pPr lvl="1" rtl="0"/>
            <a:r>
              <a:rPr lang="sk-SK" noProof="0" smtClean="0"/>
              <a:t>Druhá úroveň</a:t>
            </a:r>
          </a:p>
          <a:p>
            <a:pPr lvl="2" rtl="0"/>
            <a:r>
              <a:rPr lang="sk-SK" noProof="0" smtClean="0"/>
              <a:t>Tretia úroveň</a:t>
            </a:r>
          </a:p>
          <a:p>
            <a:pPr lvl="3" rtl="0"/>
            <a:r>
              <a:rPr lang="sk-SK" noProof="0" smtClean="0"/>
              <a:t>Štvrtá úroveň</a:t>
            </a:r>
          </a:p>
          <a:p>
            <a:pPr lvl="4" rtl="0"/>
            <a:r>
              <a:rPr lang="sk-SK" noProof="0" smtClean="0"/>
              <a:t>Piata úroveň</a:t>
            </a:r>
            <a:endParaRPr lang="sk-SK" noProof="0" dirty="0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3BCBAC1-801D-4A65-BF26-2A2470409302}" type="datetime1">
              <a:rPr lang="sk-SK" noProof="0" smtClean="0"/>
              <a:t>21. 1. 2021</a:t>
            </a:fld>
            <a:endParaRPr lang="sk-SK" noProof="0" dirty="0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k-SK" noProof="0" dirty="0"/>
          </a:p>
        </p:txBody>
      </p:sp>
      <p:sp>
        <p:nvSpPr>
          <p:cNvPr id="7" name="Zástupné číslo snímky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sk-SK" noProof="0" smtClean="0"/>
              <a:t>‹#›</a:t>
            </a:fld>
            <a:endParaRPr lang="sk-SK" noProof="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rtlCol="0"/>
          <a:lstStyle/>
          <a:p>
            <a:pPr rtl="0"/>
            <a:r>
              <a:rPr lang="sk-SK" noProof="0" smtClean="0"/>
              <a:t>Upravte štýly predlohy textu</a:t>
            </a:r>
            <a:endParaRPr lang="sk-SK" noProof="0" dirty="0"/>
          </a:p>
        </p:txBody>
      </p:sp>
      <p:sp>
        <p:nvSpPr>
          <p:cNvPr id="3" name="Zástupný text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rtlCol="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sk-SK" noProof="0" smtClean="0"/>
              <a:t>Upraviť štýly predlohy textu</a:t>
            </a:r>
          </a:p>
        </p:txBody>
      </p:sp>
      <p:sp>
        <p:nvSpPr>
          <p:cNvPr id="4" name="Zástupný obsah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 rtlCol="0"/>
          <a:lstStyle/>
          <a:p>
            <a:pPr lvl="0" rtl="0"/>
            <a:r>
              <a:rPr lang="sk-SK" noProof="0" smtClean="0"/>
              <a:t>Upraviť štýly predlohy textu</a:t>
            </a:r>
          </a:p>
          <a:p>
            <a:pPr lvl="1" rtl="0"/>
            <a:r>
              <a:rPr lang="sk-SK" noProof="0" smtClean="0"/>
              <a:t>Druhá úroveň</a:t>
            </a:r>
          </a:p>
          <a:p>
            <a:pPr lvl="2" rtl="0"/>
            <a:r>
              <a:rPr lang="sk-SK" noProof="0" smtClean="0"/>
              <a:t>Tretia úroveň</a:t>
            </a:r>
          </a:p>
          <a:p>
            <a:pPr lvl="3" rtl="0"/>
            <a:r>
              <a:rPr lang="sk-SK" noProof="0" smtClean="0"/>
              <a:t>Štvrtá úroveň</a:t>
            </a:r>
          </a:p>
          <a:p>
            <a:pPr lvl="4" rtl="0"/>
            <a:r>
              <a:rPr lang="sk-SK" noProof="0" smtClean="0"/>
              <a:t>Piata úroveň</a:t>
            </a:r>
            <a:endParaRPr lang="sk-SK" noProof="0" dirty="0"/>
          </a:p>
        </p:txBody>
      </p:sp>
      <p:sp>
        <p:nvSpPr>
          <p:cNvPr id="5" name="Zástupný text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rtlCol="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sk-SK" noProof="0" smtClean="0"/>
              <a:t>Upraviť štýly predlohy textu</a:t>
            </a:r>
          </a:p>
        </p:txBody>
      </p:sp>
      <p:sp>
        <p:nvSpPr>
          <p:cNvPr id="6" name="Zástupný obsah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 rtlCol="0"/>
          <a:lstStyle/>
          <a:p>
            <a:pPr lvl="0" rtl="0"/>
            <a:r>
              <a:rPr lang="sk-SK" noProof="0" smtClean="0"/>
              <a:t>Upraviť štýly predlohy textu</a:t>
            </a:r>
          </a:p>
          <a:p>
            <a:pPr lvl="1" rtl="0"/>
            <a:r>
              <a:rPr lang="sk-SK" noProof="0" smtClean="0"/>
              <a:t>Druhá úroveň</a:t>
            </a:r>
          </a:p>
          <a:p>
            <a:pPr lvl="2" rtl="0"/>
            <a:r>
              <a:rPr lang="sk-SK" noProof="0" smtClean="0"/>
              <a:t>Tretia úroveň</a:t>
            </a:r>
          </a:p>
          <a:p>
            <a:pPr lvl="3" rtl="0"/>
            <a:r>
              <a:rPr lang="sk-SK" noProof="0" smtClean="0"/>
              <a:t>Štvrtá úroveň</a:t>
            </a:r>
          </a:p>
          <a:p>
            <a:pPr lvl="4" rtl="0"/>
            <a:r>
              <a:rPr lang="sk-SK" noProof="0" smtClean="0"/>
              <a:t>Piata úroveň</a:t>
            </a:r>
            <a:endParaRPr lang="sk-SK" noProof="0" dirty="0"/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7E04609-120F-4179-BAD4-F52F459F97F5}" type="datetime1">
              <a:rPr lang="sk-SK" noProof="0" smtClean="0"/>
              <a:t>21. 1. 2021</a:t>
            </a:fld>
            <a:endParaRPr lang="sk-SK" noProof="0" dirty="0"/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k-SK" noProof="0" dirty="0"/>
          </a:p>
        </p:txBody>
      </p:sp>
      <p:sp>
        <p:nvSpPr>
          <p:cNvPr id="9" name="Zástupné číslo snímky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sk-SK" noProof="0" smtClean="0"/>
              <a:t>‹#›</a:t>
            </a:fld>
            <a:endParaRPr lang="sk-SK" noProof="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Iba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sk-SK" noProof="0" smtClean="0"/>
              <a:t>Upravte štýly predlohy textu</a:t>
            </a:r>
            <a:endParaRPr lang="sk-SK" noProof="0" dirty="0"/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7E17987-450B-47B6-8975-B07CE996B935}" type="datetime1">
              <a:rPr lang="sk-SK" noProof="0" smtClean="0"/>
              <a:t>21. 1. 2021</a:t>
            </a:fld>
            <a:endParaRPr lang="sk-SK" noProof="0" dirty="0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k-SK" noProof="0" dirty="0"/>
          </a:p>
        </p:txBody>
      </p:sp>
      <p:sp>
        <p:nvSpPr>
          <p:cNvPr id="5" name="Zástupné číslo snímky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sk-SK" noProof="0" smtClean="0"/>
              <a:t>‹#›</a:t>
            </a:fld>
            <a:endParaRPr lang="sk-SK" noProof="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ĺžnik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Obdĺžnik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F6CF504-3243-44EE-A3D8-499EEF2EF9E0}" type="datetime1">
              <a:rPr lang="sk-SK" noProof="0" smtClean="0"/>
              <a:t>21. 1. 2021</a:t>
            </a:fld>
            <a:endParaRPr lang="sk-SK" noProof="0" dirty="0"/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rtl="0"/>
            <a:endParaRPr lang="sk-SK" noProof="0" dirty="0"/>
          </a:p>
        </p:txBody>
      </p:sp>
      <p:sp>
        <p:nvSpPr>
          <p:cNvPr id="9" name="Zástupné číslo snímky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sk-SK" noProof="0" smtClean="0"/>
              <a:pPr/>
              <a:t>‹#›</a:t>
            </a:fld>
            <a:endParaRPr lang="sk-SK" noProof="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 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ĺžnik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Obdĺžnik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rtlCol="0"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pPr rtl="0"/>
            <a:r>
              <a:rPr lang="sk-SK" noProof="0" smtClean="0"/>
              <a:t>Upravte štýly predlohy textu</a:t>
            </a:r>
            <a:endParaRPr lang="sk-SK" noProof="0" dirty="0"/>
          </a:p>
        </p:txBody>
      </p:sp>
      <p:sp>
        <p:nvSpPr>
          <p:cNvPr id="3" name="Zástupný obsah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 rtlCol="0"/>
          <a:lstStyle/>
          <a:p>
            <a:pPr lvl="0" rtl="0"/>
            <a:r>
              <a:rPr lang="sk-SK" noProof="0" smtClean="0"/>
              <a:t>Upraviť štýly predlohy textu</a:t>
            </a:r>
          </a:p>
          <a:p>
            <a:pPr lvl="1" rtl="0"/>
            <a:r>
              <a:rPr lang="sk-SK" noProof="0" smtClean="0"/>
              <a:t>Druhá úroveň</a:t>
            </a:r>
          </a:p>
          <a:p>
            <a:pPr lvl="2" rtl="0"/>
            <a:r>
              <a:rPr lang="sk-SK" noProof="0" smtClean="0"/>
              <a:t>Tretia úroveň</a:t>
            </a:r>
          </a:p>
          <a:p>
            <a:pPr lvl="3" rtl="0"/>
            <a:r>
              <a:rPr lang="sk-SK" noProof="0" smtClean="0"/>
              <a:t>Štvrtá úroveň</a:t>
            </a:r>
          </a:p>
          <a:p>
            <a:pPr lvl="4" rtl="0"/>
            <a:r>
              <a:rPr lang="sk-SK" noProof="0" smtClean="0"/>
              <a:t>Piata úroveň</a:t>
            </a:r>
            <a:endParaRPr lang="sk-SK" noProof="0" dirty="0"/>
          </a:p>
        </p:txBody>
      </p:sp>
      <p:sp>
        <p:nvSpPr>
          <p:cNvPr id="4" name="Zástupný text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 rtlCol="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sk-SK" noProof="0" smtClean="0"/>
              <a:t>Upraviť štýly predlohy textu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 rtlCol="0"/>
          <a:lstStyle>
            <a:lvl1pPr algn="l">
              <a:defRPr/>
            </a:lvl1pPr>
          </a:lstStyle>
          <a:p>
            <a:pPr rtl="0"/>
            <a:fld id="{B41D71E5-E6BA-4132-91DA-41F7CEC09848}" type="datetime1">
              <a:rPr lang="sk-SK" noProof="0" smtClean="0"/>
              <a:t>21. 1. 2021</a:t>
            </a:fld>
            <a:endParaRPr lang="sk-SK" noProof="0" dirty="0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 rtlCol="0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pPr rtl="0"/>
            <a:endParaRPr lang="sk-SK" noProof="0" dirty="0"/>
          </a:p>
        </p:txBody>
      </p:sp>
      <p:sp>
        <p:nvSpPr>
          <p:cNvPr id="7" name="Zástupné číslo snímky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4FAB73BC-B049-4115-A692-8D63A059BFB8}" type="slidenum">
              <a:rPr lang="sk-SK" noProof="0" smtClean="0"/>
              <a:pPr/>
              <a:t>‹#›</a:t>
            </a:fld>
            <a:endParaRPr lang="sk-SK" noProof="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ĺžnik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Obdĺžnik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rtlCol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pPr rtl="0"/>
            <a:r>
              <a:rPr lang="sk-SK" noProof="0" smtClean="0"/>
              <a:t>Upravte štýly predlohy textu</a:t>
            </a:r>
            <a:endParaRPr lang="sk-SK" noProof="0" dirty="0"/>
          </a:p>
        </p:txBody>
      </p:sp>
      <p:sp>
        <p:nvSpPr>
          <p:cNvPr id="3" name="Zástupný obrázok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rtlCol="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sk-SK" noProof="0" smtClean="0"/>
              <a:t>Ak chcete pridať obrázok, kliknite na ikonu</a:t>
            </a:r>
            <a:endParaRPr lang="sk-SK" noProof="0" dirty="0"/>
          </a:p>
        </p:txBody>
      </p:sp>
      <p:sp>
        <p:nvSpPr>
          <p:cNvPr id="4" name="Zástupný text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 rtlCol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sk-SK" noProof="0" smtClean="0"/>
              <a:t>Upraviť štýly predlohy textu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CFB7F6C-DE8A-4E4C-8F8F-ECE739CC49DB}" type="datetime1">
              <a:rPr lang="sk-SK" noProof="0" smtClean="0"/>
              <a:t>21. 1. 2021</a:t>
            </a:fld>
            <a:endParaRPr lang="sk-SK" noProof="0" dirty="0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k-SK" noProof="0" dirty="0"/>
          </a:p>
        </p:txBody>
      </p:sp>
      <p:sp>
        <p:nvSpPr>
          <p:cNvPr id="7" name="Zástupné číslo snímky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sk-SK" noProof="0" smtClean="0"/>
              <a:t>‹#›</a:t>
            </a:fld>
            <a:endParaRPr lang="sk-SK" noProof="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ĺžnik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Obdĺžnik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Zástupný symbol nadpisu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sk-SK" noProof="0" dirty="0"/>
              <a:t>Kliknite sem a upravte štýl predlohy nadpisov</a:t>
            </a:r>
          </a:p>
        </p:txBody>
      </p:sp>
      <p:sp>
        <p:nvSpPr>
          <p:cNvPr id="3" name="Zástupný text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 rtl="0"/>
            <a:r>
              <a:rPr lang="sk-SK" noProof="0" dirty="0"/>
              <a:t>Kliknutím upravíte štýly predlohy textu</a:t>
            </a:r>
          </a:p>
          <a:p>
            <a:pPr lvl="1" rtl="0"/>
            <a:r>
              <a:rPr lang="sk-SK" noProof="0" dirty="0"/>
              <a:t>Druhá úroveň</a:t>
            </a:r>
          </a:p>
          <a:p>
            <a:pPr lvl="2" rtl="0"/>
            <a:r>
              <a:rPr lang="sk-SK" noProof="0" dirty="0"/>
              <a:t>Tretia úroveň</a:t>
            </a:r>
          </a:p>
          <a:p>
            <a:pPr lvl="3" rtl="0"/>
            <a:r>
              <a:rPr lang="sk-SK" noProof="0" dirty="0"/>
              <a:t>Štvrtá úroveň</a:t>
            </a:r>
          </a:p>
          <a:p>
            <a:pPr lvl="4" rtl="0"/>
            <a:r>
              <a:rPr lang="sk-SK" noProof="0" dirty="0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pPr rtl="0"/>
            <a:fld id="{5F3C1BDF-F09C-40B1-8011-BEBA37A83AB5}" type="datetime1">
              <a:rPr lang="sk-SK" noProof="0" smtClean="0"/>
              <a:t>21. 1. 2021</a:t>
            </a:fld>
            <a:endParaRPr lang="sk-SK" noProof="0" dirty="0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pPr rtl="0"/>
            <a:endParaRPr lang="sk-SK" noProof="0" dirty="0"/>
          </a:p>
        </p:txBody>
      </p:sp>
      <p:sp>
        <p:nvSpPr>
          <p:cNvPr id="6" name="Zástupné číslo snímky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pPr rtl="0"/>
            <a:fld id="{4FAB73BC-B049-4115-A692-8D63A059BFB8}" type="slidenum">
              <a:rPr lang="sk-SK" noProof="0" smtClean="0"/>
              <a:pPr/>
              <a:t>‹#›</a:t>
            </a:fld>
            <a:endParaRPr lang="sk-SK" noProof="0" dirty="0"/>
          </a:p>
        </p:txBody>
      </p:sp>
      <p:cxnSp>
        <p:nvCxnSpPr>
          <p:cNvPr id="10" name="Rovná spojnica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 descr="Fotografia s rozostrením">
            <a:extLst>
              <a:ext uri="{FF2B5EF4-FFF2-40B4-BE49-F238E27FC236}">
                <a16:creationId xmlns:a16="http://schemas.microsoft.com/office/drawing/2014/main" id="{ECC95573-2971-40CA-8931-174ACDF3E94F}"/>
              </a:ext>
              <a:ext uri="{C183D7F6-B498-43B3-948B-1728B52AA6E4}">
                <adec:decorative xmlns:adec="http://schemas.microsoft.com/office/drawing/2017/decorative" xmlns="" val="0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9378"/>
          <a:stretch/>
        </p:blipFill>
        <p:spPr>
          <a:xfrm>
            <a:off x="-35930" y="-14462"/>
            <a:ext cx="12227930" cy="4929538"/>
          </a:xfrm>
          <a:prstGeom prst="rect">
            <a:avLst/>
          </a:prstGeom>
        </p:spPr>
      </p:pic>
      <p:sp>
        <p:nvSpPr>
          <p:cNvPr id="22" name="Obdĺžnik 21">
            <a:extLst>
              <a:ext uri="{FF2B5EF4-FFF2-40B4-BE49-F238E27FC236}">
                <a16:creationId xmlns:a16="http://schemas.microsoft.com/office/drawing/2014/main" id="{B76D919A-FC3E-4B4E-BAF0-ED6CFB8DC4A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07" y="4953000"/>
            <a:ext cx="12188952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8FD68DA-43BA-4508-8DE2-BA9BB7B2FA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5197" y="5355770"/>
            <a:ext cx="10058400" cy="827316"/>
          </a:xfrm>
        </p:spPr>
        <p:txBody>
          <a:bodyPr rtlCol="0">
            <a:noAutofit/>
          </a:bodyPr>
          <a:lstStyle/>
          <a:p>
            <a:r>
              <a:rPr lang="sk-SK" sz="3600" b="1" dirty="0"/>
              <a:t>RÓMOVIA NA SLOVENSKU POČAS DRUHEJ SVETOVEJ VOJNY</a:t>
            </a:r>
            <a:endParaRPr lang="sk-SK" sz="3600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A8E9CFF2-3777-4FF4-A759-8491175B0B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65212" y="6113416"/>
            <a:ext cx="10058400" cy="455255"/>
          </a:xfrm>
        </p:spPr>
        <p:txBody>
          <a:bodyPr rtlCol="0">
            <a:normAutofit/>
          </a:bodyPr>
          <a:lstStyle/>
          <a:p>
            <a:pPr rtl="0"/>
            <a:r>
              <a:rPr lang="sk-SK" sz="1500" dirty="0" smtClean="0">
                <a:solidFill>
                  <a:srgbClr val="FFFFFF"/>
                </a:solidFill>
              </a:rPr>
              <a:t>DEJEPIS, 9.ročník, </a:t>
            </a:r>
            <a:r>
              <a:rPr lang="sk-SK" sz="1500" dirty="0" err="1" smtClean="0">
                <a:solidFill>
                  <a:srgbClr val="FFFFFF"/>
                </a:solidFill>
              </a:rPr>
              <a:t>Mgr.Katarína</a:t>
            </a:r>
            <a:r>
              <a:rPr lang="sk-SK" sz="1500" dirty="0" smtClean="0">
                <a:solidFill>
                  <a:srgbClr val="FFFFFF"/>
                </a:solidFill>
              </a:rPr>
              <a:t> </a:t>
            </a:r>
            <a:r>
              <a:rPr lang="sk-SK" sz="1500" smtClean="0">
                <a:solidFill>
                  <a:srgbClr val="FFFFFF"/>
                </a:solidFill>
              </a:rPr>
              <a:t>cukerová</a:t>
            </a:r>
            <a:endParaRPr lang="sk-SK" sz="1500" dirty="0">
              <a:solidFill>
                <a:srgbClr val="FFFFFF"/>
              </a:solidFill>
            </a:endParaRPr>
          </a:p>
        </p:txBody>
      </p:sp>
      <p:sp>
        <p:nvSpPr>
          <p:cNvPr id="24" name="Obdĺžnik 23">
            <a:extLst>
              <a:ext uri="{FF2B5EF4-FFF2-40B4-BE49-F238E27FC236}">
                <a16:creationId xmlns:a16="http://schemas.microsoft.com/office/drawing/2014/main" id="{8F66ACBD-1C82-4782-AA7C-05504DD7DE7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07" y="4906176"/>
            <a:ext cx="12188952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394415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Opatrenia Slovenského štátu</a:t>
            </a:r>
            <a:endParaRPr lang="sk-SK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486138" y="1932972"/>
            <a:ext cx="6910086" cy="5069711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sk-SK" sz="2400" dirty="0">
                <a:latin typeface="Helvetica" panose="020B0604020202020204" pitchFamily="34" charset="0"/>
                <a:cs typeface="Helvetica" panose="020B0604020202020204" pitchFamily="34" charset="0"/>
              </a:rPr>
              <a:t>j</a:t>
            </a:r>
            <a:r>
              <a:rPr lang="sk-SK" sz="24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edným </a:t>
            </a:r>
            <a:r>
              <a:rPr lang="sk-SK" sz="2400" dirty="0">
                <a:latin typeface="Helvetica" panose="020B0604020202020204" pitchFamily="34" charset="0"/>
                <a:cs typeface="Helvetica" panose="020B0604020202020204" pitchFamily="34" charset="0"/>
              </a:rPr>
              <a:t>z opatrení slovenského štátu, ktoré boli namierené proti Rómom, bolo zakladanie </a:t>
            </a:r>
            <a:r>
              <a:rPr lang="sk-SK" sz="2400" b="1" dirty="0">
                <a:latin typeface="Helvetica" panose="020B0604020202020204" pitchFamily="34" charset="0"/>
                <a:cs typeface="Helvetica" panose="020B0604020202020204" pitchFamily="34" charset="0"/>
              </a:rPr>
              <a:t>táborov perzekučného charakteru. </a:t>
            </a:r>
            <a:endParaRPr lang="sk-SK" sz="2400" b="1" dirty="0" smtClean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sk-SK" sz="2400" dirty="0">
                <a:latin typeface="Helvetica" panose="020B0604020202020204" pitchFamily="34" charset="0"/>
                <a:cs typeface="Helvetica" panose="020B0604020202020204" pitchFamily="34" charset="0"/>
              </a:rPr>
              <a:t>s</a:t>
            </a:r>
            <a:r>
              <a:rPr lang="sk-SK" sz="24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počiatku </a:t>
            </a:r>
            <a:r>
              <a:rPr lang="sk-SK" sz="2400" dirty="0">
                <a:latin typeface="Helvetica" panose="020B0604020202020204" pitchFamily="34" charset="0"/>
                <a:cs typeface="Helvetica" panose="020B0604020202020204" pitchFamily="34" charset="0"/>
              </a:rPr>
              <a:t>to boli </a:t>
            </a:r>
            <a:r>
              <a:rPr lang="sk-SK" sz="2400" b="1" dirty="0">
                <a:latin typeface="Helvetica" panose="020B0604020202020204" pitchFamily="34" charset="0"/>
                <a:cs typeface="Helvetica" panose="020B0604020202020204" pitchFamily="34" charset="0"/>
              </a:rPr>
              <a:t>tzv. pracovné útvary, </a:t>
            </a:r>
            <a:r>
              <a:rPr lang="sk-SK" sz="2400" dirty="0">
                <a:latin typeface="Helvetica" panose="020B0604020202020204" pitchFamily="34" charset="0"/>
                <a:cs typeface="Helvetica" panose="020B0604020202020204" pitchFamily="34" charset="0"/>
              </a:rPr>
              <a:t>do ktorých boli umiestňovaní najmä mladí rómski muži. Boli zneužívaní na najťažšie manuálne práce pri stavbách priehrad, ciest a železničných tratí</a:t>
            </a:r>
            <a:r>
              <a:rPr lang="sk-SK" sz="24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k-SK" sz="2400" dirty="0">
                <a:latin typeface="Helvetica" panose="020B0604020202020204" pitchFamily="34" charset="0"/>
                <a:cs typeface="Helvetica" panose="020B0604020202020204" pitchFamily="34" charset="0"/>
              </a:rPr>
              <a:t>p</a:t>
            </a:r>
            <a:r>
              <a:rPr lang="sk-SK" sz="24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rvé </a:t>
            </a:r>
            <a:r>
              <a:rPr lang="sk-SK" sz="2400" dirty="0">
                <a:latin typeface="Helvetica" panose="020B0604020202020204" pitchFamily="34" charset="0"/>
                <a:cs typeface="Helvetica" panose="020B0604020202020204" pitchFamily="34" charset="0"/>
              </a:rPr>
              <a:t>pracovné útvary vznikali už v roku </a:t>
            </a:r>
            <a:r>
              <a:rPr lang="sk-SK" sz="24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1941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k-SK" sz="2400" dirty="0">
                <a:solidFill>
                  <a:srgbClr val="C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</a:t>
            </a:r>
            <a:r>
              <a:rPr lang="sk-SK" sz="2400" dirty="0" smtClean="0">
                <a:solidFill>
                  <a:srgbClr val="C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racovný </a:t>
            </a:r>
            <a:r>
              <a:rPr lang="sk-SK" sz="2400" dirty="0">
                <a:solidFill>
                  <a:srgbClr val="C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tábor pre Rómov bol aj v </a:t>
            </a:r>
            <a:r>
              <a:rPr lang="sk-SK" sz="2400" b="1" dirty="0">
                <a:latin typeface="Helvetica" panose="020B0604020202020204" pitchFamily="34" charset="0"/>
                <a:cs typeface="Helvetica" panose="020B0604020202020204" pitchFamily="34" charset="0"/>
              </a:rPr>
              <a:t>Revúcej</a:t>
            </a:r>
            <a:r>
              <a:rPr lang="sk-SK" sz="2400" dirty="0">
                <a:latin typeface="Helvetica" panose="020B0604020202020204" pitchFamily="34" charset="0"/>
                <a:cs typeface="Helvetica" panose="020B0604020202020204" pitchFamily="34" charset="0"/>
              </a:rPr>
              <a:t>.</a:t>
            </a:r>
          </a:p>
          <a:p>
            <a:endParaRPr lang="sk-SK" sz="2400" dirty="0"/>
          </a:p>
        </p:txBody>
      </p:sp>
      <p:pic>
        <p:nvPicPr>
          <p:cNvPr id="12290" name="Picture 2" descr="Postavili sa nacistom a oddialili smrť. Toto je zabudnutý príbeh rómskej  vzbury v Osvienčim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6224" y="2407535"/>
            <a:ext cx="4582218" cy="3008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6009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player.slideplayer.cz/91/14988743/slides/slide_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864" y="0"/>
            <a:ext cx="9906003" cy="6565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7433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Počas </a:t>
            </a:r>
            <a:r>
              <a:rPr lang="sk-SK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nemeckej okupácie </a:t>
            </a:r>
            <a:r>
              <a:rPr lang="sk-SK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Slovenska </a:t>
            </a:r>
            <a:br>
              <a:rPr lang="sk-SK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sk-SK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1944-1945</a:t>
            </a:r>
            <a:endParaRPr lang="sk-SK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457199" y="1845733"/>
            <a:ext cx="11311467" cy="4411133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sk-SK" sz="24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vyvrcholili represálie </a:t>
            </a:r>
            <a:r>
              <a:rPr lang="sk-SK" sz="2400" dirty="0">
                <a:latin typeface="Helvetica" panose="020B0604020202020204" pitchFamily="34" charset="0"/>
                <a:cs typeface="Helvetica" panose="020B0604020202020204" pitchFamily="34" charset="0"/>
              </a:rPr>
              <a:t>a násilie voči tejto menšine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k-SK" sz="24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Rómovia </a:t>
            </a:r>
            <a:r>
              <a:rPr lang="sk-SK" sz="2400" dirty="0">
                <a:latin typeface="Helvetica" panose="020B0604020202020204" pitchFamily="34" charset="0"/>
                <a:cs typeface="Helvetica" panose="020B0604020202020204" pitchFamily="34" charset="0"/>
              </a:rPr>
              <a:t>boli sústreďovaní do </a:t>
            </a:r>
            <a:r>
              <a:rPr lang="sk-SK" sz="2400" dirty="0">
                <a:solidFill>
                  <a:srgbClr val="C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pracovných</a:t>
            </a:r>
            <a:r>
              <a:rPr lang="sk-SK" sz="2400" dirty="0">
                <a:latin typeface="Helvetica" panose="020B0604020202020204" pitchFamily="34" charset="0"/>
                <a:cs typeface="Helvetica" panose="020B0604020202020204" pitchFamily="34" charset="0"/>
              </a:rPr>
              <a:t> alebo </a:t>
            </a:r>
            <a:r>
              <a:rPr lang="sk-SK" sz="2400" dirty="0">
                <a:solidFill>
                  <a:srgbClr val="C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koncentračných táborov</a:t>
            </a:r>
            <a:r>
              <a:rPr lang="sk-SK" sz="2400" dirty="0">
                <a:latin typeface="Helvetica" panose="020B0604020202020204" pitchFamily="34" charset="0"/>
                <a:cs typeface="Helvetica" panose="020B0604020202020204" pitchFamily="34" charset="0"/>
              </a:rPr>
              <a:t>, odkiaľ mali byť deportovaní do táborov </a:t>
            </a:r>
            <a:r>
              <a:rPr lang="sk-SK" sz="24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smrti - v </a:t>
            </a:r>
            <a:r>
              <a:rPr lang="sk-SK" sz="2400" dirty="0">
                <a:latin typeface="Helvetica" panose="020B0604020202020204" pitchFamily="34" charset="0"/>
                <a:cs typeface="Helvetica" panose="020B0604020202020204" pitchFamily="34" charset="0"/>
              </a:rPr>
              <a:t>koncentračnom tábore v Dubnici nad </a:t>
            </a:r>
            <a:r>
              <a:rPr lang="sk-SK" sz="24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Váhom.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k-SK" sz="2400" dirty="0">
                <a:solidFill>
                  <a:srgbClr val="C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</a:t>
            </a:r>
            <a:r>
              <a:rPr lang="sk-SK" sz="2400" dirty="0" smtClean="0">
                <a:solidFill>
                  <a:srgbClr val="C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noho </a:t>
            </a:r>
            <a:r>
              <a:rPr lang="sk-SK" sz="2400" dirty="0">
                <a:solidFill>
                  <a:srgbClr val="C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Rómov bolo </a:t>
            </a:r>
            <a:r>
              <a:rPr lang="sk-SK" sz="2400" dirty="0" smtClean="0">
                <a:solidFill>
                  <a:srgbClr val="C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zavraždených </a:t>
            </a:r>
            <a:r>
              <a:rPr lang="sk-SK" sz="24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v Kremničke </a:t>
            </a:r>
            <a:r>
              <a:rPr lang="sk-SK" sz="2400" dirty="0">
                <a:latin typeface="Helvetica" panose="020B0604020202020204" pitchFamily="34" charset="0"/>
                <a:cs typeface="Helvetica" panose="020B0604020202020204" pitchFamily="34" charset="0"/>
              </a:rPr>
              <a:t>aj v obciach </a:t>
            </a:r>
            <a:r>
              <a:rPr lang="sk-SK" sz="2400" dirty="0" err="1">
                <a:latin typeface="Helvetica" panose="020B0604020202020204" pitchFamily="34" charset="0"/>
                <a:cs typeface="Helvetica" panose="020B0604020202020204" pitchFamily="34" charset="0"/>
              </a:rPr>
              <a:t>Kvetnica</a:t>
            </a:r>
            <a:r>
              <a:rPr lang="sk-SK" sz="2400" dirty="0">
                <a:latin typeface="Helvetica" panose="020B0604020202020204" pitchFamily="34" charset="0"/>
                <a:cs typeface="Helvetica" panose="020B0604020202020204" pitchFamily="34" charset="0"/>
              </a:rPr>
              <a:t>, Tisovec, Čierny Balog, Dolný Turček, Zvolen, Nemecká, Žiar nad Hronom, Brezno, Pohorelá, </a:t>
            </a:r>
            <a:r>
              <a:rPr lang="sk-SK" sz="2400" dirty="0" err="1">
                <a:latin typeface="Helvetica" panose="020B0604020202020204" pitchFamily="34" charset="0"/>
                <a:cs typeface="Helvetica" panose="020B0604020202020204" pitchFamily="34" charset="0"/>
              </a:rPr>
              <a:t>Lopej</a:t>
            </a:r>
            <a:r>
              <a:rPr lang="sk-SK" sz="2400" dirty="0">
                <a:latin typeface="Helvetica" panose="020B0604020202020204" pitchFamily="34" charset="0"/>
                <a:cs typeface="Helvetica" panose="020B0604020202020204" pitchFamily="34" charset="0"/>
              </a:rPr>
              <a:t>, Motyčky, Hriňová a ďalších</a:t>
            </a:r>
            <a:r>
              <a:rPr lang="sk-SK" sz="24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k-SK" sz="2400" dirty="0">
                <a:solidFill>
                  <a:srgbClr val="C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</a:t>
            </a:r>
            <a:r>
              <a:rPr lang="sk-SK" sz="2400" dirty="0" smtClean="0">
                <a:solidFill>
                  <a:srgbClr val="C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 </a:t>
            </a:r>
            <a:r>
              <a:rPr lang="sk-SK" sz="2400" dirty="0">
                <a:solidFill>
                  <a:srgbClr val="C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druhej strane, mnohých Rómov sa v Slovenskej republike podarilo zachrániť </a:t>
            </a:r>
            <a:r>
              <a:rPr lang="sk-SK" sz="2400" dirty="0">
                <a:latin typeface="Helvetica" panose="020B0604020202020204" pitchFamily="34" charset="0"/>
                <a:cs typeface="Helvetica" panose="020B0604020202020204" pitchFamily="34" charset="0"/>
              </a:rPr>
              <a:t>vďaka tomu, že v jednotlivých obciach nestotožnili pojem "Cigán" a "asociál", keďže napríklad úrady v Žiline, Považskej Bystrici, Plevníku, Domaniži, Papradne, Marikovej a ďalších obciach označili ľudí rómskeho pôvodu za pracujúcich.</a:t>
            </a:r>
          </a:p>
        </p:txBody>
      </p:sp>
    </p:spTree>
    <p:extLst>
      <p:ext uri="{BB962C8B-B14F-4D97-AF65-F5344CB8AC3E}">
        <p14:creationId xmlns:p14="http://schemas.microsoft.com/office/powerpoint/2010/main" val="2805402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50333" y="651398"/>
            <a:ext cx="3386666" cy="973667"/>
          </a:xfrm>
        </p:spPr>
        <p:txBody>
          <a:bodyPr>
            <a:normAutofit fontScale="90000"/>
          </a:bodyPr>
          <a:lstStyle/>
          <a:p>
            <a:r>
              <a:rPr lang="sk-SK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„PORAJMOS “</a:t>
            </a:r>
            <a:endParaRPr lang="sk-SK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203200" y="1845734"/>
            <a:ext cx="4080933" cy="4233334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sk-SK" dirty="0" smtClean="0">
                <a:latin typeface="Helvetica" panose="020B0604020202020204" pitchFamily="34" charset="0"/>
                <a:cs typeface="Helvetica" panose="020B0604020202020204" pitchFamily="34" charset="0"/>
              </a:rPr>
              <a:t>V </a:t>
            </a:r>
            <a:r>
              <a:rPr lang="sk-SK" dirty="0">
                <a:latin typeface="Helvetica" panose="020B0604020202020204" pitchFamily="34" charset="0"/>
                <a:cs typeface="Helvetica" panose="020B0604020202020204" pitchFamily="34" charset="0"/>
              </a:rPr>
              <a:t>rómskom jazyku sa na označenie slova holokaust používa výraz </a:t>
            </a:r>
            <a:r>
              <a:rPr lang="sk-SK" dirty="0">
                <a:solidFill>
                  <a:srgbClr val="C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"</a:t>
            </a:r>
            <a:r>
              <a:rPr lang="sk-SK" dirty="0" err="1">
                <a:solidFill>
                  <a:srgbClr val="C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porajmos</a:t>
            </a:r>
            <a:r>
              <a:rPr lang="sk-SK" dirty="0" smtClean="0">
                <a:solidFill>
                  <a:srgbClr val="C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",</a:t>
            </a:r>
            <a:r>
              <a:rPr lang="sk-SK" dirty="0" smtClean="0">
                <a:latin typeface="Helvetica" panose="020B0604020202020204" pitchFamily="34" charset="0"/>
                <a:cs typeface="Helvetica" panose="020B0604020202020204" pitchFamily="34" charset="0"/>
              </a:rPr>
              <a:t>čo v </a:t>
            </a:r>
            <a:r>
              <a:rPr lang="sk-SK" dirty="0">
                <a:latin typeface="Helvetica" panose="020B0604020202020204" pitchFamily="34" charset="0"/>
                <a:cs typeface="Helvetica" panose="020B0604020202020204" pitchFamily="34" charset="0"/>
              </a:rPr>
              <a:t>preklade znamená </a:t>
            </a:r>
            <a:r>
              <a:rPr lang="sk-SK" dirty="0">
                <a:solidFill>
                  <a:srgbClr val="C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"požieranie". </a:t>
            </a:r>
            <a:endParaRPr lang="sk-SK" dirty="0" smtClean="0">
              <a:solidFill>
                <a:srgbClr val="C0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just">
              <a:buFont typeface="Wingdings" panose="05000000000000000000" pitchFamily="2" charset="2"/>
              <a:buChar char="Ø"/>
            </a:pPr>
            <a:r>
              <a:rPr lang="sk-SK" dirty="0" smtClean="0">
                <a:latin typeface="Helvetica" panose="020B0604020202020204" pitchFamily="34" charset="0"/>
                <a:cs typeface="Helvetica" panose="020B0604020202020204" pitchFamily="34" charset="0"/>
              </a:rPr>
              <a:t>Rómsky holokaust </a:t>
            </a:r>
            <a:r>
              <a:rPr lang="sk-SK" dirty="0">
                <a:latin typeface="Helvetica" panose="020B0604020202020204" pitchFamily="34" charset="0"/>
                <a:cs typeface="Helvetica" panose="020B0604020202020204" pitchFamily="34" charset="0"/>
              </a:rPr>
              <a:t>dostáva aj prívlastok </a:t>
            </a:r>
            <a:r>
              <a:rPr lang="sk-SK" dirty="0" smtClean="0">
                <a:solidFill>
                  <a:srgbClr val="C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utajený</a:t>
            </a:r>
            <a:r>
              <a:rPr lang="sk-SK" dirty="0" smtClean="0"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sk-SK" dirty="0" smtClean="0">
                <a:solidFill>
                  <a:srgbClr val="C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nepoznaný</a:t>
            </a:r>
            <a:r>
              <a:rPr lang="sk-SK" dirty="0" smtClean="0"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sk-SK" dirty="0" smtClean="0">
                <a:solidFill>
                  <a:srgbClr val="C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neznámy</a:t>
            </a:r>
            <a:r>
              <a:rPr lang="sk-SK" dirty="0" smtClean="0"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sk-SK" dirty="0" smtClean="0">
                <a:solidFill>
                  <a:srgbClr val="C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nezdokumentovaný</a:t>
            </a:r>
            <a:r>
              <a:rPr lang="sk-SK" dirty="0" smtClean="0">
                <a:latin typeface="Helvetica" panose="020B0604020202020204" pitchFamily="34" charset="0"/>
                <a:cs typeface="Helvetica" panose="020B0604020202020204" pitchFamily="34" charset="0"/>
              </a:rPr>
              <a:t>, pretože väčšina Rómov bola postrieľaná v lesoch a pochovaná v neoznačených masových hroboch, </a:t>
            </a:r>
            <a:r>
              <a:rPr lang="sk-SK" dirty="0">
                <a:latin typeface="Helvetica" panose="020B0604020202020204" pitchFamily="34" charset="0"/>
                <a:cs typeface="Helvetica" panose="020B0604020202020204" pitchFamily="34" charset="0"/>
              </a:rPr>
              <a:t>o týchto udalostiach sa po vojne hovorilo len málo </a:t>
            </a:r>
            <a:r>
              <a:rPr lang="sk-SK" dirty="0" smtClean="0">
                <a:latin typeface="Helvetica" panose="020B0604020202020204" pitchFamily="34" charset="0"/>
                <a:cs typeface="Helvetica" panose="020B0604020202020204" pitchFamily="34" charset="0"/>
              </a:rPr>
              <a:t>alebo sa </a:t>
            </a:r>
            <a:r>
              <a:rPr lang="sk-SK" dirty="0">
                <a:latin typeface="Helvetica" panose="020B0604020202020204" pitchFamily="34" charset="0"/>
                <a:cs typeface="Helvetica" panose="020B0604020202020204" pitchFamily="34" charset="0"/>
              </a:rPr>
              <a:t>nepripomínali</a:t>
            </a:r>
            <a:r>
              <a:rPr lang="sk-SK" dirty="0" smtClean="0">
                <a:latin typeface="Helvetica" panose="020B0604020202020204" pitchFamily="34" charset="0"/>
                <a:cs typeface="Helvetica" panose="020B0604020202020204" pitchFamily="34" charset="0"/>
              </a:rPr>
              <a:t>. </a:t>
            </a:r>
            <a:endParaRPr lang="sk-SK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7170" name="Picture 2" descr="https://m.smedata.sk/api-media/media/image/sme/2/26/2683252/2683252_1000x.png?rev=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40" b="31121"/>
          <a:stretch/>
        </p:blipFill>
        <p:spPr bwMode="auto">
          <a:xfrm>
            <a:off x="4398660" y="1016000"/>
            <a:ext cx="7575860" cy="4690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0809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augusta si pripomíname obete rómskeho holokaustu, na ktoré sa po vojne zabúdalo</a:t>
            </a:r>
          </a:p>
        </p:txBody>
      </p:sp>
      <p:pic>
        <p:nvPicPr>
          <p:cNvPr id="1026" name="Picture 2" descr="https://www.upn.gov.sk/data/files/romsky%20holokaust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726" y="1996440"/>
            <a:ext cx="6054317" cy="3973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ĺžnik 3"/>
          <p:cNvSpPr/>
          <p:nvPr/>
        </p:nvSpPr>
        <p:spPr>
          <a:xfrm>
            <a:off x="137160" y="1737360"/>
            <a:ext cx="583256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sk-SK" sz="2400" dirty="0">
                <a:solidFill>
                  <a:srgbClr val="000000"/>
                </a:solidFill>
                <a:latin typeface="Helvetica" panose="020B0604020202020204" pitchFamily="34" charset="0"/>
              </a:rPr>
              <a:t>Obete rómskeho holokaustu si </a:t>
            </a:r>
            <a:r>
              <a:rPr lang="sk-SK" sz="2400" dirty="0" smtClean="0">
                <a:solidFill>
                  <a:srgbClr val="000000"/>
                </a:solidFill>
                <a:latin typeface="Helvetica" panose="020B0604020202020204" pitchFamily="34" charset="0"/>
              </a:rPr>
              <a:t>medzi-národné </a:t>
            </a:r>
            <a:r>
              <a:rPr lang="sk-SK" sz="2400" dirty="0">
                <a:solidFill>
                  <a:srgbClr val="000000"/>
                </a:solidFill>
                <a:latin typeface="Helvetica" panose="020B0604020202020204" pitchFamily="34" charset="0"/>
              </a:rPr>
              <a:t>spoločenstvo pripomína </a:t>
            </a:r>
            <a:r>
              <a:rPr lang="sk-SK" sz="2400" dirty="0" smtClean="0">
                <a:solidFill>
                  <a:srgbClr val="000000"/>
                </a:solidFill>
                <a:latin typeface="Helvetica" panose="020B0604020202020204" pitchFamily="34" charset="0"/>
              </a:rPr>
              <a:t>2</a:t>
            </a:r>
            <a:r>
              <a:rPr lang="sk-SK" sz="2400" dirty="0">
                <a:solidFill>
                  <a:srgbClr val="000000"/>
                </a:solidFill>
                <a:latin typeface="Helvetica" panose="020B0604020202020204" pitchFamily="34" charset="0"/>
              </a:rPr>
              <a:t>. augusta, pretože v noci z 2. na 3. augusta 1944 bol v koncentračnom táborovom komplexe </a:t>
            </a:r>
            <a:r>
              <a:rPr lang="sk-SK" sz="2400" dirty="0" err="1">
                <a:solidFill>
                  <a:srgbClr val="000000"/>
                </a:solidFill>
                <a:latin typeface="Helvetica" panose="020B0604020202020204" pitchFamily="34" charset="0"/>
              </a:rPr>
              <a:t>Auschwitz-Birkenau</a:t>
            </a:r>
            <a:r>
              <a:rPr lang="sk-SK" sz="2400" dirty="0">
                <a:solidFill>
                  <a:srgbClr val="000000"/>
                </a:solidFill>
                <a:latin typeface="Helvetica" panose="020B0604020202020204" pitchFamily="34" charset="0"/>
              </a:rPr>
              <a:t> zlikvidovaný takzvaný cigánsky tábor. </a:t>
            </a:r>
            <a:endParaRPr lang="sk-SK" sz="2400" dirty="0" smtClean="0">
              <a:solidFill>
                <a:srgbClr val="000000"/>
              </a:solidFill>
              <a:latin typeface="Helvetica" panose="020B0604020202020204" pitchFamily="34" charset="0"/>
            </a:endParaRPr>
          </a:p>
          <a:p>
            <a:pPr algn="just"/>
            <a:endParaRPr lang="sk-SK" sz="2400" dirty="0">
              <a:solidFill>
                <a:srgbClr val="000000"/>
              </a:solidFill>
              <a:latin typeface="Helvetica" panose="020B0604020202020204" pitchFamily="34" charset="0"/>
            </a:endParaRPr>
          </a:p>
          <a:p>
            <a:pPr algn="just"/>
            <a:r>
              <a:rPr lang="sk-SK" sz="2400" dirty="0" smtClean="0">
                <a:solidFill>
                  <a:srgbClr val="000000"/>
                </a:solidFill>
                <a:latin typeface="Helvetica" panose="020B0604020202020204" pitchFamily="34" charset="0"/>
              </a:rPr>
              <a:t>Takmer </a:t>
            </a:r>
            <a:r>
              <a:rPr lang="sk-SK" sz="2400" dirty="0">
                <a:solidFill>
                  <a:srgbClr val="000000"/>
                </a:solidFill>
                <a:latin typeface="Helvetica" panose="020B0604020202020204" pitchFamily="34" charset="0"/>
              </a:rPr>
              <a:t>päťsto rómskych žien odtiaľ deportovali do táborov </a:t>
            </a:r>
            <a:r>
              <a:rPr lang="sk-SK" sz="2400" dirty="0" err="1">
                <a:solidFill>
                  <a:srgbClr val="000000"/>
                </a:solidFill>
                <a:latin typeface="Helvetica" panose="020B0604020202020204" pitchFamily="34" charset="0"/>
              </a:rPr>
              <a:t>Buchenwald</a:t>
            </a:r>
            <a:r>
              <a:rPr lang="sk-SK" sz="2400" dirty="0">
                <a:solidFill>
                  <a:srgbClr val="000000"/>
                </a:solidFill>
                <a:latin typeface="Helvetica" panose="020B0604020202020204" pitchFamily="34" charset="0"/>
              </a:rPr>
              <a:t> a </a:t>
            </a:r>
            <a:r>
              <a:rPr lang="sk-SK" sz="2400" dirty="0" err="1">
                <a:solidFill>
                  <a:srgbClr val="000000"/>
                </a:solidFill>
                <a:latin typeface="Helvetica" panose="020B0604020202020204" pitchFamily="34" charset="0"/>
              </a:rPr>
              <a:t>Ravensbrück</a:t>
            </a:r>
            <a:r>
              <a:rPr lang="sk-SK" sz="2400" dirty="0">
                <a:solidFill>
                  <a:srgbClr val="000000"/>
                </a:solidFill>
                <a:latin typeface="Helvetica" panose="020B0604020202020204" pitchFamily="34" charset="0"/>
              </a:rPr>
              <a:t>. Ďalších 2 897 rómskych mužov a žien, starých ľudí a detí nahnali do plynových komôr, kde boli zavraždení.</a:t>
            </a:r>
            <a:endParaRPr lang="sk-SK" sz="2400" dirty="0"/>
          </a:p>
        </p:txBody>
      </p:sp>
    </p:spTree>
    <p:extLst>
      <p:ext uri="{BB962C8B-B14F-4D97-AF65-F5344CB8AC3E}">
        <p14:creationId xmlns:p14="http://schemas.microsoft.com/office/powerpoint/2010/main" val="1711672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3466011" cy="1450757"/>
          </a:xfrm>
        </p:spPr>
        <p:txBody>
          <a:bodyPr/>
          <a:lstStyle/>
          <a:p>
            <a:r>
              <a:rPr lang="sk-SK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Pracovný list</a:t>
            </a:r>
            <a:endParaRPr lang="sk-SK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572453" y="1828800"/>
            <a:ext cx="8902473" cy="4549003"/>
          </a:xfrm>
        </p:spPr>
        <p:txBody>
          <a:bodyPr>
            <a:normAutofit fontScale="77500" lnSpcReduction="20000"/>
          </a:bodyPr>
          <a:lstStyle/>
          <a:p>
            <a:pPr lvl="0"/>
            <a:r>
              <a:rPr lang="sk-SK" dirty="0" smtClean="0"/>
              <a:t>1. Napíš </a:t>
            </a:r>
            <a:r>
              <a:rPr lang="sk-SK" dirty="0"/>
              <a:t>miesta koncentračných táborov, do ktorých boli deportovaní Rómovia počas 2.sv. vojny.</a:t>
            </a:r>
          </a:p>
          <a:p>
            <a:pPr lvl="0"/>
            <a:r>
              <a:rPr lang="sk-SK" dirty="0" smtClean="0"/>
              <a:t>2. Napíš</a:t>
            </a:r>
            <a:r>
              <a:rPr lang="sk-SK" dirty="0"/>
              <a:t>, kde bol zriadený špeciálny „cigánsky rodinný tábor“.</a:t>
            </a:r>
          </a:p>
          <a:p>
            <a:pPr lvl="0"/>
            <a:r>
              <a:rPr lang="sk-SK" dirty="0" smtClean="0"/>
              <a:t>3. Komu </a:t>
            </a:r>
            <a:r>
              <a:rPr lang="sk-SK" dirty="0"/>
              <a:t>prislúcha prezývka „anjel smrti“?</a:t>
            </a:r>
          </a:p>
          <a:p>
            <a:pPr lvl="0"/>
            <a:r>
              <a:rPr lang="sk-SK" dirty="0" smtClean="0"/>
              <a:t>4. Ako </a:t>
            </a:r>
            <a:r>
              <a:rPr lang="sk-SK" dirty="0"/>
              <a:t>sa prejavovalo ponižujúce postavenie Rómov v tzv. cigánskej rote?</a:t>
            </a:r>
          </a:p>
          <a:p>
            <a:pPr lvl="0"/>
            <a:r>
              <a:rPr lang="sk-SK" dirty="0" smtClean="0"/>
              <a:t>5. Vyber </a:t>
            </a:r>
            <a:r>
              <a:rPr lang="sk-SK" dirty="0"/>
              <a:t>správnu možnosť. Vyhláška z apríla 1941 o úprave niektorých pomerov Cigánov zakazovala</a:t>
            </a:r>
            <a:r>
              <a:rPr lang="sk-SK" dirty="0" smtClean="0"/>
              <a:t>:</a:t>
            </a:r>
          </a:p>
          <a:p>
            <a:pPr lvl="0"/>
            <a:r>
              <a:rPr lang="sk-SK" dirty="0"/>
              <a:t> </a:t>
            </a:r>
            <a:r>
              <a:rPr lang="sk-SK" dirty="0" smtClean="0"/>
              <a:t>                     </a:t>
            </a:r>
            <a:r>
              <a:rPr lang="sk-SK" dirty="0"/>
              <a:t>a) cestovať verejnými dopravnými prostriedkami    ÁNO       NIE</a:t>
            </a:r>
          </a:p>
          <a:p>
            <a:r>
              <a:rPr lang="sk-SK" dirty="0"/>
              <a:t>                      b) piť alkohol                                                                   ÁNO       NIE</a:t>
            </a:r>
          </a:p>
          <a:p>
            <a:r>
              <a:rPr lang="sk-SK" dirty="0"/>
              <a:t>                      c) kočovať                                                                         ÁNO       NIE</a:t>
            </a:r>
          </a:p>
          <a:p>
            <a:r>
              <a:rPr lang="sk-SK" dirty="0"/>
              <a:t>                      d) bývať pri verejných cestách                                      ÁNO       NIE</a:t>
            </a:r>
          </a:p>
          <a:p>
            <a:r>
              <a:rPr lang="sk-SK" dirty="0"/>
              <a:t>                      e) vlastniť mačky                                                             ÁNO       NIE</a:t>
            </a:r>
          </a:p>
          <a:p>
            <a:r>
              <a:rPr lang="sk-SK" dirty="0" smtClean="0"/>
              <a:t>6</a:t>
            </a:r>
            <a:r>
              <a:rPr lang="sk-SK" dirty="0"/>
              <a:t>. Kto bol aktívny pri plnení diskriminačných opatrení proti Rómom?</a:t>
            </a:r>
          </a:p>
          <a:p>
            <a:pPr marL="0" indent="0">
              <a:buNone/>
            </a:pPr>
            <a:r>
              <a:rPr lang="sk-SK" dirty="0"/>
              <a:t> </a:t>
            </a:r>
            <a:r>
              <a:rPr lang="sk-SK" dirty="0" smtClean="0"/>
              <a:t> 7</a:t>
            </a:r>
            <a:r>
              <a:rPr lang="sk-SK" dirty="0"/>
              <a:t>. V ktorých slovenských mestách bolo mnoho Rómov zavraždených?</a:t>
            </a:r>
          </a:p>
          <a:p>
            <a:r>
              <a:rPr lang="sk-SK" dirty="0" smtClean="0"/>
              <a:t>8</a:t>
            </a:r>
            <a:r>
              <a:rPr lang="sk-SK" dirty="0"/>
              <a:t>. Kedy si pripomíname obete rómskeho holokaustu?</a:t>
            </a:r>
          </a:p>
        </p:txBody>
      </p:sp>
      <p:pic>
        <p:nvPicPr>
          <p:cNvPr id="1026" name="Picture 2" descr="V Banskej Bystrici si uctili spomienku na rómsky holokaust: Človeka, ktorý  tam prišiel, Kotleba nerozdýcha! Fotografia č.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9411" y="1828800"/>
            <a:ext cx="2900039" cy="4364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0499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ovensko nedeportovalo vlastných občanov iba na nátlak nacistického  Nemecka. V roku 1942 sme to robili z vlastnej vôle – Denník 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7471" y="2924174"/>
            <a:ext cx="6336851" cy="3575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ĺžnik 3"/>
          <p:cNvSpPr/>
          <p:nvPr/>
        </p:nvSpPr>
        <p:spPr>
          <a:xfrm>
            <a:off x="314324" y="120160"/>
            <a:ext cx="11677047" cy="28584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lnSpc>
                <a:spcPct val="107000"/>
              </a:lnSpc>
              <a:spcAft>
                <a:spcPts val="800"/>
              </a:spcAft>
            </a:pPr>
            <a:r>
              <a:rPr lang="sk-SK" sz="2800" dirty="0" smtClean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Najsmutnejšou kapitolou </a:t>
            </a:r>
            <a:r>
              <a:rPr lang="sk-SK" sz="2800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novodobých rómskych dejín je obdobie druhej svetovej vojny. Tzv. Norimberské rasové zákony o ríšskom občianstve a ochrane nemeckej krvi vydané v roku 1935 a </a:t>
            </a:r>
            <a:r>
              <a:rPr lang="sk-SK" sz="2800" dirty="0" smtClean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 nich </a:t>
            </a:r>
            <a:r>
              <a:rPr lang="sk-SK" sz="2800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nadväzujúce vyhlášky klasifikovali Cigánov - podobne ako Židov, černochov, telesne a mentálne postihnutých... - ako „element zabraňujúci čistote rasy“ , čo v nacistickom Nemecku viedlo ku hromadnému vyvražďovaniu týchto skupín obyvateľstva.</a:t>
            </a:r>
          </a:p>
        </p:txBody>
      </p:sp>
      <p:pic>
        <p:nvPicPr>
          <p:cNvPr id="4101" name="Picture 5" descr="pol/ - 6 white phenotypes - Politically Incorrect - 4ch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4" y="2978635"/>
            <a:ext cx="5138264" cy="3422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590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Pracovné a zberné tábory</a:t>
            </a:r>
            <a:endParaRPr lang="sk-SK" b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1097280" y="1905001"/>
            <a:ext cx="10189845" cy="431292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sk-SK" sz="2800" dirty="0" smtClean="0"/>
              <a:t>Na </a:t>
            </a:r>
            <a:r>
              <a:rPr lang="sk-SK" sz="2800" dirty="0"/>
              <a:t>území nacistickej Tretej ríše boli zriadené pracovné a zberné tábory kam boli internovaní Rómovia. Odtiaľto potom odchádzali transporty do vyhladzovacích koncentračných </a:t>
            </a:r>
            <a:r>
              <a:rPr lang="sk-SK" sz="2800" dirty="0" smtClean="0"/>
              <a:t>táborov - </a:t>
            </a:r>
            <a:r>
              <a:rPr lang="sk-SK" sz="2800" dirty="0" err="1">
                <a:solidFill>
                  <a:srgbClr val="C00000"/>
                </a:solidFill>
              </a:rPr>
              <a:t>Auschwitz-Birkenau</a:t>
            </a:r>
            <a:r>
              <a:rPr lang="sk-SK" sz="2800" dirty="0"/>
              <a:t> </a:t>
            </a:r>
            <a:r>
              <a:rPr lang="sk-SK" sz="2800" dirty="0" smtClean="0"/>
              <a:t> </a:t>
            </a:r>
            <a:r>
              <a:rPr lang="sk-SK" sz="2800" dirty="0">
                <a:solidFill>
                  <a:srgbClr val="C00000"/>
                </a:solidFill>
              </a:rPr>
              <a:t>Osvienčim</a:t>
            </a:r>
            <a:r>
              <a:rPr lang="sk-SK" sz="2800" dirty="0" smtClean="0"/>
              <a:t>, </a:t>
            </a:r>
            <a:r>
              <a:rPr lang="sk-SK" sz="2800" dirty="0" err="1">
                <a:solidFill>
                  <a:srgbClr val="C00000"/>
                </a:solidFill>
              </a:rPr>
              <a:t>Buchenwald</a:t>
            </a:r>
            <a:r>
              <a:rPr lang="sk-SK" sz="2800" dirty="0"/>
              <a:t> a </a:t>
            </a:r>
            <a:r>
              <a:rPr lang="sk-SK" sz="2800" dirty="0" err="1" smtClean="0">
                <a:solidFill>
                  <a:srgbClr val="C00000"/>
                </a:solidFill>
              </a:rPr>
              <a:t>Ravensbrück</a:t>
            </a:r>
            <a:r>
              <a:rPr lang="sk-SK" sz="2800" dirty="0" smtClean="0">
                <a:solidFill>
                  <a:srgbClr val="C00000"/>
                </a:solidFill>
              </a:rPr>
              <a:t>.</a:t>
            </a:r>
            <a:endParaRPr lang="sk-SK" sz="2800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sk-SK" sz="2800" dirty="0"/>
              <a:t>Celkový počet obetí pokusu nacistického Nemecka a jeho spojencov vyhladiť Rómov v Európe podľa rasových norimberských zákonov nie je dodnes známy, ale hovorí sa až o počte 500-tisíc zavraždených. Takmer celú rómsku populáciu vyvraždili v Chorvátsku, Luxembursku, Estónsku alebo Holandsku.</a:t>
            </a:r>
          </a:p>
          <a:p>
            <a:endParaRPr lang="sk-SK" sz="2400" dirty="0"/>
          </a:p>
        </p:txBody>
      </p:sp>
    </p:spTree>
    <p:extLst>
      <p:ext uri="{BB962C8B-B14F-4D97-AF65-F5344CB8AC3E}">
        <p14:creationId xmlns:p14="http://schemas.microsoft.com/office/powerpoint/2010/main" val="931411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hcete navštíviť Osvienčim? Možno sa tam nedostanete | Noviny.s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258" y="211017"/>
            <a:ext cx="4852742" cy="2729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genocide | Definition, Examples, &amp; Facts | Britannic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8613" y="3420534"/>
            <a:ext cx="4335787" cy="2902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Buchenwald Concentration Camp | Frank Falla Archiv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8613" y="313265"/>
            <a:ext cx="4335787" cy="3003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1939 - 1945 Ravensbrück concentration camp - Mahn- und Gedenkstätte  Ravensbrüc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172" y="3011426"/>
            <a:ext cx="5231342" cy="3143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BlokTextu 3"/>
          <p:cNvSpPr txBox="1"/>
          <p:nvPr/>
        </p:nvSpPr>
        <p:spPr>
          <a:xfrm>
            <a:off x="648182" y="3011426"/>
            <a:ext cx="23496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 err="1">
                <a:solidFill>
                  <a:srgbClr val="C00000"/>
                </a:solidFill>
              </a:rPr>
              <a:t>Auschwitz-Birkenau</a:t>
            </a:r>
            <a:r>
              <a:rPr lang="sk-SK" b="1" dirty="0"/>
              <a:t> </a:t>
            </a:r>
          </a:p>
        </p:txBody>
      </p:sp>
      <p:sp>
        <p:nvSpPr>
          <p:cNvPr id="5" name="BlokTextu 4"/>
          <p:cNvSpPr txBox="1"/>
          <p:nvPr/>
        </p:nvSpPr>
        <p:spPr>
          <a:xfrm>
            <a:off x="11412638" y="518436"/>
            <a:ext cx="30094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 err="1">
                <a:solidFill>
                  <a:srgbClr val="C00000"/>
                </a:solidFill>
              </a:rPr>
              <a:t>Buchenwald</a:t>
            </a:r>
            <a:endParaRPr lang="sk-SK" b="1" dirty="0"/>
          </a:p>
        </p:txBody>
      </p:sp>
      <p:sp>
        <p:nvSpPr>
          <p:cNvPr id="6" name="BlokTextu 5"/>
          <p:cNvSpPr txBox="1"/>
          <p:nvPr/>
        </p:nvSpPr>
        <p:spPr>
          <a:xfrm>
            <a:off x="4455943" y="3426958"/>
            <a:ext cx="23151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 err="1">
                <a:solidFill>
                  <a:srgbClr val="C00000"/>
                </a:solidFill>
              </a:rPr>
              <a:t>Ravensbrück</a:t>
            </a:r>
            <a:endParaRPr lang="sk-SK" b="1" dirty="0"/>
          </a:p>
        </p:txBody>
      </p:sp>
    </p:spTree>
    <p:extLst>
      <p:ext uri="{BB962C8B-B14F-4D97-AF65-F5344CB8AC3E}">
        <p14:creationId xmlns:p14="http://schemas.microsoft.com/office/powerpoint/2010/main" val="1854073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6592389" cy="1450757"/>
          </a:xfrm>
        </p:spPr>
        <p:txBody>
          <a:bodyPr/>
          <a:lstStyle/>
          <a:p>
            <a:r>
              <a:rPr lang="sk-SK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Koncentračný tábor </a:t>
            </a:r>
            <a:r>
              <a:rPr lang="sk-SK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Osvienčim </a:t>
            </a:r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1097280" y="1955800"/>
            <a:ext cx="10154920" cy="4505960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sk-SK" sz="2400" dirty="0"/>
              <a:t>V koncentračnom tábore Osvienčim  bol nariadením v roku 1942 zriadený špeciálny „</a:t>
            </a:r>
            <a:r>
              <a:rPr lang="sk-SK" sz="2400" b="1" dirty="0"/>
              <a:t>cigánsky rodinný tábor</a:t>
            </a:r>
            <a:r>
              <a:rPr lang="sk-SK" sz="2400" b="1" dirty="0" smtClean="0"/>
              <a:t>“.</a:t>
            </a:r>
            <a:r>
              <a:rPr lang="sk-SK" sz="2400" dirty="0" smtClean="0"/>
              <a:t> </a:t>
            </a:r>
            <a:r>
              <a:rPr lang="sk-SK" sz="2400" dirty="0"/>
              <a:t>Tam boli privezení Rómovia z Čiech a Moravy, Holandska, Belgicka, severného Francúzska, Poľska a štátov vtedajšieho Sovietskeho zväzu. </a:t>
            </a:r>
            <a:endParaRPr lang="sk-SK" sz="2400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sk-SK" sz="2400" dirty="0" smtClean="0"/>
              <a:t>Táborovým </a:t>
            </a:r>
            <a:r>
              <a:rPr lang="sk-SK" sz="2400" dirty="0"/>
              <a:t>lekárom bol </a:t>
            </a:r>
            <a:r>
              <a:rPr lang="sk-SK" sz="2400" b="1" dirty="0"/>
              <a:t>Dr. </a:t>
            </a:r>
            <a:r>
              <a:rPr lang="sk-SK" sz="2400" b="1" dirty="0" err="1"/>
              <a:t>Josef</a:t>
            </a:r>
            <a:r>
              <a:rPr lang="sk-SK" sz="2400" b="1" dirty="0"/>
              <a:t> </a:t>
            </a:r>
            <a:r>
              <a:rPr lang="sk-SK" sz="2400" b="1" dirty="0" err="1"/>
              <a:t>Mengele</a:t>
            </a:r>
            <a:r>
              <a:rPr lang="sk-SK" sz="2400" b="1" dirty="0"/>
              <a:t> (prezývaný „anjel smrti“), ktorý vykonával na Rómoch svoje neľudské „vedecké pokusy</a:t>
            </a:r>
            <a:r>
              <a:rPr lang="sk-SK" sz="2400" dirty="0"/>
              <a:t>“. </a:t>
            </a:r>
            <a:endParaRPr lang="sk-SK" sz="2400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sk-SK" sz="2400" dirty="0" smtClean="0"/>
              <a:t>Táborom </a:t>
            </a:r>
            <a:r>
              <a:rPr lang="sk-SK" sz="2400" dirty="0"/>
              <a:t>prešlo viac ako 22 000 európskych Rómov, vyše 19 000 z nich tu našlo svoju smrť. </a:t>
            </a:r>
            <a:endParaRPr lang="sk-SK" sz="2400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sk-SK" sz="2400" dirty="0" smtClean="0"/>
              <a:t>Dňa </a:t>
            </a:r>
            <a:r>
              <a:rPr lang="sk-SK" sz="2400" dirty="0"/>
              <a:t>2. augusta 1944, potom, čo boli izolovaní mladí rómski väzni, bolo počas jednej noci odvezených do plynových komôr 2 897 obyvateľov cigánskeho </a:t>
            </a:r>
            <a:r>
              <a:rPr lang="sk-SK" sz="2400" dirty="0" smtClean="0"/>
              <a:t>tábora.</a:t>
            </a:r>
            <a:endParaRPr lang="sk-SK" sz="2400" dirty="0"/>
          </a:p>
        </p:txBody>
      </p:sp>
      <p:pic>
        <p:nvPicPr>
          <p:cNvPr id="1026" name="Picture 2" descr="Osvienčim zájazd - skrytá stránka tábora Osvienčim | WALDTOU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1588" y="30129"/>
            <a:ext cx="4274730" cy="1963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5043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https://player.slideplayer.cz/91/14988743/slides/slide_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948" y="141815"/>
            <a:ext cx="5995814" cy="449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https://player.slideplayer.cz/91/14988743/slides/slide_1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4" y="1800226"/>
            <a:ext cx="6299007" cy="4350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9920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97280" y="758742"/>
            <a:ext cx="5117253" cy="978618"/>
          </a:xfrm>
        </p:spPr>
        <p:txBody>
          <a:bodyPr/>
          <a:lstStyle/>
          <a:p>
            <a:r>
              <a:rPr lang="sk-SK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Slovenský štát</a:t>
            </a:r>
            <a:endParaRPr lang="sk-SK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177800" y="1845733"/>
            <a:ext cx="8398933" cy="4487333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sk-SK" sz="24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Rómovia </a:t>
            </a:r>
            <a:r>
              <a:rPr lang="sk-SK" sz="2400" dirty="0">
                <a:latin typeface="Helvetica" panose="020B0604020202020204" pitchFamily="34" charset="0"/>
                <a:cs typeface="Helvetica" panose="020B0604020202020204" pitchFamily="34" charset="0"/>
              </a:rPr>
              <a:t>boli prenasledovaní aj vo vojnovej Slovenskej republike, pričom počet slovenských obetí sa odhaduje </a:t>
            </a:r>
            <a:r>
              <a:rPr lang="sk-SK" sz="24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na </a:t>
            </a:r>
            <a:r>
              <a:rPr lang="sk-SK" sz="2400" dirty="0">
                <a:latin typeface="Helvetica" panose="020B0604020202020204" pitchFamily="34" charset="0"/>
                <a:cs typeface="Helvetica" panose="020B0604020202020204" pitchFamily="34" charset="0"/>
              </a:rPr>
              <a:t>tisíc</a:t>
            </a:r>
            <a:r>
              <a:rPr lang="sk-SK" sz="24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k-SK" sz="24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Vojnový </a:t>
            </a:r>
            <a:r>
              <a:rPr lang="sk-SK" sz="2400" dirty="0">
                <a:latin typeface="Helvetica" panose="020B0604020202020204" pitchFamily="34" charset="0"/>
                <a:cs typeface="Helvetica" panose="020B0604020202020204" pitchFamily="34" charset="0"/>
              </a:rPr>
              <a:t>Slovenský štát, ktorý vznikol v roku 1939 po rozpade Československa, v mnohom napodobňoval diskriminačné rasové zákony nacistického Nemecka. </a:t>
            </a:r>
            <a:endParaRPr lang="sk-SK" sz="2400" dirty="0" smtClean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sk-SK" sz="24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Na </a:t>
            </a:r>
            <a:r>
              <a:rPr lang="sk-SK" sz="2400" dirty="0">
                <a:latin typeface="Helvetica" panose="020B0604020202020204" pitchFamily="34" charset="0"/>
                <a:cs typeface="Helvetica" panose="020B0604020202020204" pitchFamily="34" charset="0"/>
              </a:rPr>
              <a:t>základe </a:t>
            </a:r>
            <a:r>
              <a:rPr lang="sk-SK" sz="2400" dirty="0">
                <a:solidFill>
                  <a:srgbClr val="C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branného zákona z roku 1940 </a:t>
            </a:r>
            <a:r>
              <a:rPr lang="sk-SK" sz="2400" dirty="0">
                <a:latin typeface="Helvetica" panose="020B0604020202020204" pitchFamily="34" charset="0"/>
                <a:cs typeface="Helvetica" panose="020B0604020202020204" pitchFamily="34" charset="0"/>
              </a:rPr>
              <a:t>boli Rómovia spolu so Židmi zbavení možnosti stať sa príslušníkmi brannej </a:t>
            </a:r>
            <a:r>
              <a:rPr lang="sk-SK" sz="24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moci, </a:t>
            </a:r>
            <a:r>
              <a:rPr lang="pl-PL" sz="2400" dirty="0">
                <a:latin typeface="Helvetica" panose="020B0604020202020204" pitchFamily="34" charset="0"/>
                <a:cs typeface="Helvetica" panose="020B0604020202020204" pitchFamily="34" charset="0"/>
              </a:rPr>
              <a:t>boli zaradení najmä do 24., takzvanej </a:t>
            </a:r>
            <a:r>
              <a:rPr lang="pl-PL" sz="2400" dirty="0">
                <a:solidFill>
                  <a:srgbClr val="C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cigánskej </a:t>
            </a:r>
            <a:r>
              <a:rPr lang="pl-PL" sz="2400" dirty="0" smtClean="0">
                <a:solidFill>
                  <a:srgbClr val="C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roty</a:t>
            </a:r>
            <a:r>
              <a:rPr lang="pl-PL" sz="24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.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k-SK" sz="24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Židia </a:t>
            </a:r>
            <a:r>
              <a:rPr lang="sk-SK" sz="2400" dirty="0">
                <a:latin typeface="Helvetica" panose="020B0604020202020204" pitchFamily="34" charset="0"/>
                <a:cs typeface="Helvetica" panose="020B0604020202020204" pitchFamily="34" charset="0"/>
              </a:rPr>
              <a:t>a Rómovia boli v zvláštnom útvare v ponižujúcom postavení, čo sa prejavovalo na rovnošate - nemali napríklad na čiapkach štátny znak, aj na pracovnom zaradení - mali robiť zemné a pomocné stavebné práce.</a:t>
            </a:r>
          </a:p>
        </p:txBody>
      </p:sp>
      <p:pic>
        <p:nvPicPr>
          <p:cNvPr id="10242" name="Picture 2" descr="Rómsky holokaust na východnom Slovensku | HistoryWeb.s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4032" y="157951"/>
            <a:ext cx="3945232" cy="2631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The Roman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0847" y="2870049"/>
            <a:ext cx="3398417" cy="355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186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34176" y="286603"/>
            <a:ext cx="3921503" cy="1450757"/>
          </a:xfrm>
        </p:spPr>
        <p:txBody>
          <a:bodyPr/>
          <a:lstStyle/>
          <a:p>
            <a:r>
              <a:rPr lang="sk-SK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Rok 1941</a:t>
            </a:r>
            <a:endParaRPr lang="sk-SK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4629874" y="1932972"/>
            <a:ext cx="7465670" cy="4217600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sk-SK" b="1" dirty="0">
                <a:latin typeface="Helvetica" panose="020B0604020202020204" pitchFamily="34" charset="0"/>
                <a:cs typeface="Helvetica" panose="020B0604020202020204" pitchFamily="34" charset="0"/>
              </a:rPr>
              <a:t>V apríli 1941 </a:t>
            </a:r>
            <a:r>
              <a:rPr lang="sk-SK" dirty="0">
                <a:latin typeface="Helvetica" panose="020B0604020202020204" pitchFamily="34" charset="0"/>
                <a:cs typeface="Helvetica" panose="020B0604020202020204" pitchFamily="34" charset="0"/>
              </a:rPr>
              <a:t>vydalo </a:t>
            </a:r>
            <a:r>
              <a:rPr lang="sk-SK" b="1" dirty="0">
                <a:latin typeface="Helvetica" panose="020B0604020202020204" pitchFamily="34" charset="0"/>
                <a:cs typeface="Helvetica" panose="020B0604020202020204" pitchFamily="34" charset="0"/>
              </a:rPr>
              <a:t>Ministerstvo vnútra </a:t>
            </a:r>
            <a:r>
              <a:rPr lang="sk-SK" b="1" dirty="0">
                <a:solidFill>
                  <a:srgbClr val="C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vyhlášku  „o úprave niektorých pomerov Cigánov“</a:t>
            </a:r>
            <a:r>
              <a:rPr lang="sk-SK" b="1" dirty="0"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sk-SK" b="1" dirty="0" err="1">
                <a:latin typeface="Helvetica" panose="020B0604020202020204" pitchFamily="34" charset="0"/>
                <a:cs typeface="Helvetica" panose="020B0604020202020204" pitchFamily="34" charset="0"/>
              </a:rPr>
              <a:t>olašským</a:t>
            </a:r>
            <a:r>
              <a:rPr lang="sk-SK" b="1" dirty="0">
                <a:latin typeface="Helvetica" panose="020B0604020202020204" pitchFamily="34" charset="0"/>
                <a:cs typeface="Helvetica" panose="020B0604020202020204" pitchFamily="34" charset="0"/>
              </a:rPr>
              <a:t> Rómom bolo zakázané </a:t>
            </a:r>
            <a:r>
              <a:rPr lang="sk-SK" b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kočovanie, </a:t>
            </a:r>
            <a:r>
              <a:rPr lang="sk-SK" dirty="0">
                <a:latin typeface="Helvetica" panose="020B0604020202020204" pitchFamily="34" charset="0"/>
                <a:cs typeface="Helvetica" panose="020B0604020202020204" pitchFamily="34" charset="0"/>
              </a:rPr>
              <a:t>pričom im zároveň boli odobraté kone a </a:t>
            </a:r>
            <a:r>
              <a:rPr lang="sk-SK" dirty="0" smtClean="0">
                <a:latin typeface="Helvetica" panose="020B0604020202020204" pitchFamily="34" charset="0"/>
                <a:cs typeface="Helvetica" panose="020B0604020202020204" pitchFamily="34" charset="0"/>
              </a:rPr>
              <a:t>vozy.</a:t>
            </a:r>
            <a:endParaRPr lang="sk-SK" b="1" dirty="0" smtClean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sk-SK" b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Usadlí </a:t>
            </a:r>
            <a:r>
              <a:rPr lang="sk-SK" b="1" dirty="0">
                <a:latin typeface="Helvetica" panose="020B0604020202020204" pitchFamily="34" charset="0"/>
                <a:cs typeface="Helvetica" panose="020B0604020202020204" pitchFamily="34" charset="0"/>
              </a:rPr>
              <a:t>Rómovia </a:t>
            </a:r>
            <a:r>
              <a:rPr lang="sk-SK" b="1" dirty="0">
                <a:solidFill>
                  <a:srgbClr val="C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boli povinní odstrániť svoje obydlia od štátnych alebo verejných </a:t>
            </a:r>
            <a:r>
              <a:rPr lang="sk-SK" b="1" dirty="0" smtClean="0">
                <a:solidFill>
                  <a:srgbClr val="C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ciest </a:t>
            </a:r>
            <a:r>
              <a:rPr lang="sk-SK" b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a </a:t>
            </a:r>
            <a:r>
              <a:rPr lang="pl-PL" dirty="0">
                <a:latin typeface="Helvetica" panose="020B0604020202020204" pitchFamily="34" charset="0"/>
                <a:cs typeface="Helvetica" panose="020B0604020202020204" pitchFamily="34" charset="0"/>
              </a:rPr>
              <a:t>a umiestniť ich na odľahlom a vyznačenom mieste</a:t>
            </a:r>
            <a:r>
              <a:rPr lang="pl-PL" dirty="0" smtClean="0">
                <a:latin typeface="Helvetica" panose="020B0604020202020204" pitchFamily="34" charset="0"/>
                <a:cs typeface="Helvetica" panose="020B0604020202020204" pitchFamily="34" charset="0"/>
              </a:rPr>
              <a:t>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k-SK" b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Rómovia </a:t>
            </a:r>
            <a:r>
              <a:rPr lang="sk-SK" dirty="0">
                <a:latin typeface="Helvetica" panose="020B0604020202020204" pitchFamily="34" charset="0"/>
                <a:cs typeface="Helvetica" panose="020B0604020202020204" pitchFamily="34" charset="0"/>
              </a:rPr>
              <a:t>nesmeli </a:t>
            </a:r>
            <a:r>
              <a:rPr lang="sk-SK" b="1" dirty="0">
                <a:latin typeface="Helvetica" panose="020B0604020202020204" pitchFamily="34" charset="0"/>
                <a:cs typeface="Helvetica" panose="020B0604020202020204" pitchFamily="34" charset="0"/>
              </a:rPr>
              <a:t>cestovať verejnými dopravnými prostriedkami, mali obmedzený vstup na verejné miesta, do miest a obcí smeli vstupovať len vo vymedzené dni a hodiny</a:t>
            </a:r>
            <a:r>
              <a:rPr lang="sk-SK" dirty="0">
                <a:latin typeface="Helvetica" panose="020B0604020202020204" pitchFamily="34" charset="0"/>
                <a:cs typeface="Helvetica" panose="020B0604020202020204" pitchFamily="34" charset="0"/>
              </a:rPr>
              <a:t>. </a:t>
            </a:r>
            <a:endParaRPr lang="sk-SK" dirty="0" smtClean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sk-SK" dirty="0" smtClean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Nesmeli </a:t>
            </a:r>
            <a:r>
              <a:rPr lang="sk-SK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vlastniť </a:t>
            </a:r>
            <a:r>
              <a:rPr lang="sk-SK" dirty="0" smtClean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psov,  </a:t>
            </a:r>
            <a:r>
              <a:rPr lang="sk-SK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či kupovať si v obchodoch a pohostinstvách alkohol. Museli tiež podstupovať ponižujúce telesné prehliadky</a:t>
            </a:r>
            <a:r>
              <a:rPr lang="sk-SK" dirty="0" smtClean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</a:t>
            </a:r>
          </a:p>
        </p:txBody>
      </p:sp>
      <p:pic>
        <p:nvPicPr>
          <p:cNvPr id="2050" name="Picture 2" descr="KO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896" y="286603"/>
            <a:ext cx="4363655" cy="2795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EJINY RÓMOV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896" y="3193514"/>
            <a:ext cx="4363655" cy="2957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8613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linkova garda: Vplyvný mocenský nástroj stojaci za terorom, vraždami a  perzekúciou nepohodlných osôb (Rozhovor) | REFRESHER.s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69" y="30477"/>
            <a:ext cx="4742351" cy="1689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955178" y="149831"/>
            <a:ext cx="3361508" cy="1570109"/>
          </a:xfrm>
        </p:spPr>
        <p:txBody>
          <a:bodyPr>
            <a:normAutofit fontScale="90000"/>
          </a:bodyPr>
          <a:lstStyle/>
          <a:p>
            <a:pPr algn="ctr"/>
            <a:r>
              <a:rPr lang="sk-SK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Hlinkova </a:t>
            </a:r>
            <a:br>
              <a:rPr lang="sk-SK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sk-SK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garda</a:t>
            </a:r>
            <a:endParaRPr lang="sk-SK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520861" y="1845733"/>
            <a:ext cx="11273742" cy="4265699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sk-SK" sz="2400" dirty="0">
                <a:latin typeface="Helvetica" panose="020B0604020202020204" pitchFamily="34" charset="0"/>
                <a:cs typeface="Helvetica" panose="020B0604020202020204" pitchFamily="34" charset="0"/>
              </a:rPr>
              <a:t>Pri plnení diskriminačných opatrení proti Rómom boli mimoriadne aktívni </a:t>
            </a:r>
            <a:r>
              <a:rPr lang="sk-SK" sz="2400" b="1" dirty="0">
                <a:solidFill>
                  <a:srgbClr val="C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príslušníci polovojenskej organizácie - Hlinkovej gardy</a:t>
            </a:r>
            <a:r>
              <a:rPr lang="sk-SK" sz="2400" dirty="0">
                <a:latin typeface="Helvetica" panose="020B0604020202020204" pitchFamily="34" charset="0"/>
                <a:cs typeface="Helvetica" panose="020B0604020202020204" pitchFamily="34" charset="0"/>
              </a:rPr>
              <a:t>. Platná legislatíva umožňovala gardistom uplatňovať voči Rómom rôzne formy priamej fyzickej agresie</a:t>
            </a:r>
            <a:r>
              <a:rPr lang="sk-SK" sz="24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k-SK" sz="2400" b="1" dirty="0">
                <a:solidFill>
                  <a:srgbClr val="C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Gardisti mohli </a:t>
            </a:r>
            <a:r>
              <a:rPr lang="sk-SK" sz="2400" dirty="0">
                <a:latin typeface="Helvetica" panose="020B0604020202020204" pitchFamily="34" charset="0"/>
                <a:cs typeface="Helvetica" panose="020B0604020202020204" pitchFamily="34" charset="0"/>
              </a:rPr>
              <a:t>robiť nočné razie v osadách a kontrolovať, či sú v nej všetci obyvatelia, alebo pod zámienkou </a:t>
            </a:r>
            <a:r>
              <a:rPr lang="sk-SK" sz="2400" dirty="0" err="1">
                <a:latin typeface="Helvetica" panose="020B0604020202020204" pitchFamily="34" charset="0"/>
                <a:cs typeface="Helvetica" panose="020B0604020202020204" pitchFamily="34" charset="0"/>
              </a:rPr>
              <a:t>odvšivovania</a:t>
            </a:r>
            <a:r>
              <a:rPr lang="sk-SK" sz="2400" dirty="0">
                <a:latin typeface="Helvetica" panose="020B0604020202020204" pitchFamily="34" charset="0"/>
                <a:cs typeface="Helvetica" panose="020B0604020202020204" pitchFamily="34" charset="0"/>
              </a:rPr>
              <a:t> prepadávali rómskych mužov a najmä ženy, ktorým ponižujúco ostrihali alebo vyholili vlasy. </a:t>
            </a:r>
            <a:endParaRPr lang="sk-SK" sz="2400" dirty="0" smtClean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sk-SK" sz="24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Ak </a:t>
            </a:r>
            <a:r>
              <a:rPr lang="sk-SK" sz="2400" dirty="0">
                <a:latin typeface="Helvetica" panose="020B0604020202020204" pitchFamily="34" charset="0"/>
                <a:cs typeface="Helvetica" panose="020B0604020202020204" pitchFamily="34" charset="0"/>
              </a:rPr>
              <a:t>Rómovia vstúpili do obce mimo vymedzený čas, </a:t>
            </a:r>
            <a:r>
              <a:rPr lang="sk-SK" sz="2400" dirty="0">
                <a:solidFill>
                  <a:srgbClr val="C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trestali ich fyzickým násilím</a:t>
            </a:r>
            <a:r>
              <a:rPr lang="sk-SK" sz="2400" dirty="0">
                <a:latin typeface="Helvetica" panose="020B0604020202020204" pitchFamily="34" charset="0"/>
                <a:cs typeface="Helvetica" panose="020B0604020202020204" pitchFamily="34" charset="0"/>
              </a:rPr>
              <a:t>, či </a:t>
            </a:r>
            <a:r>
              <a:rPr lang="sk-SK" sz="2400" dirty="0">
                <a:solidFill>
                  <a:srgbClr val="C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ničili rómske osady </a:t>
            </a:r>
            <a:r>
              <a:rPr lang="sk-SK" sz="2400" dirty="0">
                <a:latin typeface="Helvetica" panose="020B0604020202020204" pitchFamily="34" charset="0"/>
                <a:cs typeface="Helvetica" panose="020B0604020202020204" pitchFamily="34" charset="0"/>
              </a:rPr>
              <a:t>a </a:t>
            </a:r>
            <a:r>
              <a:rPr lang="sk-SK" sz="2400" dirty="0">
                <a:solidFill>
                  <a:srgbClr val="C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ich obyvateľov vyháňali na odľahlejšie miesta</a:t>
            </a:r>
            <a:r>
              <a:rPr lang="sk-SK" sz="24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k-SK" sz="24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sk-SK" sz="2400" dirty="0">
                <a:latin typeface="Helvetica" panose="020B0604020202020204" pitchFamily="34" charset="0"/>
                <a:cs typeface="Helvetica" panose="020B0604020202020204" pitchFamily="34" charset="0"/>
              </a:rPr>
              <a:t>Gardisti spolupracovali aj so žandármi na zaisťovaní práceschopných mužov a ich násilnom transporte do pracovných útvarov.</a:t>
            </a:r>
          </a:p>
        </p:txBody>
      </p:sp>
      <p:pic>
        <p:nvPicPr>
          <p:cNvPr id="11266" name="Picture 2" descr="História: Koncentračné tábory na Slovensku | Interez.s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6242" y="48399"/>
            <a:ext cx="3423492" cy="1797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5640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trospektíva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36806849_TF22581678.potx" id="{35DD2038-6B3D-4AA9-9FB2-57B911FA2CC1}" vid="{872C9F2B-D8AC-4460-8EFD-DED6C8BF9D13}"/>
    </a:ext>
  </a:extLst>
</a:theme>
</file>

<file path=ppt/theme/theme2.xml><?xml version="1.0" encoding="utf-8"?>
<a:theme xmlns:a="http://schemas.openxmlformats.org/drawingml/2006/main" name="Motív balík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ív balík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77210f24a1be23c92c90fd886aa0aa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60e05723c5c1908df1a1a4ebf11d344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6451C01-71EB-4236-9458-377C31D5C06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05550B3-F1C0-4D73-82FC-DDABEC8F0952}">
  <ds:schemaRefs>
    <ds:schemaRef ds:uri="http://schemas.microsoft.com/office/2006/documentManagement/types"/>
    <ds:schemaRef ds:uri="http://purl.org/dc/dcmitype/"/>
    <ds:schemaRef ds:uri="http://purl.org/dc/elements/1.1/"/>
    <ds:schemaRef ds:uri="http://schemas.microsoft.com/office/2006/metadata/properties"/>
    <ds:schemaRef ds:uri="http://www.w3.org/XML/1998/namespace"/>
    <ds:schemaRef ds:uri="16c05727-aa75-4e4a-9b5f-8a80a1165891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71af3243-3dd4-4a8d-8c0d-dd76da1f02a5"/>
  </ds:schemaRefs>
</ds:datastoreItem>
</file>

<file path=customXml/itemProps3.xml><?xml version="1.0" encoding="utf-8"?>
<ds:datastoreItem xmlns:ds="http://schemas.openxmlformats.org/officeDocument/2006/customXml" ds:itemID="{D226911E-AE6C-4963-864C-FEDEB2DC772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Návrh retrospektívy</Template>
  <TotalTime>0</TotalTime>
  <Words>848</Words>
  <Application>Microsoft Office PowerPoint</Application>
  <PresentationFormat>Širokouhlá</PresentationFormat>
  <Paragraphs>61</Paragraphs>
  <Slides>15</Slides>
  <Notes>1</Notes>
  <HiddenSlides>0</HiddenSlides>
  <MMClips>0</MMClips>
  <ScaleCrop>false</ScaleCrop>
  <HeadingPairs>
    <vt:vector size="6" baseType="variant">
      <vt:variant>
        <vt:lpstr>Použité písma</vt:lpstr>
      </vt:variant>
      <vt:variant>
        <vt:i4>6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15</vt:i4>
      </vt:variant>
    </vt:vector>
  </HeadingPairs>
  <TitlesOfParts>
    <vt:vector size="22" baseType="lpstr">
      <vt:lpstr>Arial</vt:lpstr>
      <vt:lpstr>Calibri</vt:lpstr>
      <vt:lpstr>Calibri Light</vt:lpstr>
      <vt:lpstr>Helvetica</vt:lpstr>
      <vt:lpstr>Times New Roman</vt:lpstr>
      <vt:lpstr>Wingdings</vt:lpstr>
      <vt:lpstr>Retrospektíva</vt:lpstr>
      <vt:lpstr>RÓMOVIA NA SLOVENSKU POČAS DRUHEJ SVETOVEJ VOJNY</vt:lpstr>
      <vt:lpstr>Prezentácia programu PowerPoint</vt:lpstr>
      <vt:lpstr>Pracovné a zberné tábory</vt:lpstr>
      <vt:lpstr>Prezentácia programu PowerPoint</vt:lpstr>
      <vt:lpstr>Koncentračný tábor Osvienčim </vt:lpstr>
      <vt:lpstr>Prezentácia programu PowerPoint</vt:lpstr>
      <vt:lpstr>Slovenský štát</vt:lpstr>
      <vt:lpstr>Rok 1941</vt:lpstr>
      <vt:lpstr>               Hlinkova  garda</vt:lpstr>
      <vt:lpstr>Opatrenia Slovenského štátu</vt:lpstr>
      <vt:lpstr>Prezentácia programu PowerPoint</vt:lpstr>
      <vt:lpstr>Počas nemeckej okupácie Slovenska  1944-1945</vt:lpstr>
      <vt:lpstr>„PORAJMOS “</vt:lpstr>
      <vt:lpstr>2. augusta si pripomíname obete rómskeho holokaustu, na ktoré sa po vojne zabúdalo</vt:lpstr>
      <vt:lpstr>Pracovný list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2021-01-15T18:45:31Z</dcterms:created>
  <dcterms:modified xsi:type="dcterms:W3CDTF">2021-01-21T21:14:45Z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