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C1B6BB-C4D1-42BE-8E9D-B5A08295BDA2}" type="datetimeFigureOut">
              <a:rPr lang="sk-SK" smtClean="0"/>
              <a:t>25.1.2021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BF98C81-B454-403D-8CA6-6ECB4AD9A36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8000" dirty="0" smtClean="0"/>
              <a:t>ALKÍNY, ARÉNY</a:t>
            </a:r>
            <a:endParaRPr lang="sk-SK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34032" y="6328806"/>
            <a:ext cx="3409968" cy="529194"/>
          </a:xfrm>
        </p:spPr>
        <p:txBody>
          <a:bodyPr>
            <a:normAutofit fontScale="92500"/>
          </a:bodyPr>
          <a:lstStyle/>
          <a:p>
            <a:pPr algn="r"/>
            <a:r>
              <a:rPr lang="sk-SK" dirty="0" smtClean="0"/>
              <a:t>Mgr. Lenka </a:t>
            </a:r>
            <a:r>
              <a:rPr lang="sk-SK" dirty="0" err="1" smtClean="0"/>
              <a:t>Štofaníková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 VÝZNAMNÉ ARÉNY</a:t>
            </a:r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714348" y="24288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NAFTALÉN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85786" y="4071942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ANTRACÉN</a:t>
            </a:r>
            <a:endParaRPr lang="sk-SK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D53238D-4AF0-4551-A3CD-5972903BD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0298" y="2428868"/>
            <a:ext cx="3225539" cy="213069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9269B6D4-978F-4BC8-AE7B-6F1BF500D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3174" y="4714884"/>
            <a:ext cx="4318319" cy="172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066800"/>
          </a:xfrm>
        </p:spPr>
        <p:txBody>
          <a:bodyPr/>
          <a:lstStyle/>
          <a:p>
            <a:pPr algn="ctr"/>
            <a:r>
              <a:rPr lang="sk-SK" dirty="0" smtClean="0"/>
              <a:t>Ďakujem za pozornosť!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Alkíny</a:t>
            </a:r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500034" y="2500306"/>
            <a:ext cx="450059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>
              <a:buFont typeface="Wingdings" pitchFamily="2" charset="2"/>
              <a:buChar char="§"/>
            </a:pPr>
            <a:r>
              <a:rPr lang="sk-SK" dirty="0" smtClean="0"/>
              <a:t>uhľovodíky s otvoreným reťazcom 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0034" y="4429132"/>
            <a:ext cx="47149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>
              <a:buFont typeface="Wingdings" pitchFamily="2" charset="2"/>
              <a:buChar char="§"/>
            </a:pPr>
            <a:r>
              <a:rPr lang="sk-SK" dirty="0" smtClean="0"/>
              <a:t>charakteristická prípona v názvoch -</a:t>
            </a:r>
            <a:r>
              <a:rPr lang="sk-SK" dirty="0" err="1" smtClean="0"/>
              <a:t>ín</a:t>
            </a:r>
            <a:r>
              <a:rPr lang="sk-SK" dirty="0" smtClean="0"/>
              <a:t> </a:t>
            </a:r>
            <a:endParaRPr lang="sk-SK" dirty="0" smtClean="0"/>
          </a:p>
        </p:txBody>
      </p:sp>
      <p:sp>
        <p:nvSpPr>
          <p:cNvPr id="6" name="Obdélník 5"/>
          <p:cNvSpPr/>
          <p:nvPr/>
        </p:nvSpPr>
        <p:spPr>
          <a:xfrm>
            <a:off x="500034" y="5000636"/>
            <a:ext cx="507209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>
              <a:buFont typeface="Wingdings" pitchFamily="2" charset="2"/>
              <a:buChar char="§"/>
            </a:pPr>
            <a:r>
              <a:rPr lang="sk-SK" dirty="0" smtClean="0"/>
              <a:t>najdôležitejší </a:t>
            </a:r>
            <a:r>
              <a:rPr lang="sk-SK" dirty="0" err="1" smtClean="0"/>
              <a:t>alkín</a:t>
            </a:r>
            <a:r>
              <a:rPr lang="sk-SK" dirty="0" smtClean="0"/>
              <a:t> je ETÍN (acetylén) </a:t>
            </a:r>
            <a:endParaRPr lang="sk-SK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00034" y="5572140"/>
            <a:ext cx="272061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609600" indent="-609600">
              <a:buFont typeface="Wingdings" pitchFamily="2" charset="2"/>
              <a:buChar char="§"/>
            </a:pPr>
            <a:r>
              <a:rPr lang="sk-SK" dirty="0" smtClean="0"/>
              <a:t>väzbový uhol 180° </a:t>
            </a:r>
            <a:endParaRPr lang="sk-SK" dirty="0" smtClean="0"/>
          </a:p>
        </p:txBody>
      </p:sp>
      <p:sp>
        <p:nvSpPr>
          <p:cNvPr id="8" name="Obdélník 7"/>
          <p:cNvSpPr/>
          <p:nvPr/>
        </p:nvSpPr>
        <p:spPr>
          <a:xfrm>
            <a:off x="500034" y="6215082"/>
            <a:ext cx="413767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609600" indent="-609600">
              <a:buFont typeface="Wingdings" pitchFamily="2" charset="2"/>
              <a:buChar char="§"/>
            </a:pPr>
            <a:r>
              <a:rPr lang="sk-SK" dirty="0" smtClean="0"/>
              <a:t>charakteristické reakcie – adície </a:t>
            </a:r>
            <a:endParaRPr lang="sk-SK" dirty="0"/>
          </a:p>
        </p:txBody>
      </p:sp>
      <p:pic>
        <p:nvPicPr>
          <p:cNvPr id="9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 l="29381" t="19950" b="47501"/>
          <a:stretch>
            <a:fillRect/>
          </a:stretch>
        </p:blipFill>
        <p:spPr bwMode="auto">
          <a:xfrm>
            <a:off x="5240325" y="5508547"/>
            <a:ext cx="3903675" cy="1349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Obdélník 9"/>
          <p:cNvSpPr/>
          <p:nvPr/>
        </p:nvSpPr>
        <p:spPr>
          <a:xfrm>
            <a:off x="500034" y="3143248"/>
            <a:ext cx="628654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k-SK" dirty="0" smtClean="0"/>
              <a:t>         medzi atómami uhlíka majú </a:t>
            </a:r>
            <a:r>
              <a:rPr lang="sk-SK" u="sng" dirty="0" smtClean="0"/>
              <a:t>jednu</a:t>
            </a:r>
            <a:r>
              <a:rPr lang="sk-SK" b="1" dirty="0" smtClean="0"/>
              <a:t> trojitú </a:t>
            </a:r>
            <a:r>
              <a:rPr lang="sk-SK" dirty="0" smtClean="0"/>
              <a:t>väzbu  </a:t>
            </a:r>
            <a:endParaRPr lang="sk-SK" dirty="0"/>
          </a:p>
        </p:txBody>
      </p:sp>
      <p:sp>
        <p:nvSpPr>
          <p:cNvPr id="11" name="Obdélník 10"/>
          <p:cNvSpPr/>
          <p:nvPr/>
        </p:nvSpPr>
        <p:spPr>
          <a:xfrm>
            <a:off x="500034" y="3786190"/>
            <a:ext cx="39966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k-SK" dirty="0" smtClean="0"/>
              <a:t>          sú to </a:t>
            </a:r>
            <a:r>
              <a:rPr lang="sk-SK" b="1" dirty="0" smtClean="0"/>
              <a:t>nenasýtené </a:t>
            </a:r>
            <a:r>
              <a:rPr lang="sk-SK" dirty="0" smtClean="0"/>
              <a:t>uhľovodíky</a:t>
            </a:r>
            <a:endParaRPr lang="sk-SK" dirty="0"/>
          </a:p>
        </p:txBody>
      </p:sp>
      <p:sp>
        <p:nvSpPr>
          <p:cNvPr id="12" name="Obdélník 11"/>
          <p:cNvSpPr/>
          <p:nvPr/>
        </p:nvSpPr>
        <p:spPr>
          <a:xfrm>
            <a:off x="5572132" y="3786190"/>
            <a:ext cx="3571868" cy="98488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k-SK" b="1" dirty="0" smtClean="0">
                <a:solidFill>
                  <a:schemeClr val="tx1"/>
                </a:solidFill>
              </a:rPr>
              <a:t>HOMOLOGICKÝ VZOREC: </a:t>
            </a:r>
          </a:p>
          <a:p>
            <a:r>
              <a:rPr lang="sk-SK" sz="4000" b="1" dirty="0" smtClean="0">
                <a:solidFill>
                  <a:schemeClr val="tx1"/>
                </a:solidFill>
              </a:rPr>
              <a:t>	C</a:t>
            </a:r>
            <a:r>
              <a:rPr lang="sk-SK" sz="4000" b="1" baseline="-25000" dirty="0" smtClean="0">
                <a:solidFill>
                  <a:schemeClr val="tx1"/>
                </a:solidFill>
              </a:rPr>
              <a:t>n</a:t>
            </a:r>
            <a:r>
              <a:rPr lang="sk-SK" sz="4000" b="1" dirty="0" smtClean="0">
                <a:solidFill>
                  <a:schemeClr val="tx1"/>
                </a:solidFill>
              </a:rPr>
              <a:t>H</a:t>
            </a:r>
            <a:r>
              <a:rPr lang="sk-SK" sz="4000" b="1" baseline="-25000" dirty="0" smtClean="0">
                <a:solidFill>
                  <a:schemeClr val="tx1"/>
                </a:solidFill>
              </a:rPr>
              <a:t>2.n-2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</a:t>
            </a:r>
            <a:r>
              <a:rPr lang="sk-SK" dirty="0" err="1" smtClean="0"/>
              <a:t>alkínov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Dĺžka väzby: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b="1" dirty="0" smtClean="0"/>
              <a:t>C-C</a:t>
            </a:r>
            <a:r>
              <a:rPr lang="sk-SK" dirty="0" smtClean="0"/>
              <a:t>		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0,154nm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b="1" dirty="0" smtClean="0"/>
              <a:t>C=C</a:t>
            </a:r>
            <a:r>
              <a:rPr lang="sk-SK" dirty="0" smtClean="0"/>
              <a:t>		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0,134nm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b="1" dirty="0" smtClean="0">
                <a:cs typeface="Times New Roman" panose="02020603050405020304" pitchFamily="18" charset="0"/>
              </a:rPr>
              <a:t>C≡C</a:t>
            </a:r>
            <a:r>
              <a:rPr lang="sk-SK" dirty="0" smtClean="0">
                <a:cs typeface="Times New Roman" panose="02020603050405020304" pitchFamily="18" charset="0"/>
              </a:rPr>
              <a:t>		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0,120nm</a:t>
            </a:r>
            <a:endParaRPr lang="sk-SK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k-SK" dirty="0" smtClean="0"/>
              <a:t>Čím je viac elektrónových párov podieľajúcich sa na väzbe, tým stúpa reaktivita.</a:t>
            </a:r>
          </a:p>
          <a:p>
            <a:r>
              <a:rPr lang="sk-SK" b="1" dirty="0" smtClean="0"/>
              <a:t>Najreaktívnejšie</a:t>
            </a:r>
            <a:r>
              <a:rPr lang="sk-SK" dirty="0" smtClean="0"/>
              <a:t> sú </a:t>
            </a:r>
            <a:r>
              <a:rPr lang="sk-SK" b="1" dirty="0" err="1" smtClean="0">
                <a:solidFill>
                  <a:srgbClr val="FF0000"/>
                </a:solidFill>
              </a:rPr>
              <a:t>alkíny</a:t>
            </a:r>
            <a:r>
              <a:rPr lang="sk-SK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sk-SK" b="1" dirty="0" smtClean="0"/>
              <a:t>Najmenej reaktívne </a:t>
            </a:r>
            <a:r>
              <a:rPr lang="sk-SK" dirty="0" smtClean="0"/>
              <a:t>sú </a:t>
            </a:r>
            <a:r>
              <a:rPr lang="sk-SK" b="1" dirty="0" err="1" smtClean="0">
                <a:solidFill>
                  <a:srgbClr val="FF0000"/>
                </a:solidFill>
              </a:rPr>
              <a:t>alkán</a:t>
            </a:r>
            <a:endParaRPr lang="sk-SK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EA76401A-6560-4938-9555-D43A111CC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94" t="12213" r="24862" b="12267"/>
          <a:stretch/>
        </p:blipFill>
        <p:spPr>
          <a:xfrm>
            <a:off x="6000760" y="2285992"/>
            <a:ext cx="1857388" cy="1722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Etín</a:t>
            </a:r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642910" y="2428868"/>
            <a:ext cx="7286676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sk-SK" sz="2000" dirty="0" smtClean="0"/>
              <a:t> </a:t>
            </a:r>
            <a:r>
              <a:rPr lang="sk-SK" sz="2000" dirty="0" err="1" smtClean="0"/>
              <a:t>Etín</a:t>
            </a:r>
            <a:r>
              <a:rPr lang="sk-SK" sz="2000" dirty="0" smtClean="0"/>
              <a:t> je najjednoduchší </a:t>
            </a:r>
            <a:r>
              <a:rPr lang="sk-SK" sz="2000" dirty="0" err="1" smtClean="0"/>
              <a:t>alkín</a:t>
            </a:r>
            <a:r>
              <a:rPr lang="sk-SK" sz="2000" dirty="0" smtClean="0"/>
              <a:t>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sk-SK" sz="2000" dirty="0" smtClean="0"/>
              <a:t> Bežne sa nazýva aj </a:t>
            </a:r>
            <a:r>
              <a:rPr lang="sk-SK" sz="2000" b="1" dirty="0" smtClean="0"/>
              <a:t>acetylén.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sk-SK" sz="2000" dirty="0" smtClean="0"/>
              <a:t> Jeho molekulový vzorec je </a:t>
            </a:r>
            <a:r>
              <a:rPr lang="sk-SK" sz="2000" b="1" dirty="0" smtClean="0"/>
              <a:t>C</a:t>
            </a:r>
            <a:r>
              <a:rPr lang="sk-SK" sz="2000" b="1" baseline="-20000" dirty="0" smtClean="0"/>
              <a:t>2</a:t>
            </a:r>
            <a:r>
              <a:rPr lang="sk-SK" sz="2000" b="1" dirty="0" smtClean="0"/>
              <a:t>H</a:t>
            </a:r>
            <a:r>
              <a:rPr lang="sk-SK" sz="2000" b="1" baseline="-20000" dirty="0" smtClean="0"/>
              <a:t>2 </a:t>
            </a:r>
            <a:r>
              <a:rPr lang="sk-SK" sz="2000" b="1" dirty="0" smtClean="0"/>
              <a:t>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sk-SK" sz="2000" dirty="0" smtClean="0"/>
              <a:t> Je to bezfarebný </a:t>
            </a:r>
            <a:r>
              <a:rPr lang="sk-SK" sz="2000" b="1" dirty="0" smtClean="0"/>
              <a:t>horľavý plyn </a:t>
            </a:r>
            <a:r>
              <a:rPr lang="sk-SK" sz="2000" dirty="0" smtClean="0"/>
              <a:t>bez zápachu.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sk-SK" sz="2000" dirty="0" smtClean="0"/>
              <a:t> So vzduchom tvorí </a:t>
            </a:r>
            <a:r>
              <a:rPr lang="sk-SK" sz="2000" b="1" dirty="0" smtClean="0"/>
              <a:t>výbušnú zmes.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sk-SK" sz="2000" dirty="0" smtClean="0"/>
              <a:t> Používa sa na výrobu plastov, na zváranie a rezanie kovov.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000" dirty="0" smtClean="0"/>
              <a:t> </a:t>
            </a:r>
            <a:r>
              <a:rPr lang="cs-CZ" sz="2000" dirty="0" err="1"/>
              <a:t>P</a:t>
            </a:r>
            <a:r>
              <a:rPr lang="cs-CZ" sz="2000" dirty="0" err="1" smtClean="0"/>
              <a:t>oužíva</a:t>
            </a:r>
            <a:r>
              <a:rPr lang="cs-CZ" sz="2000" dirty="0" smtClean="0"/>
              <a:t> </a:t>
            </a:r>
            <a:r>
              <a:rPr lang="cs-CZ" sz="2000" dirty="0" err="1" smtClean="0"/>
              <a:t>sa</a:t>
            </a:r>
            <a:r>
              <a:rPr lang="cs-CZ" sz="2000" dirty="0" smtClean="0"/>
              <a:t> aj </a:t>
            </a:r>
            <a:r>
              <a:rPr lang="cs-CZ" sz="2000" dirty="0" err="1" smtClean="0"/>
              <a:t>ako</a:t>
            </a:r>
            <a:r>
              <a:rPr lang="cs-CZ" sz="2000" dirty="0" smtClean="0"/>
              <a:t> surovina v </a:t>
            </a:r>
            <a:r>
              <a:rPr lang="cs-CZ" sz="2000" dirty="0" err="1" smtClean="0"/>
              <a:t>chemickom</a:t>
            </a:r>
            <a:r>
              <a:rPr lang="cs-CZ" sz="2000" dirty="0" smtClean="0"/>
              <a:t> </a:t>
            </a:r>
            <a:r>
              <a:rPr lang="cs-CZ" sz="2000" dirty="0" err="1" smtClean="0"/>
              <a:t>priemysle</a:t>
            </a:r>
            <a:r>
              <a:rPr lang="cs-CZ" sz="2000" dirty="0" smtClean="0"/>
              <a:t> na výrobu organických </a:t>
            </a:r>
            <a:r>
              <a:rPr lang="cs-CZ" sz="2000" dirty="0" err="1" smtClean="0"/>
              <a:t>zlúčenín</a:t>
            </a:r>
            <a:r>
              <a:rPr lang="cs-CZ" sz="2000" dirty="0"/>
              <a:t>.</a:t>
            </a:r>
            <a:endParaRPr lang="sk-SK" sz="2000" dirty="0" smtClean="0"/>
          </a:p>
          <a:p>
            <a:pPr>
              <a:lnSpc>
                <a:spcPct val="120000"/>
              </a:lnSpc>
            </a:pPr>
            <a:endParaRPr lang="sk-SK" sz="2000" dirty="0"/>
          </a:p>
        </p:txBody>
      </p:sp>
      <p:sp>
        <p:nvSpPr>
          <p:cNvPr id="5" name="Obdélník 4"/>
          <p:cNvSpPr/>
          <p:nvPr/>
        </p:nvSpPr>
        <p:spPr>
          <a:xfrm>
            <a:off x="2214546" y="5643578"/>
            <a:ext cx="45720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sk-SK" dirty="0" smtClean="0"/>
              <a:t>Triviálny názov- </a:t>
            </a:r>
            <a:r>
              <a:rPr lang="sk-SK" b="1" dirty="0" smtClean="0"/>
              <a:t>ACETYLÉN</a:t>
            </a:r>
          </a:p>
          <a:p>
            <a:r>
              <a:rPr lang="sk-SK" dirty="0" smtClean="0"/>
              <a:t>Racionálny vzorec </a:t>
            </a:r>
            <a:r>
              <a:rPr lang="sk-SK" b="1" dirty="0" smtClean="0"/>
              <a:t>CH≡CH</a:t>
            </a:r>
          </a:p>
          <a:p>
            <a:r>
              <a:rPr lang="sk-SK" dirty="0" smtClean="0"/>
              <a:t>Molekulový vzorec </a:t>
            </a:r>
            <a:r>
              <a:rPr lang="sk-SK" b="1" dirty="0" smtClean="0"/>
              <a:t>C</a:t>
            </a:r>
            <a:r>
              <a:rPr lang="sk-SK" b="1" baseline="-25000" dirty="0" smtClean="0"/>
              <a:t>2</a:t>
            </a:r>
            <a:r>
              <a:rPr lang="sk-SK" b="1" dirty="0" smtClean="0"/>
              <a:t>H</a:t>
            </a:r>
            <a:r>
              <a:rPr lang="sk-SK" b="1" baseline="-25000" dirty="0" smtClean="0"/>
              <a:t>2</a:t>
            </a:r>
            <a:endParaRPr lang="sk-SK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35756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sk-SK" sz="8800" dirty="0" smtClean="0"/>
              <a:t>ARÉNY</a:t>
            </a:r>
            <a:endParaRPr lang="sk-SK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Arény</a:t>
            </a:r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571472" y="2857496"/>
            <a:ext cx="45720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    uhľovodíky s uzavretým reťazcom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1472" y="3929066"/>
            <a:ext cx="700092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tx1"/>
                </a:solidFill>
              </a:rPr>
              <a:t>    s</a:t>
            </a:r>
            <a:r>
              <a:rPr lang="sk-SK" dirty="0" smtClean="0">
                <a:solidFill>
                  <a:schemeClr val="tx1"/>
                </a:solidFill>
              </a:rPr>
              <a:t>ú to aromatické uhľovodíky (majú charakteristický zápach)</a:t>
            </a:r>
            <a:endParaRPr lang="sk-SK" dirty="0" smtClean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1472" y="4929198"/>
            <a:ext cx="81439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sk-SK" dirty="0"/>
              <a:t>v</a:t>
            </a:r>
            <a:r>
              <a:rPr lang="sk-SK" dirty="0" smtClean="0"/>
              <a:t> molekule arénu je zoskupenie </a:t>
            </a:r>
            <a:r>
              <a:rPr lang="sk-SK" b="1" dirty="0" smtClean="0"/>
              <a:t>6 uhlíkov </a:t>
            </a:r>
            <a:r>
              <a:rPr lang="sk-SK" dirty="0" smtClean="0"/>
              <a:t>do kruhu – </a:t>
            </a:r>
            <a:r>
              <a:rPr lang="sk-SK" b="1" dirty="0" smtClean="0"/>
              <a:t>benzénové jadro</a:t>
            </a:r>
            <a:endParaRPr lang="sk-SK" dirty="0" smtClean="0"/>
          </a:p>
        </p:txBody>
      </p:sp>
      <p:pic>
        <p:nvPicPr>
          <p:cNvPr id="7" name="Picture 4" descr="Výsledok vyhľadávania obrázkov pre dopyt benzé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000108"/>
            <a:ext cx="2095500" cy="2476501"/>
          </a:xfrm>
          <a:prstGeom prst="rect">
            <a:avLst/>
          </a:prstGeom>
          <a:noFill/>
        </p:spPr>
      </p:pic>
      <p:pic>
        <p:nvPicPr>
          <p:cNvPr id="8" name="Picture 1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142984"/>
            <a:ext cx="1008112" cy="1216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Vlastnosti </a:t>
            </a:r>
            <a:r>
              <a:rPr lang="sk-SK" dirty="0" err="1" smtClean="0"/>
              <a:t>arénov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8223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sz="2000" dirty="0" smtClean="0"/>
              <a:t>Názov </a:t>
            </a:r>
            <a:r>
              <a:rPr lang="sk-SK" sz="2000" b="1" dirty="0" smtClean="0"/>
              <a:t>aromatické zlúčeniny </a:t>
            </a:r>
            <a:r>
              <a:rPr lang="sk-SK" sz="2000" dirty="0" smtClean="0"/>
              <a:t>vznikol pôvodne pre </a:t>
            </a:r>
            <a:r>
              <a:rPr lang="sk-SK" sz="2000" b="1" dirty="0" smtClean="0">
                <a:solidFill>
                  <a:srgbClr val="00B050"/>
                </a:solidFill>
              </a:rPr>
              <a:t>voňavé prírodné látky </a:t>
            </a:r>
            <a:r>
              <a:rPr lang="sk-SK" sz="2000" dirty="0" smtClean="0"/>
              <a:t>v rastlinách, koreninách z exotických krajín</a:t>
            </a:r>
            <a:r>
              <a:rPr lang="sk-SK" sz="2000" dirty="0" smtClean="0"/>
              <a:t>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1428728" y="5572140"/>
            <a:ext cx="635798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000" dirty="0" smtClean="0"/>
              <a:t>   Ak majú </a:t>
            </a:r>
            <a:r>
              <a:rPr lang="sk-SK" sz="2000" b="1" dirty="0" smtClean="0"/>
              <a:t>kondenzované jadro </a:t>
            </a:r>
            <a:r>
              <a:rPr lang="sk-SK" sz="2000" dirty="0" smtClean="0"/>
              <a:t>sú </a:t>
            </a:r>
            <a:r>
              <a:rPr lang="sk-SK" sz="2000" b="1" dirty="0" smtClean="0">
                <a:solidFill>
                  <a:srgbClr val="00B050"/>
                </a:solidFill>
              </a:rPr>
              <a:t>tuhé látky </a:t>
            </a:r>
            <a:r>
              <a:rPr lang="sk-SK" sz="2000" dirty="0" smtClean="0"/>
              <a:t>a </a:t>
            </a:r>
            <a:r>
              <a:rPr lang="sk-SK" sz="2000" b="1" dirty="0" smtClean="0"/>
              <a:t>horia čadivým plameňom</a:t>
            </a:r>
            <a:r>
              <a:rPr lang="sk-SK" sz="2000" dirty="0" smtClean="0"/>
              <a:t>.</a:t>
            </a:r>
            <a:endParaRPr lang="sk-SK" sz="2000" b="1" dirty="0"/>
          </a:p>
        </p:txBody>
      </p:sp>
      <p:sp>
        <p:nvSpPr>
          <p:cNvPr id="5" name="Obdélník 4"/>
          <p:cNvSpPr/>
          <p:nvPr/>
        </p:nvSpPr>
        <p:spPr>
          <a:xfrm>
            <a:off x="1357290" y="3429000"/>
            <a:ext cx="657229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000" dirty="0" smtClean="0"/>
              <a:t>   Sú </a:t>
            </a:r>
            <a:r>
              <a:rPr lang="sk-SK" sz="2000" b="1" dirty="0" smtClean="0"/>
              <a:t>uhľovodíky, </a:t>
            </a:r>
            <a:r>
              <a:rPr lang="sk-SK" sz="2000" dirty="0" smtClean="0"/>
              <a:t>ktoré majú v molekule zoskupenie </a:t>
            </a:r>
            <a:r>
              <a:rPr lang="sk-SK" sz="2000" b="1" dirty="0" smtClean="0">
                <a:solidFill>
                  <a:srgbClr val="00B050"/>
                </a:solidFill>
              </a:rPr>
              <a:t>šiestich atómov uhlíka</a:t>
            </a:r>
            <a:r>
              <a:rPr lang="sk-SK" sz="2000" dirty="0" smtClean="0"/>
              <a:t>, ktoré sú usporiadané do kruhu (</a:t>
            </a:r>
            <a:r>
              <a:rPr lang="sk-SK" sz="2000" b="1" dirty="0" smtClean="0"/>
              <a:t>cyklické</a:t>
            </a:r>
            <a:r>
              <a:rPr lang="sk-SK" sz="2000" dirty="0" smtClean="0"/>
              <a:t> a majú </a:t>
            </a:r>
            <a:r>
              <a:rPr lang="sk-SK" sz="2000" b="1" dirty="0" smtClean="0"/>
              <a:t>zatvorený reťazec</a:t>
            </a:r>
            <a:r>
              <a:rPr lang="sk-SK" sz="2000" dirty="0" smtClean="0"/>
              <a:t>).</a:t>
            </a:r>
            <a:endParaRPr lang="sk-SK" sz="20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2714612" y="4857760"/>
            <a:ext cx="364715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000" dirty="0" smtClean="0"/>
              <a:t>   Sú veľmi dobré rozpúšťadlá.</a:t>
            </a: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Benzén C</a:t>
            </a:r>
            <a:r>
              <a:rPr lang="sk-SK" b="1" baseline="-18000" dirty="0" smtClean="0"/>
              <a:t>6</a:t>
            </a:r>
            <a:r>
              <a:rPr lang="sk-SK" b="1" dirty="0" smtClean="0"/>
              <a:t>H</a:t>
            </a:r>
            <a:r>
              <a:rPr lang="sk-SK" b="1" baseline="-18000" dirty="0" smtClean="0"/>
              <a:t>6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Je to najjednoduchší arén.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Je to horľavá, zapáchajúca, jedovatá kvapalina, má karcinogénne účinky.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Napriek tomu patrí medzi významné suroviny chemického priemyslu.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Používa sa ako rozpúšťadlo, pri výrobe ďalších chemických látok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Pri vdychovaní – poškodenie CNS, porucha tvorby červených krviniek. </a:t>
            </a:r>
          </a:p>
          <a:p>
            <a:pPr>
              <a:lnSpc>
                <a:spcPct val="150000"/>
              </a:lnSpc>
            </a:pPr>
            <a:endParaRPr lang="sk-SK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sk-SK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B0EE1B04-3A67-46FD-BACB-1797597C37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048" t="5223" r="30206" b="13402"/>
          <a:stretch/>
        </p:blipFill>
        <p:spPr>
          <a:xfrm>
            <a:off x="7660191" y="714356"/>
            <a:ext cx="1228324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sk-SK" b="1" dirty="0" smtClean="0"/>
              <a:t>Benzén C</a:t>
            </a:r>
            <a:r>
              <a:rPr lang="sk-SK" b="1" baseline="-18000" dirty="0" smtClean="0"/>
              <a:t>6</a:t>
            </a:r>
            <a:r>
              <a:rPr lang="sk-SK" b="1" dirty="0" smtClean="0"/>
              <a:t>H</a:t>
            </a:r>
            <a:r>
              <a:rPr lang="sk-SK" b="1" baseline="-18000" dirty="0" smtClean="0"/>
              <a:t>6</a:t>
            </a:r>
            <a:endParaRPr lang="sk-SK" dirty="0"/>
          </a:p>
        </p:txBody>
      </p:sp>
      <p:pic>
        <p:nvPicPr>
          <p:cNvPr id="4" name="Picture 4" descr="Výsledok vyhľadávania obrázkov pre dopyt benzé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66006"/>
            <a:ext cx="1785950" cy="2110669"/>
          </a:xfrm>
          <a:prstGeom prst="rect">
            <a:avLst/>
          </a:prstGeom>
          <a:noFill/>
        </p:spPr>
      </p:pic>
      <p:pic>
        <p:nvPicPr>
          <p:cNvPr id="5" name="Picture 6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000240"/>
            <a:ext cx="1571636" cy="1782378"/>
          </a:xfrm>
          <a:prstGeom prst="rect">
            <a:avLst/>
          </a:prstGeom>
          <a:noFill/>
        </p:spPr>
      </p:pic>
      <p:pic>
        <p:nvPicPr>
          <p:cNvPr id="6" name="Picture 10" descr="Súvisiaci obr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929066"/>
            <a:ext cx="1301130" cy="1301130"/>
          </a:xfrm>
          <a:prstGeom prst="rect">
            <a:avLst/>
          </a:prstGeom>
          <a:noFill/>
        </p:spPr>
      </p:pic>
      <p:pic>
        <p:nvPicPr>
          <p:cNvPr id="7" name="Picture 14" descr="Súvisiaci obr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1714488"/>
            <a:ext cx="1008112" cy="1216791"/>
          </a:xfrm>
          <a:prstGeom prst="rect">
            <a:avLst/>
          </a:prstGeom>
          <a:noFill/>
        </p:spPr>
      </p:pic>
      <p:pic>
        <p:nvPicPr>
          <p:cNvPr id="8" name="Picture 16" descr="Súvisiaci obráz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3714752"/>
            <a:ext cx="1944216" cy="1722020"/>
          </a:xfrm>
          <a:prstGeom prst="rect">
            <a:avLst/>
          </a:prstGeom>
          <a:noFill/>
        </p:spPr>
      </p:pic>
      <p:pic>
        <p:nvPicPr>
          <p:cNvPr id="9" name="Picture 2" descr="Benzé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5057800"/>
            <a:ext cx="2019859" cy="1800200"/>
          </a:xfrm>
          <a:prstGeom prst="rect">
            <a:avLst/>
          </a:prstGeom>
          <a:noFill/>
        </p:spPr>
      </p:pic>
      <p:pic>
        <p:nvPicPr>
          <p:cNvPr id="10" name="Picture 4" descr="Výsledok vyhľadávania obrázkov pre dopyt kékule a benzen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3140968"/>
            <a:ext cx="2880320" cy="3470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5461293"/>
            <a:ext cx="1800200" cy="1396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284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Urbanistický</vt:lpstr>
      <vt:lpstr>ALKÍNY, ARÉNY</vt:lpstr>
      <vt:lpstr>Alkíny</vt:lpstr>
      <vt:lpstr>Vlastnosti alkínov</vt:lpstr>
      <vt:lpstr>Etín</vt:lpstr>
      <vt:lpstr>ARÉNY</vt:lpstr>
      <vt:lpstr>Arény</vt:lpstr>
      <vt:lpstr>Vlastnosti arénov</vt:lpstr>
      <vt:lpstr>Benzén C6H6</vt:lpstr>
      <vt:lpstr>Benzén C6H6</vt:lpstr>
      <vt:lpstr> VÝZNAMNÉ ARÉNY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ALKÍNY</dc:title>
  <dc:creator>Jakub Štofanik</dc:creator>
  <cp:lastModifiedBy>Jakub Štofanik</cp:lastModifiedBy>
  <cp:revision>6</cp:revision>
  <dcterms:created xsi:type="dcterms:W3CDTF">2021-01-25T08:59:24Z</dcterms:created>
  <dcterms:modified xsi:type="dcterms:W3CDTF">2021-01-25T09:51:46Z</dcterms:modified>
</cp:coreProperties>
</file>