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DF79-ECA0-40C3-A546-F19B004A99C4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2D792-E6B0-4AE6-9591-B5B3BB3B29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477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2D792-E6B0-4AE6-9591-B5B3BB3B29D9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665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597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640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426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3910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736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8051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5290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714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064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264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714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50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33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146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519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045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314A8-9483-4EF2-A706-ADD153D13699}" type="datetimeFigureOut">
              <a:rPr lang="sk-SK" smtClean="0"/>
              <a:t>10. 2. 2022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807ECC-6D02-4512-B8C7-529439EFBE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486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Rovnobežníky a ich vlastnosti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8. ročník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2881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831273"/>
            <a:ext cx="10515600" cy="5410345"/>
          </a:xfrm>
        </p:spPr>
        <p:txBody>
          <a:bodyPr>
            <a:normAutofit/>
          </a:bodyPr>
          <a:lstStyle/>
          <a:p>
            <a:r>
              <a:rPr lang="sk-SK" sz="3200" dirty="0"/>
              <a:t>Medzi rovnobežníky nepatrí lichobežník, ktorý síce má rovnobežné dve strany – základne, ale druhé dve strany – ramená rovnobežné nie sú.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291" y="3030261"/>
            <a:ext cx="6428509" cy="233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5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Zopakujte si:</a:t>
            </a:r>
            <a:endParaRPr lang="sk-SK" sz="4400" dirty="0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930563" y="18163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k-SK" dirty="0" smtClean="0"/>
              <a:t>Definuj čo je to rovnobežník.</a:t>
            </a:r>
          </a:p>
          <a:p>
            <a:r>
              <a:rPr lang="sk-SK" dirty="0" smtClean="0"/>
              <a:t>Ako delíme rovnobežníky?</a:t>
            </a:r>
          </a:p>
          <a:p>
            <a:r>
              <a:rPr lang="sk-SK" dirty="0" smtClean="0"/>
              <a:t>Vymenuj základné vlastnosti rovnobežníka.</a:t>
            </a:r>
          </a:p>
          <a:p>
            <a:r>
              <a:rPr lang="sk-SK" dirty="0" smtClean="0"/>
              <a:t>Ktorý štvoruholník nepatrí medzi rovnobežníky?</a:t>
            </a:r>
          </a:p>
          <a:p>
            <a:r>
              <a:rPr lang="sk-SK" dirty="0" smtClean="0"/>
              <a:t>V čom sa zhodujú a v čom sa líšia štvorec a kosoštvorec?</a:t>
            </a:r>
          </a:p>
          <a:p>
            <a:r>
              <a:rPr lang="sk-SK" dirty="0" smtClean="0"/>
              <a:t>V čom </a:t>
            </a:r>
            <a:r>
              <a:rPr lang="sk-SK" dirty="0" smtClean="0"/>
              <a:t>sa zhodujú a v čom sa líšia obdĺžnik a kosodĺžnik?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085741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Určte veľkosť uhlov </a:t>
            </a:r>
            <a:r>
              <a:rPr lang="el-GR" dirty="0" smtClean="0"/>
              <a:t>β</a:t>
            </a:r>
            <a:r>
              <a:rPr lang="sk-SK" dirty="0" smtClean="0"/>
              <a:t>, </a:t>
            </a:r>
            <a:r>
              <a:rPr lang="el-GR" dirty="0" smtClean="0"/>
              <a:t>γ</a:t>
            </a:r>
            <a:r>
              <a:rPr lang="sk-SK" dirty="0" smtClean="0"/>
              <a:t>,</a:t>
            </a:r>
            <a:r>
              <a:rPr lang="el-GR" dirty="0" smtClean="0"/>
              <a:t> δ </a:t>
            </a:r>
            <a:r>
              <a:rPr lang="sk-SK" dirty="0" smtClean="0"/>
              <a:t>ak uhol </a:t>
            </a:r>
            <a:r>
              <a:rPr lang="el-GR" dirty="0" smtClean="0"/>
              <a:t>α</a:t>
            </a:r>
            <a:r>
              <a:rPr lang="sk-SK" dirty="0" smtClean="0"/>
              <a:t> má veľkosť 70⁰.</a:t>
            </a:r>
            <a:endParaRPr lang="sk-SK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5037" y="2500968"/>
            <a:ext cx="5681964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38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34366"/>
          </a:xfrm>
        </p:spPr>
        <p:txBody>
          <a:bodyPr>
            <a:normAutofit/>
          </a:bodyPr>
          <a:lstStyle/>
          <a:p>
            <a:r>
              <a:rPr lang="sk-SK" sz="1800" dirty="0" smtClean="0"/>
              <a:t>- Doplň dĺžky strán c, d v obdĺžniku, ak je dĺžka</a:t>
            </a:r>
            <a:r>
              <a:rPr lang="sk-SK" sz="1800" dirty="0"/>
              <a:t> </a:t>
            </a:r>
            <a:r>
              <a:rPr lang="sk-SK" sz="1800" dirty="0" smtClean="0"/>
              <a:t>strany a = 10 cm, b = 6 cm.</a:t>
            </a:r>
            <a:br>
              <a:rPr lang="sk-SK" sz="1800" dirty="0" smtClean="0"/>
            </a:br>
            <a:r>
              <a:rPr lang="sk-SK" sz="1800" dirty="0" smtClean="0"/>
              <a:t>- Doplň dĺžky strán kosodĺžnika RQ a OQ, ak dĺžka strany OP = 70 mm a dĺžka </a:t>
            </a:r>
            <a:br>
              <a:rPr lang="sk-SK" sz="1800" dirty="0" smtClean="0"/>
            </a:br>
            <a:r>
              <a:rPr lang="sk-SK" sz="1800" dirty="0"/>
              <a:t> </a:t>
            </a:r>
            <a:r>
              <a:rPr lang="sk-SK" sz="1800" dirty="0" smtClean="0"/>
              <a:t>  strany PR = 40 mm.</a:t>
            </a:r>
            <a:endParaRPr lang="sk-SK" sz="1800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0549" y="3114225"/>
            <a:ext cx="3639627" cy="242641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176" y="2181456"/>
            <a:ext cx="4584589" cy="21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1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Rovnobežník</a:t>
            </a:r>
            <a:endParaRPr lang="sk-SK" sz="4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štvoruholník, ktorého každé dve protiľahlé strany sú rovnobežné.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71" t="19536" r="7873" b="57560"/>
          <a:stretch/>
        </p:blipFill>
        <p:spPr>
          <a:xfrm>
            <a:off x="2068338" y="3112654"/>
            <a:ext cx="5943969" cy="262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dirty="0" smtClean="0"/>
              <a:t>Rovnobežník</a:t>
            </a:r>
            <a:endParaRPr lang="sk-SK" sz="4400" dirty="0"/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4821" y="2482241"/>
            <a:ext cx="4254889" cy="2390707"/>
          </a:xfrm>
          <a:prstGeom prst="rect">
            <a:avLst/>
          </a:prstGeom>
        </p:spPr>
      </p:pic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A,B,C,D – sú vrcholy rovnobežníka</a:t>
            </a:r>
            <a:endParaRPr lang="sk-SK" sz="2400" dirty="0"/>
          </a:p>
          <a:p>
            <a:r>
              <a:rPr lang="sk-SK" sz="2400" dirty="0" smtClean="0"/>
              <a:t>AB, BC, CD, AD (a, b, c, d) – sú strany rovnobežníka</a:t>
            </a:r>
          </a:p>
          <a:p>
            <a:r>
              <a:rPr lang="sk-SK" sz="2400" dirty="0" smtClean="0"/>
              <a:t>AC, BD (e, f) – sú uhlopriečky rovnobežníka</a:t>
            </a:r>
          </a:p>
          <a:p>
            <a:r>
              <a:rPr lang="sk-SK" sz="2400" dirty="0" smtClean="0"/>
              <a:t>α, </a:t>
            </a:r>
            <a:r>
              <a:rPr lang="el-GR" sz="2400" dirty="0" smtClean="0"/>
              <a:t>β</a:t>
            </a:r>
            <a:r>
              <a:rPr lang="sk-SK" sz="2400" dirty="0" smtClean="0"/>
              <a:t>, </a:t>
            </a:r>
            <a:r>
              <a:rPr lang="el-GR" sz="2400" dirty="0" smtClean="0"/>
              <a:t>γ</a:t>
            </a:r>
            <a:r>
              <a:rPr lang="sk-SK" sz="2400" dirty="0" smtClean="0"/>
              <a:t>, </a:t>
            </a:r>
            <a:r>
              <a:rPr lang="el-GR" sz="2400" dirty="0" smtClean="0"/>
              <a:t>δ</a:t>
            </a:r>
            <a:r>
              <a:rPr lang="sk-SK" sz="2400" dirty="0" smtClean="0"/>
              <a:t> – sú vnútorné uhly rovnobežníka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96780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Vlastnosti rovnobežníka</a:t>
            </a:r>
            <a:endParaRPr lang="sk-SK" sz="4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b="1" dirty="0"/>
              <a:t>súčet vnútorných uhlov každého rovnobežníka je 360°</a:t>
            </a:r>
            <a:endParaRPr lang="sk-SK" dirty="0"/>
          </a:p>
          <a:p>
            <a:pPr lvl="0"/>
            <a:r>
              <a:rPr lang="sk-SK" b="1" dirty="0"/>
              <a:t>každé dve protiľahlé strany rovnobežníka sú zhodné </a:t>
            </a:r>
            <a:r>
              <a:rPr lang="sk-SK" dirty="0"/>
              <a:t>(majú rovnakú dĺžku)</a:t>
            </a:r>
          </a:p>
          <a:p>
            <a:pPr lvl="0"/>
            <a:r>
              <a:rPr lang="sk-SK" b="1" dirty="0"/>
              <a:t>každé dva protiľahlé vnútorné uhly rovnobežníka sú zhodné </a:t>
            </a:r>
            <a:r>
              <a:rPr lang="sk-SK" dirty="0"/>
              <a:t>(majú rovnakú veľkosť)</a:t>
            </a:r>
          </a:p>
          <a:p>
            <a:pPr lvl="0"/>
            <a:r>
              <a:rPr lang="sk-SK" b="1" dirty="0"/>
              <a:t>v každom rovnobežníku sa uhlopriečky navzájom rozpoľujú </a:t>
            </a:r>
            <a:r>
              <a:rPr lang="sk-SK" dirty="0"/>
              <a:t>(pretínajú sa v strede)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029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Rozdelenie rovnobežníkov</a:t>
            </a:r>
            <a:endParaRPr lang="sk-SK" sz="4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761404"/>
            <a:ext cx="5181600" cy="4351338"/>
          </a:xfrm>
        </p:spPr>
        <p:txBody>
          <a:bodyPr/>
          <a:lstStyle/>
          <a:p>
            <a:r>
              <a:rPr lang="sk-SK" dirty="0" smtClean="0"/>
              <a:t>Pravouhlé:</a:t>
            </a:r>
          </a:p>
          <a:p>
            <a:pPr marL="0" indent="0">
              <a:buNone/>
            </a:pPr>
            <a:r>
              <a:rPr lang="sk-SK" dirty="0" smtClean="0"/>
              <a:t>   - štvorec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- obdĺžnik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096000" y="1853334"/>
            <a:ext cx="5181600" cy="4351338"/>
          </a:xfrm>
        </p:spPr>
        <p:txBody>
          <a:bodyPr/>
          <a:lstStyle/>
          <a:p>
            <a:r>
              <a:rPr lang="sk-SK" dirty="0" smtClean="0"/>
              <a:t>Kosouhlé:</a:t>
            </a:r>
          </a:p>
          <a:p>
            <a:pPr marL="0" indent="0">
              <a:buNone/>
            </a:pPr>
            <a:r>
              <a:rPr lang="sk-SK" dirty="0" smtClean="0"/>
              <a:t>   - kosoštvorec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- kosodĺžnik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3"/>
          <a:srcRect r="80444"/>
          <a:stretch/>
        </p:blipFill>
        <p:spPr>
          <a:xfrm>
            <a:off x="2214418" y="2162937"/>
            <a:ext cx="1597891" cy="1630917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3"/>
          <a:srcRect l="72628" t="-461" r="467" b="4930"/>
          <a:stretch/>
        </p:blipFill>
        <p:spPr>
          <a:xfrm>
            <a:off x="6576291" y="4461165"/>
            <a:ext cx="2706254" cy="1911926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3"/>
          <a:srcRect l="39467" t="969" r="27243" b="419"/>
          <a:stretch/>
        </p:blipFill>
        <p:spPr>
          <a:xfrm>
            <a:off x="1114405" y="4254605"/>
            <a:ext cx="3202532" cy="1893454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 rotWithShape="1">
          <a:blip r:embed="rId3"/>
          <a:srcRect l="21335" t="-2452" r="60873" b="-2019"/>
          <a:stretch/>
        </p:blipFill>
        <p:spPr>
          <a:xfrm>
            <a:off x="7798863" y="2147497"/>
            <a:ext cx="1899303" cy="222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2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Štvorec a kosoštvorec</a:t>
            </a:r>
            <a:endParaRPr lang="sk-SK" sz="4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čom sa zhodujú: - rovnobežné protiľahlé strany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- rovnaká dĺžka všetkých strán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- uhlopriečky sa rozpoľujú a sú na seba kolmé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                                                                   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815" y="3762647"/>
            <a:ext cx="2471318" cy="250890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133" y="3571755"/>
            <a:ext cx="3418869" cy="260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1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Štvorec a kosoštvorec</a:t>
            </a:r>
            <a:endParaRPr lang="sk-SK" sz="4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čom sa líšia: - iba štvorec má všetky uhly pravé (</a:t>
            </a:r>
            <a:r>
              <a:rPr lang="el-GR" dirty="0" smtClean="0"/>
              <a:t>α</a:t>
            </a:r>
            <a:r>
              <a:rPr lang="sk-SK" dirty="0" smtClean="0"/>
              <a:t>, </a:t>
            </a:r>
            <a:r>
              <a:rPr lang="el-GR" dirty="0" smtClean="0"/>
              <a:t>β</a:t>
            </a:r>
            <a:r>
              <a:rPr lang="sk-SK" dirty="0" smtClean="0"/>
              <a:t>, </a:t>
            </a:r>
            <a:r>
              <a:rPr lang="el-GR" dirty="0" smtClean="0"/>
              <a:t>γ</a:t>
            </a:r>
            <a:r>
              <a:rPr lang="sk-SK" dirty="0" smtClean="0"/>
              <a:t>, </a:t>
            </a:r>
            <a:r>
              <a:rPr lang="el-GR" dirty="0" smtClean="0"/>
              <a:t>δ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r>
              <a:rPr lang="sk-SK" dirty="0" smtClean="0"/>
              <a:t>                            - iba uhlopriečky štvorca majú rovnakú dĺžku (u₁  ≠  u₂)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267" t="7831" r="56688" b="1901"/>
          <a:stretch/>
        </p:blipFill>
        <p:spPr>
          <a:xfrm>
            <a:off x="1738025" y="3251201"/>
            <a:ext cx="2972522" cy="3069502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/>
          <a:srcRect t="57980" r="72450"/>
          <a:stretch/>
        </p:blipFill>
        <p:spPr>
          <a:xfrm>
            <a:off x="5771238" y="3251201"/>
            <a:ext cx="3417454" cy="308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1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Obdĺžnik a kosodĺžnik</a:t>
            </a:r>
            <a:endParaRPr lang="sk-SK" sz="4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čom sa zhodujú: - rovnobežné protiľahlé strany (AB </a:t>
            </a:r>
            <a:r>
              <a:rPr lang="sk-SK" dirty="0" smtClean="0"/>
              <a:t>‖ CD, AD ‖ BC)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- rovnaká dĺžka protiľahlých strán (AB=CD, AD=BC)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- uhlopriečky sa rozpoľujú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31" y="3804838"/>
            <a:ext cx="3206774" cy="188992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382" y="3749969"/>
            <a:ext cx="3036071" cy="199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1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Obdĺžnik a kosodĺžnik</a:t>
            </a:r>
            <a:endParaRPr lang="sk-SK" sz="4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čom sa líšia: - iba obdĺžnik má všetky uhly pravé </a:t>
            </a:r>
            <a:r>
              <a:rPr lang="sk-SK" dirty="0" smtClean="0"/>
              <a:t>(</a:t>
            </a:r>
            <a:r>
              <a:rPr lang="el-GR" dirty="0" smtClean="0"/>
              <a:t>α</a:t>
            </a:r>
            <a:r>
              <a:rPr lang="sk-SK" dirty="0" smtClean="0"/>
              <a:t>, </a:t>
            </a:r>
            <a:r>
              <a:rPr lang="el-GR" dirty="0" smtClean="0"/>
              <a:t>β</a:t>
            </a:r>
            <a:r>
              <a:rPr lang="sk-SK" dirty="0" smtClean="0"/>
              <a:t>, </a:t>
            </a:r>
            <a:r>
              <a:rPr lang="el-GR" dirty="0" smtClean="0"/>
              <a:t>γ</a:t>
            </a:r>
            <a:r>
              <a:rPr lang="sk-SK" dirty="0" smtClean="0"/>
              <a:t>, </a:t>
            </a:r>
            <a:r>
              <a:rPr lang="el-GR" dirty="0" smtClean="0"/>
              <a:t>δ</a:t>
            </a:r>
            <a:r>
              <a:rPr lang="sk-SK" dirty="0" smtClean="0"/>
              <a:t>)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- iba uhlopriečky obdĺžnika majú rovnakú dĺžku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(OR ≠ PQ)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013" t="7170" r="53291" b="18167"/>
          <a:stretch/>
        </p:blipFill>
        <p:spPr>
          <a:xfrm>
            <a:off x="677334" y="3552358"/>
            <a:ext cx="3325659" cy="2220369"/>
          </a:xfrm>
          <a:prstGeom prst="rect">
            <a:avLst/>
          </a:prstGeom>
        </p:spPr>
      </p:pic>
      <p:cxnSp>
        <p:nvCxnSpPr>
          <p:cNvPr id="12" name="Rovná spojnica 11"/>
          <p:cNvCxnSpPr/>
          <p:nvPr/>
        </p:nvCxnSpPr>
        <p:spPr>
          <a:xfrm>
            <a:off x="5957455" y="55048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ok 20"/>
          <p:cNvPicPr>
            <a:picLocks noChangeAspect="1"/>
          </p:cNvPicPr>
          <p:nvPr/>
        </p:nvPicPr>
        <p:blipFill rotWithShape="1">
          <a:blip r:embed="rId3"/>
          <a:srcRect l="6062" t="51607" r="6642" b="35468"/>
          <a:stretch/>
        </p:blipFill>
        <p:spPr>
          <a:xfrm>
            <a:off x="4529817" y="3802235"/>
            <a:ext cx="4050765" cy="189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5939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340</TotalTime>
  <Words>392</Words>
  <Application>Microsoft Office PowerPoint</Application>
  <PresentationFormat>Širokouhlá</PresentationFormat>
  <Paragraphs>57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Fazeta</vt:lpstr>
      <vt:lpstr>Rovnobežníky a ich vlastnosti</vt:lpstr>
      <vt:lpstr>Rovnobežník</vt:lpstr>
      <vt:lpstr>Rovnobežník</vt:lpstr>
      <vt:lpstr>Vlastnosti rovnobežníka</vt:lpstr>
      <vt:lpstr>Rozdelenie rovnobežníkov</vt:lpstr>
      <vt:lpstr>Štvorec a kosoštvorec</vt:lpstr>
      <vt:lpstr>Štvorec a kosoštvorec</vt:lpstr>
      <vt:lpstr>Obdĺžnik a kosodĺžnik</vt:lpstr>
      <vt:lpstr>Obdĺžnik a kosodĺžnik</vt:lpstr>
      <vt:lpstr>Prezentácia programu PowerPoint</vt:lpstr>
      <vt:lpstr>Zopakujte si:</vt:lpstr>
      <vt:lpstr>Určte veľkosť uhlov β, γ, δ ak uhol α má veľkosť 70⁰.</vt:lpstr>
      <vt:lpstr>- Doplň dĺžky strán c, d v obdĺžniku, ak je dĺžka strany a = 10 cm, b = 6 cm. - Doplň dĺžky strán kosodĺžnika RQ a OQ, ak dĺžka strany OP = 70 mm a dĺžka     strany PR = 40 mm.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Rovnobežníky a ich vlastnosti</dc:title>
  <dc:creator>janik.belejkani@gmail.com</dc:creator>
  <cp:lastModifiedBy>janik.belejkani@gmail.com</cp:lastModifiedBy>
  <cp:revision>25</cp:revision>
  <dcterms:created xsi:type="dcterms:W3CDTF">2022-02-10T11:40:46Z</dcterms:created>
  <dcterms:modified xsi:type="dcterms:W3CDTF">2022-02-10T17:21:05Z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