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sldIdLst>
    <p:sldId id="256" r:id="rId2"/>
    <p:sldId id="263" r:id="rId3"/>
    <p:sldId id="264" r:id="rId4"/>
    <p:sldId id="278" r:id="rId5"/>
    <p:sldId id="277" r:id="rId6"/>
    <p:sldId id="275" r:id="rId7"/>
    <p:sldId id="260" r:id="rId8"/>
    <p:sldId id="257" r:id="rId9"/>
    <p:sldId id="258" r:id="rId10"/>
    <p:sldId id="274" r:id="rId11"/>
    <p:sldId id="273" r:id="rId12"/>
    <p:sldId id="261" r:id="rId13"/>
    <p:sldId id="265" r:id="rId14"/>
    <p:sldId id="262" r:id="rId15"/>
    <p:sldId id="259" r:id="rId16"/>
    <p:sldId id="266" r:id="rId17"/>
    <p:sldId id="27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 autoAdjust="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0"/>
      <c:depthPercent val="100"/>
      <c:rAngAx val="0"/>
    </c:view3D>
    <c:floor>
      <c:thickness val="0"/>
      <c:spPr>
        <a:solidFill>
          <a:schemeClr val="lt1"/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451189378831269E-2"/>
          <c:y val="0.19124694896965427"/>
          <c:w val="0.95548810621168734"/>
          <c:h val="0.46632662678341447"/>
        </c:manualLayout>
      </c:layout>
      <c:bar3D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pattFill prst="ltDn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>
                <a:solidFill>
                  <a:schemeClr val="accent1"/>
                </a:solidFill>
              </a:ln>
              <a:effectLst/>
              <a:sp3d>
                <a:contourClr>
                  <a:schemeClr val="accen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C9E-4F56-9406-DE319C61FA15}"/>
              </c:ext>
            </c:extLst>
          </c:dPt>
          <c:dPt>
            <c:idx val="1"/>
            <c:invertIfNegative val="0"/>
            <c:bubble3D val="0"/>
            <c:spPr>
              <a:pattFill prst="ltDn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>
                <a:solidFill>
                  <a:schemeClr val="accent2"/>
                </a:solidFill>
              </a:ln>
              <a:effectLst/>
              <a:sp3d>
                <a:contourClr>
                  <a:schemeClr val="accent2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C9E-4F56-9406-DE319C61FA15}"/>
              </c:ext>
            </c:extLst>
          </c:dPt>
          <c:dPt>
            <c:idx val="2"/>
            <c:invertIfNegative val="0"/>
            <c:bubble3D val="0"/>
            <c:spPr>
              <a:pattFill prst="ltDnDiag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ln>
                <a:solidFill>
                  <a:schemeClr val="accent3"/>
                </a:solidFill>
              </a:ln>
              <a:effectLst/>
              <a:sp3d>
                <a:contourClr>
                  <a:schemeClr val="accent3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C9E-4F56-9406-DE319C61FA15}"/>
              </c:ext>
            </c:extLst>
          </c:dPt>
          <c:dPt>
            <c:idx val="3"/>
            <c:invertIfNegative val="0"/>
            <c:bubble3D val="0"/>
            <c:spPr>
              <a:pattFill prst="ltDn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>
                <a:solidFill>
                  <a:schemeClr val="accent4"/>
                </a:solidFill>
              </a:ln>
              <a:effectLst/>
              <a:sp3d>
                <a:contourClr>
                  <a:schemeClr val="accent4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C9E-4F56-9406-DE319C61FA15}"/>
              </c:ext>
            </c:extLst>
          </c:dPt>
          <c:dLbls>
            <c:dLbl>
              <c:idx val="0"/>
              <c:layout>
                <c:manualLayout>
                  <c:x val="1.8209411095218835E-2"/>
                  <c:y val="-2.442747700066489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C9E-4F56-9406-DE319C61FA15}"/>
                </c:ext>
              </c:extLst>
            </c:dLbl>
            <c:dLbl>
              <c:idx val="1"/>
              <c:layout>
                <c:manualLayout>
                  <c:x val="-1.3496795407319277E-3"/>
                  <c:y val="-2.127790484072143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5,0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991939524499394E-2"/>
                      <c:h val="5.3674401507325803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2C9E-4F56-9406-DE319C61FA15}"/>
                </c:ext>
              </c:extLst>
            </c:dLbl>
            <c:dLbl>
              <c:idx val="2"/>
              <c:layout>
                <c:manualLayout>
                  <c:x val="2.0232678994686832E-3"/>
                  <c:y val="-2.442747700066489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2C9E-4F56-9406-DE319C61FA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Arkusz1!$C$16:$F$16</c:f>
              <c:strCache>
                <c:ptCount val="4"/>
                <c:pt idx="0">
                  <c:v>Uwzględnienie promocji zdrowia w dokumentach oraz pracy i życiu szkoły</c:v>
                </c:pt>
                <c:pt idx="1">
                  <c:v>Struktura dla realizacji programu szkoły promującej zdrowie  </c:v>
                </c:pt>
                <c:pt idx="2">
                  <c:v>Szkolenia, systematyczne informowanie i dostępność informacji na temat koncepcji szkoły promującej zdrowie</c:v>
                </c:pt>
                <c:pt idx="3">
                  <c:v>Planowanie i ewaluacja działań w zakresie promocji zdrowia</c:v>
                </c:pt>
              </c:strCache>
            </c:strRef>
          </c:cat>
          <c:val>
            <c:numRef>
              <c:f>Arkusz1!$C$17:$F$17</c:f>
              <c:numCache>
                <c:formatCode>General</c:formatCode>
                <c:ptCount val="4"/>
                <c:pt idx="0">
                  <c:v>4.7</c:v>
                </c:pt>
                <c:pt idx="1">
                  <c:v>5</c:v>
                </c:pt>
                <c:pt idx="2">
                  <c:v>4.7</c:v>
                </c:pt>
                <c:pt idx="3" formatCode="0.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C9E-4F56-9406-DE319C61FA1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0"/>
        <c:gapDepth val="0"/>
        <c:shape val="box"/>
        <c:axId val="50946048"/>
        <c:axId val="50947584"/>
        <c:axId val="0"/>
      </c:bar3DChart>
      <c:catAx>
        <c:axId val="509460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0947584"/>
        <c:crosses val="autoZero"/>
        <c:auto val="1"/>
        <c:lblAlgn val="ctr"/>
        <c:lblOffset val="100"/>
        <c:noMultiLvlLbl val="0"/>
      </c:catAx>
      <c:valAx>
        <c:axId val="509475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0946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Standard II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c:rich>
      </c:tx>
      <c:layout>
        <c:manualLayout>
          <c:xMode val="edge"/>
          <c:yMode val="edge"/>
          <c:x val="0.40467875125817016"/>
          <c:y val="4.47836547059917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4.4511893788312683E-2"/>
          <c:y val="0.19124694896965416"/>
          <c:w val="0.95548810621168734"/>
          <c:h val="0.6357669538743822"/>
        </c:manualLayout>
      </c:layout>
      <c:barChart>
        <c:barDir val="bar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pattFill prst="narVert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FDB5-48B7-B5B3-CDC630B9055E}"/>
              </c:ext>
            </c:extLst>
          </c:dPt>
          <c:dPt>
            <c:idx val="1"/>
            <c:invertIfNegative val="0"/>
            <c:bubble3D val="0"/>
            <c:spPr>
              <a:pattFill prst="narVert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>
                <a:noFill/>
              </a:ln>
              <a:effectLst>
                <a:innerShdw blurRad="114300">
                  <a:schemeClr val="accent2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FDB5-48B7-B5B3-CDC630B9055E}"/>
              </c:ext>
            </c:extLst>
          </c:dPt>
          <c:dPt>
            <c:idx val="2"/>
            <c:invertIfNegative val="0"/>
            <c:bubble3D val="0"/>
            <c:spPr>
              <a:pattFill prst="narVert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ln>
                <a:noFill/>
              </a:ln>
              <a:effectLst>
                <a:innerShdw blurRad="114300">
                  <a:schemeClr val="accent3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FDB5-48B7-B5B3-CDC630B9055E}"/>
              </c:ext>
            </c:extLst>
          </c:dPt>
          <c:dPt>
            <c:idx val="3"/>
            <c:invertIfNegative val="0"/>
            <c:bubble3D val="0"/>
            <c:spPr>
              <a:pattFill prst="narVert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>
                <a:noFill/>
              </a:ln>
              <a:effectLst>
                <a:innerShdw blurRad="114300">
                  <a:schemeClr val="accent4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7-FDB5-48B7-B5B3-CDC630B9055E}"/>
              </c:ext>
            </c:extLst>
          </c:dPt>
          <c:dPt>
            <c:idx val="4"/>
            <c:invertIfNegative val="0"/>
            <c:bubble3D val="0"/>
            <c:spPr>
              <a:pattFill prst="narVert">
                <a:fgClr>
                  <a:schemeClr val="accent5"/>
                </a:fgClr>
                <a:bgClr>
                  <a:schemeClr val="accent5">
                    <a:lumMod val="20000"/>
                    <a:lumOff val="80000"/>
                  </a:schemeClr>
                </a:bgClr>
              </a:pattFill>
              <a:ln>
                <a:noFill/>
              </a:ln>
              <a:effectLst>
                <a:innerShdw blurRad="114300">
                  <a:schemeClr val="accent5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9-FDB5-48B7-B5B3-CDC630B9055E}"/>
              </c:ext>
            </c:extLst>
          </c:dPt>
          <c:dPt>
            <c:idx val="5"/>
            <c:invertIfNegative val="0"/>
            <c:bubble3D val="0"/>
            <c:spPr>
              <a:pattFill prst="narVert">
                <a:fgClr>
                  <a:schemeClr val="accent6"/>
                </a:fgClr>
                <a:bgClr>
                  <a:schemeClr val="accent6">
                    <a:lumMod val="20000"/>
                    <a:lumOff val="80000"/>
                  </a:schemeClr>
                </a:bgClr>
              </a:pattFill>
              <a:ln>
                <a:noFill/>
              </a:ln>
              <a:effectLst>
                <a:innerShdw blurRad="114300">
                  <a:schemeClr val="accent6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B-FDB5-48B7-B5B3-CDC630B9055E}"/>
              </c:ext>
            </c:extLst>
          </c:dPt>
          <c:dPt>
            <c:idx val="6"/>
            <c:invertIfNegative val="0"/>
            <c:bubble3D val="0"/>
            <c:spPr>
              <a:pattFill prst="narVert">
                <a:fgClr>
                  <a:schemeClr val="accent1">
                    <a:lumMod val="60000"/>
                  </a:schemeClr>
                </a:fgClr>
                <a:bgClr>
                  <a:schemeClr val="accent1">
                    <a:lumMod val="60000"/>
                    <a:lumMod val="20000"/>
                    <a:lumOff val="80000"/>
                  </a:schemeClr>
                </a:bgClr>
              </a:pattFill>
              <a:ln>
                <a:noFill/>
              </a:ln>
              <a:effectLst>
                <a:innerShdw blurRad="114300">
                  <a:schemeClr val="accent1">
                    <a:lumMod val="6000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D-FDB5-48B7-B5B3-CDC630B9055E}"/>
              </c:ext>
            </c:extLst>
          </c:dPt>
          <c:dPt>
            <c:idx val="7"/>
            <c:invertIfNegative val="0"/>
            <c:bubble3D val="0"/>
            <c:spPr>
              <a:pattFill prst="narVert">
                <a:fgClr>
                  <a:schemeClr val="accent2">
                    <a:lumMod val="60000"/>
                  </a:schemeClr>
                </a:fgClr>
                <a:bgClr>
                  <a:schemeClr val="accent2">
                    <a:lumMod val="60000"/>
                    <a:lumMod val="20000"/>
                    <a:lumOff val="80000"/>
                  </a:schemeClr>
                </a:bgClr>
              </a:pattFill>
              <a:ln>
                <a:noFill/>
              </a:ln>
              <a:effectLst>
                <a:innerShdw blurRad="114300">
                  <a:schemeClr val="accent2">
                    <a:lumMod val="6000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F-FDB5-48B7-B5B3-CDC630B9055E}"/>
              </c:ext>
            </c:extLst>
          </c:dPt>
          <c:dPt>
            <c:idx val="8"/>
            <c:invertIfNegative val="0"/>
            <c:bubble3D val="0"/>
            <c:spPr>
              <a:pattFill prst="narVert">
                <a:fgClr>
                  <a:schemeClr val="accent3">
                    <a:lumMod val="60000"/>
                  </a:schemeClr>
                </a:fgClr>
                <a:bgClr>
                  <a:schemeClr val="accent3">
                    <a:lumMod val="60000"/>
                    <a:lumMod val="20000"/>
                    <a:lumOff val="80000"/>
                  </a:schemeClr>
                </a:bgClr>
              </a:pattFill>
              <a:ln>
                <a:noFill/>
              </a:ln>
              <a:effectLst>
                <a:innerShdw blurRad="114300">
                  <a:schemeClr val="accent3">
                    <a:lumMod val="6000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11-FDB5-48B7-B5B3-CDC630B9055E}"/>
              </c:ext>
            </c:extLst>
          </c:dPt>
          <c:dPt>
            <c:idx val="9"/>
            <c:invertIfNegative val="0"/>
            <c:bubble3D val="0"/>
            <c:spPr>
              <a:pattFill prst="narVert">
                <a:fgClr>
                  <a:schemeClr val="accent4">
                    <a:lumMod val="60000"/>
                  </a:schemeClr>
                </a:fgClr>
                <a:bgClr>
                  <a:schemeClr val="accent4">
                    <a:lumMod val="60000"/>
                    <a:lumMod val="20000"/>
                    <a:lumOff val="80000"/>
                  </a:schemeClr>
                </a:bgClr>
              </a:pattFill>
              <a:ln>
                <a:noFill/>
              </a:ln>
              <a:effectLst>
                <a:innerShdw blurRad="114300">
                  <a:schemeClr val="accent4">
                    <a:lumMod val="6000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13-FDB5-48B7-B5B3-CDC630B9055E}"/>
              </c:ext>
            </c:extLst>
          </c:dPt>
          <c:dPt>
            <c:idx val="10"/>
            <c:invertIfNegative val="0"/>
            <c:bubble3D val="0"/>
            <c:spPr>
              <a:pattFill prst="narVert">
                <a:fgClr>
                  <a:schemeClr val="accent5">
                    <a:lumMod val="60000"/>
                  </a:schemeClr>
                </a:fgClr>
                <a:bgClr>
                  <a:schemeClr val="accent5">
                    <a:lumMod val="60000"/>
                    <a:lumMod val="20000"/>
                    <a:lumOff val="80000"/>
                  </a:schemeClr>
                </a:bgClr>
              </a:pattFill>
              <a:ln>
                <a:noFill/>
              </a:ln>
              <a:effectLst>
                <a:innerShdw blurRad="114300">
                  <a:schemeClr val="accent5">
                    <a:lumMod val="6000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15-FDB5-48B7-B5B3-CDC630B9055E}"/>
              </c:ext>
            </c:extLst>
          </c:dPt>
          <c:dPt>
            <c:idx val="11"/>
            <c:invertIfNegative val="0"/>
            <c:bubble3D val="0"/>
            <c:spPr>
              <a:pattFill prst="narVert">
                <a:fgClr>
                  <a:schemeClr val="accent6">
                    <a:lumMod val="60000"/>
                  </a:schemeClr>
                </a:fgClr>
                <a:bgClr>
                  <a:schemeClr val="accent6">
                    <a:lumMod val="60000"/>
                    <a:lumMod val="20000"/>
                    <a:lumOff val="80000"/>
                  </a:schemeClr>
                </a:bgClr>
              </a:pattFill>
              <a:ln>
                <a:noFill/>
              </a:ln>
              <a:effectLst>
                <a:innerShdw blurRad="114300">
                  <a:schemeClr val="accent6">
                    <a:lumMod val="6000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17-FDB5-48B7-B5B3-CDC630B9055E}"/>
              </c:ext>
            </c:extLst>
          </c:dPt>
          <c:dPt>
            <c:idx val="12"/>
            <c:invertIfNegative val="0"/>
            <c:bubble3D val="0"/>
            <c:spPr>
              <a:pattFill prst="narVert">
                <a:fgClr>
                  <a:schemeClr val="accent1">
                    <a:lumMod val="80000"/>
                    <a:lumOff val="20000"/>
                  </a:schemeClr>
                </a:fgClr>
                <a:bgClr>
                  <a:schemeClr val="accent1">
                    <a:lumMod val="80000"/>
                    <a:lumOff val="20000"/>
                    <a:lumMod val="20000"/>
                    <a:lumOff val="80000"/>
                  </a:schemeClr>
                </a:bgClr>
              </a:pattFill>
              <a:ln>
                <a:noFill/>
              </a:ln>
              <a:effectLst>
                <a:innerShdw blurRad="114300">
                  <a:schemeClr val="accent1">
                    <a:lumMod val="80000"/>
                    <a:lumOff val="2000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19-FDB5-48B7-B5B3-CDC630B9055E}"/>
              </c:ext>
            </c:extLst>
          </c:dPt>
          <c:dPt>
            <c:idx val="13"/>
            <c:invertIfNegative val="0"/>
            <c:bubble3D val="0"/>
            <c:spPr>
              <a:pattFill prst="narVert">
                <a:fgClr>
                  <a:schemeClr val="accent2">
                    <a:lumMod val="80000"/>
                    <a:lumOff val="20000"/>
                  </a:schemeClr>
                </a:fgClr>
                <a:bgClr>
                  <a:schemeClr val="accent2">
                    <a:lumMod val="80000"/>
                    <a:lumOff val="20000"/>
                    <a:lumMod val="20000"/>
                    <a:lumOff val="80000"/>
                  </a:schemeClr>
                </a:bgClr>
              </a:pattFill>
              <a:ln>
                <a:noFill/>
              </a:ln>
              <a:effectLst>
                <a:innerShdw blurRad="114300">
                  <a:schemeClr val="accent2">
                    <a:lumMod val="80000"/>
                    <a:lumOff val="2000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1B-FDB5-48B7-B5B3-CDC630B9055E}"/>
              </c:ext>
            </c:extLst>
          </c:dPt>
          <c:dPt>
            <c:idx val="14"/>
            <c:invertIfNegative val="0"/>
            <c:bubble3D val="0"/>
            <c:spPr>
              <a:pattFill prst="narVert">
                <a:fgClr>
                  <a:schemeClr val="accent3">
                    <a:lumMod val="80000"/>
                    <a:lumOff val="20000"/>
                  </a:schemeClr>
                </a:fgClr>
                <a:bgClr>
                  <a:schemeClr val="accent3">
                    <a:lumMod val="80000"/>
                    <a:lumOff val="20000"/>
                    <a:lumMod val="20000"/>
                    <a:lumOff val="80000"/>
                  </a:schemeClr>
                </a:bgClr>
              </a:pattFill>
              <a:ln>
                <a:noFill/>
              </a:ln>
              <a:effectLst>
                <a:innerShdw blurRad="114300">
                  <a:schemeClr val="accent3">
                    <a:lumMod val="80000"/>
                    <a:lumOff val="2000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1D-FDB5-48B7-B5B3-CDC630B9055E}"/>
              </c:ext>
            </c:extLst>
          </c:dPt>
          <c:dPt>
            <c:idx val="15"/>
            <c:invertIfNegative val="0"/>
            <c:bubble3D val="0"/>
            <c:spPr>
              <a:pattFill prst="narVert">
                <a:fgClr>
                  <a:schemeClr val="accent4">
                    <a:lumMod val="80000"/>
                    <a:lumOff val="20000"/>
                  </a:schemeClr>
                </a:fgClr>
                <a:bgClr>
                  <a:schemeClr val="accent4">
                    <a:lumMod val="80000"/>
                    <a:lumOff val="20000"/>
                    <a:lumMod val="20000"/>
                    <a:lumOff val="80000"/>
                  </a:schemeClr>
                </a:bgClr>
              </a:pattFill>
              <a:ln>
                <a:noFill/>
              </a:ln>
              <a:effectLst>
                <a:innerShdw blurRad="114300">
                  <a:schemeClr val="accent4">
                    <a:lumMod val="80000"/>
                    <a:lumOff val="2000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1F-FDB5-48B7-B5B3-CDC630B9055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4.8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DB5-48B7-B5B3-CDC630B9055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4,7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FDB5-48B7-B5B3-CDC630B9055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4.8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FDB5-48B7-B5B3-CDC630B9055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FDB5-48B7-B5B3-CDC630B9055E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FDB5-48B7-B5B3-CDC630B9055E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7-FDB5-48B7-B5B3-CDC630B9055E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/>
                      <a:t>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9-FDB5-48B7-B5B3-CDC630B9055E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r>
                      <a:rPr lang="en-US"/>
                      <a:t>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D-FDB5-48B7-B5B3-CDC630B9055E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r>
                      <a:rPr lang="en-US"/>
                      <a:t>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F-FDB5-48B7-B5B3-CDC630B905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Arkusz1!$C$157:$R$158</c:f>
              <c:multiLvlStrCache>
                <c:ptCount val="16"/>
                <c:lvl>
                  <c:pt idx="0">
                    <c:v>Stwarzanie możliwości uczniom uczestnictwa w życiu szkoły</c:v>
                  </c:pt>
                  <c:pt idx="1">
                    <c:v>Relacje i wsparcie ze strony nauczycieli</c:v>
                  </c:pt>
                  <c:pt idx="2">
                    <c:v>Relacje między uczniami</c:v>
                  </c:pt>
                  <c:pt idx="3">
                    <c:v>Stwarzanie nauczycielom możliwości uczestnictwa w życiu szkoły</c:v>
                  </c:pt>
                  <c:pt idx="4">
                    <c:v>Relacje i wsparcie ze strony dyrekcji szkoły</c:v>
                  </c:pt>
                  <c:pt idx="5">
                    <c:v>Relacje między nauczycielami</c:v>
                  </c:pt>
                  <c:pt idx="6">
                    <c:v>Relacje z uczniami</c:v>
                  </c:pt>
                  <c:pt idx="7">
                    <c:v>Relacje z rodzicami uczniów</c:v>
                  </c:pt>
                  <c:pt idx="8">
                    <c:v>Stwarzanie pracownikom możliwości uczestnictwa w życiu szkoły</c:v>
                  </c:pt>
                  <c:pt idx="9">
                    <c:v>Relacje i wsparcie ze strony dyrekcji szkoły</c:v>
                  </c:pt>
                  <c:pt idx="10">
                    <c:v>Relacje z nauczycielami</c:v>
                  </c:pt>
                  <c:pt idx="11">
                    <c:v>Relacje z innymi pracownikami szkoły</c:v>
                  </c:pt>
                  <c:pt idx="12">
                    <c:v>Relacje z uczniami</c:v>
                  </c:pt>
                  <c:pt idx="13">
                    <c:v>Stwarzanie rodzicom możliwości uczestnictwa w życiu szkoły</c:v>
                  </c:pt>
                  <c:pt idx="14">
                    <c:v>Relacje z nauczycielmi i dyrekcją</c:v>
                  </c:pt>
                  <c:pt idx="15">
                    <c:v>Postrzeganie przez rodziców sposobu w jaki nauczyciele traktują ich dziecko</c:v>
                  </c:pt>
                </c:lvl>
                <c:lvl>
                  <c:pt idx="0">
                    <c:v>uczniowie </c:v>
                  </c:pt>
                  <c:pt idx="3">
                    <c:v>nauczyciele</c:v>
                  </c:pt>
                  <c:pt idx="8">
                    <c:v>pracownicy niepedagogiczni</c:v>
                  </c:pt>
                  <c:pt idx="13">
                    <c:v>rodzice uczniów</c:v>
                  </c:pt>
                </c:lvl>
              </c:multiLvlStrCache>
            </c:multiLvlStrRef>
          </c:cat>
          <c:val>
            <c:numRef>
              <c:f>Arkusz1!$C$159:$R$159</c:f>
              <c:numCache>
                <c:formatCode>General</c:formatCode>
                <c:ptCount val="16"/>
                <c:pt idx="0">
                  <c:v>4</c:v>
                </c:pt>
                <c:pt idx="1">
                  <c:v>5</c:v>
                </c:pt>
                <c:pt idx="2">
                  <c:v>4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4</c:v>
                </c:pt>
                <c:pt idx="8">
                  <c:v>4</c:v>
                </c:pt>
                <c:pt idx="9">
                  <c:v>5</c:v>
                </c:pt>
                <c:pt idx="10">
                  <c:v>5</c:v>
                </c:pt>
                <c:pt idx="11">
                  <c:v>4</c:v>
                </c:pt>
                <c:pt idx="12">
                  <c:v>5</c:v>
                </c:pt>
                <c:pt idx="13">
                  <c:v>4</c:v>
                </c:pt>
                <c:pt idx="14">
                  <c:v>5</c:v>
                </c:pt>
                <c:pt idx="1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FDB5-48B7-B5B3-CDC630B9055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27"/>
        <c:overlap val="-48"/>
        <c:axId val="122579584"/>
        <c:axId val="122581376"/>
      </c:barChart>
      <c:catAx>
        <c:axId val="122579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22581376"/>
        <c:crosses val="autoZero"/>
        <c:auto val="1"/>
        <c:lblAlgn val="ctr"/>
        <c:lblOffset val="100"/>
        <c:noMultiLvlLbl val="0"/>
      </c:catAx>
      <c:valAx>
        <c:axId val="1225813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2579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2400" b="1" i="0" u="none" strike="noStrike" kern="1200" cap="all" spc="15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l-PL" sz="2400" b="1">
                <a:solidFill>
                  <a:sysClr val="windowText" lastClr="000000"/>
                </a:solidFill>
              </a:rPr>
              <a:t>Standard II</a:t>
            </a:r>
            <a:endParaRPr lang="en-US" sz="2400" b="1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40467875125817016"/>
          <c:y val="4.47836547059917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2400" b="1" i="0" u="none" strike="noStrike" kern="1200" cap="all" spc="15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view3D>
      <c:rotX val="10"/>
      <c:rotY val="0"/>
      <c:depthPercent val="100"/>
      <c:rAngAx val="0"/>
    </c:view3D>
    <c:floor>
      <c:thickness val="0"/>
      <c:spPr>
        <a:solidFill>
          <a:schemeClr val="lt1"/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4511893788312683E-2"/>
          <c:y val="0.19124694896965416"/>
          <c:w val="0.95548810621168734"/>
          <c:h val="0.46632662678341447"/>
        </c:manualLayout>
      </c:layout>
      <c:bar3D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pattFill prst="ltDn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>
                <a:solidFill>
                  <a:schemeClr val="accent1"/>
                </a:solidFill>
              </a:ln>
              <a:effectLst/>
              <a:sp3d>
                <a:contourClr>
                  <a:schemeClr val="accen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02A-48DA-B724-6C25ABAC67A9}"/>
              </c:ext>
            </c:extLst>
          </c:dPt>
          <c:dPt>
            <c:idx val="1"/>
            <c:invertIfNegative val="0"/>
            <c:bubble3D val="0"/>
            <c:spPr>
              <a:pattFill prst="ltDn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>
                <a:solidFill>
                  <a:schemeClr val="accent2"/>
                </a:solidFill>
              </a:ln>
              <a:effectLst/>
              <a:sp3d>
                <a:contourClr>
                  <a:schemeClr val="accent2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02A-48DA-B724-6C25ABAC67A9}"/>
              </c:ext>
            </c:extLst>
          </c:dPt>
          <c:dPt>
            <c:idx val="2"/>
            <c:invertIfNegative val="0"/>
            <c:bubble3D val="0"/>
            <c:spPr>
              <a:pattFill prst="ltDnDiag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ln>
                <a:solidFill>
                  <a:schemeClr val="accent3"/>
                </a:solidFill>
              </a:ln>
              <a:effectLst/>
              <a:sp3d>
                <a:contourClr>
                  <a:schemeClr val="accent3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02A-48DA-B724-6C25ABAC67A9}"/>
              </c:ext>
            </c:extLst>
          </c:dPt>
          <c:dPt>
            <c:idx val="3"/>
            <c:invertIfNegative val="0"/>
            <c:bubble3D val="0"/>
            <c:spPr>
              <a:pattFill prst="ltDn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>
                <a:solidFill>
                  <a:schemeClr val="accent4"/>
                </a:solidFill>
              </a:ln>
              <a:effectLst/>
              <a:sp3d>
                <a:contourClr>
                  <a:schemeClr val="accent4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02A-48DA-B724-6C25ABAC67A9}"/>
              </c:ext>
            </c:extLst>
          </c:dPt>
          <c:dLbls>
            <c:dLbl>
              <c:idx val="0"/>
              <c:layout>
                <c:manualLayout>
                  <c:x val="1.0288065843621401E-2"/>
                  <c:y val="-3.396739130434783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4,8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02A-48DA-B724-6C25ABAC67A9}"/>
                </c:ext>
              </c:extLst>
            </c:dLbl>
            <c:dLbl>
              <c:idx val="1"/>
              <c:layout>
                <c:manualLayout>
                  <c:x val="3.8580246913580262E-3"/>
                  <c:y val="-1.35869565217391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5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02A-48DA-B724-6C25ABAC67A9}"/>
                </c:ext>
              </c:extLst>
            </c:dLbl>
            <c:dLbl>
              <c:idx val="2"/>
              <c:layout>
                <c:manualLayout>
                  <c:x val="3.8580246913580262E-3"/>
                  <c:y val="-2.038043478260866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4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802A-48DA-B724-6C25ABAC67A9}"/>
                </c:ext>
              </c:extLst>
            </c:dLbl>
            <c:dLbl>
              <c:idx val="3"/>
              <c:layout>
                <c:manualLayout>
                  <c:x val="0"/>
                  <c:y val="-2.26449275362319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4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802A-48DA-B724-6C25ABAC67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Arkusz1!$C$199:$F$199</c:f>
              <c:strCache>
                <c:ptCount val="4"/>
                <c:pt idx="0">
                  <c:v>Uczniowie</c:v>
                </c:pt>
                <c:pt idx="1">
                  <c:v>Nauczyciele </c:v>
                </c:pt>
                <c:pt idx="2">
                  <c:v>Pracownicy niepedagogiczni</c:v>
                </c:pt>
                <c:pt idx="3">
                  <c:v>Rodzice uczniów</c:v>
                </c:pt>
              </c:strCache>
            </c:strRef>
          </c:cat>
          <c:val>
            <c:numRef>
              <c:f>Arkusz1!$C$200:$F$200</c:f>
              <c:numCache>
                <c:formatCode>0.0</c:formatCode>
                <c:ptCount val="4"/>
                <c:pt idx="0" formatCode="General">
                  <c:v>4.3</c:v>
                </c:pt>
                <c:pt idx="1">
                  <c:v>4.8</c:v>
                </c:pt>
                <c:pt idx="2" formatCode="General">
                  <c:v>4.5999999999999996</c:v>
                </c:pt>
                <c:pt idx="3" formatCode="General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02A-48DA-B724-6C25ABAC67A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0"/>
        <c:gapDepth val="0"/>
        <c:shape val="box"/>
        <c:axId val="123418880"/>
        <c:axId val="123441152"/>
        <c:axId val="0"/>
      </c:bar3DChart>
      <c:catAx>
        <c:axId val="123418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23441152"/>
        <c:crosses val="autoZero"/>
        <c:auto val="1"/>
        <c:lblAlgn val="ctr"/>
        <c:lblOffset val="100"/>
        <c:noMultiLvlLbl val="0"/>
      </c:catAx>
      <c:valAx>
        <c:axId val="1234411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3418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800" b="1" i="0" u="none" strike="noStrike" kern="1200" cap="all" spc="15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l-PL" sz="2400" b="1" dirty="0">
                <a:solidFill>
                  <a:sysClr val="windowText" lastClr="000000"/>
                </a:solidFill>
              </a:rPr>
              <a:t>Standard </a:t>
            </a:r>
            <a:r>
              <a:rPr lang="pl-PL" sz="2400" b="1" dirty="0" err="1">
                <a:solidFill>
                  <a:sysClr val="windowText" lastClr="000000"/>
                </a:solidFill>
              </a:rPr>
              <a:t>iiI</a:t>
            </a:r>
            <a:endParaRPr lang="en-US" sz="2400" b="1" dirty="0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40467875125817016"/>
          <c:y val="4.47836547059917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800" b="1" i="0" u="none" strike="noStrike" kern="1200" cap="all" spc="15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view3D>
      <c:rotX val="10"/>
      <c:rotY val="0"/>
      <c:depthPercent val="100"/>
      <c:rAngAx val="0"/>
    </c:view3D>
    <c:floor>
      <c:thickness val="0"/>
      <c:spPr>
        <a:solidFill>
          <a:schemeClr val="lt1"/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9995319869383129E-2"/>
          <c:y val="0.1912470434581785"/>
          <c:w val="0.96000464536675012"/>
          <c:h val="0.57414398211023554"/>
        </c:manualLayout>
      </c:layout>
      <c:bar3D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pattFill prst="ltDn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>
                <a:solidFill>
                  <a:schemeClr val="accent1"/>
                </a:solidFill>
              </a:ln>
              <a:effectLst/>
              <a:sp3d>
                <a:contourClr>
                  <a:schemeClr val="accen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B83-4CD8-813C-023EDBBBA444}"/>
              </c:ext>
            </c:extLst>
          </c:dPt>
          <c:dPt>
            <c:idx val="1"/>
            <c:invertIfNegative val="0"/>
            <c:bubble3D val="0"/>
            <c:spPr>
              <a:pattFill prst="ltDn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>
                <a:solidFill>
                  <a:schemeClr val="accent2"/>
                </a:solidFill>
              </a:ln>
              <a:effectLst/>
              <a:sp3d>
                <a:contourClr>
                  <a:schemeClr val="accent2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B83-4CD8-813C-023EDBBBA444}"/>
              </c:ext>
            </c:extLst>
          </c:dPt>
          <c:dPt>
            <c:idx val="2"/>
            <c:invertIfNegative val="0"/>
            <c:bubble3D val="0"/>
            <c:spPr>
              <a:pattFill prst="ltDnDiag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ln>
                <a:solidFill>
                  <a:schemeClr val="accent3"/>
                </a:solidFill>
              </a:ln>
              <a:effectLst/>
              <a:sp3d>
                <a:contourClr>
                  <a:schemeClr val="accent3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B83-4CD8-813C-023EDBBBA444}"/>
              </c:ext>
            </c:extLst>
          </c:dPt>
          <c:dPt>
            <c:idx val="3"/>
            <c:invertIfNegative val="0"/>
            <c:bubble3D val="0"/>
            <c:spPr>
              <a:pattFill prst="ltDn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>
                <a:solidFill>
                  <a:schemeClr val="accent4"/>
                </a:solidFill>
              </a:ln>
              <a:effectLst/>
              <a:sp3d>
                <a:contourClr>
                  <a:schemeClr val="accent4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B83-4CD8-813C-023EDBBBA444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B83-4CD8-813C-023EDBBBA444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3.8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9B83-4CD8-813C-023EDBBBA444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9B83-4CD8-813C-023EDBBBA444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4,3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9B83-4CD8-813C-023EDBBBA4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Arkusz1!$D$57:$G$57</c:f>
              <c:strCache>
                <c:ptCount val="4"/>
                <c:pt idx="0">
                  <c:v>Realizacja edukacji zdrowotnej zgodnie z podstawą programową kształcenia ogólnego</c:v>
                </c:pt>
                <c:pt idx="1">
                  <c:v>Aktywny udział uczniów w procesie edukacji zdrowotnej, współpraca z rodzicami i społecznością lokalną </c:v>
                </c:pt>
                <c:pt idx="2">
                  <c:v>Działania dla poprawy jakości i skuteczności edukacji zdrowotnej</c:v>
                </c:pt>
                <c:pt idx="3">
                  <c:v>Edukacja zdrowotna nauczycieli i pracowników niepedagogicznych </c:v>
                </c:pt>
              </c:strCache>
            </c:strRef>
          </c:cat>
          <c:val>
            <c:numRef>
              <c:f>Arkusz1!$D$58:$G$58</c:f>
              <c:numCache>
                <c:formatCode>0.0</c:formatCode>
                <c:ptCount val="4"/>
                <c:pt idx="0">
                  <c:v>4.9000000000000004</c:v>
                </c:pt>
                <c:pt idx="1">
                  <c:v>4.5999999999999996</c:v>
                </c:pt>
                <c:pt idx="2">
                  <c:v>4.8</c:v>
                </c:pt>
                <c:pt idx="3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B83-4CD8-813C-023EDBBBA44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0"/>
        <c:gapDepth val="0"/>
        <c:shape val="box"/>
        <c:axId val="123617664"/>
        <c:axId val="123619200"/>
        <c:axId val="0"/>
      </c:bar3DChart>
      <c:catAx>
        <c:axId val="123617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23619200"/>
        <c:crosses val="autoZero"/>
        <c:auto val="1"/>
        <c:lblAlgn val="ctr"/>
        <c:lblOffset val="100"/>
        <c:noMultiLvlLbl val="0"/>
      </c:catAx>
      <c:valAx>
        <c:axId val="123619200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2361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2400" b="1" i="0" u="none" strike="noStrike" kern="1200" cap="all" spc="15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l-PL" sz="2400" b="1" dirty="0">
                <a:solidFill>
                  <a:sysClr val="windowText" lastClr="000000"/>
                </a:solidFill>
              </a:rPr>
              <a:t>Standard Iv</a:t>
            </a:r>
            <a:endParaRPr lang="en-US" sz="2400" b="1" dirty="0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40467875125817016"/>
          <c:y val="4.47836547059917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2400" b="1" i="0" u="none" strike="noStrike" kern="1200" cap="all" spc="15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view3D>
      <c:rotX val="10"/>
      <c:rotY val="0"/>
      <c:depthPercent val="100"/>
      <c:rAngAx val="0"/>
    </c:view3D>
    <c:floor>
      <c:thickness val="0"/>
      <c:spPr>
        <a:solidFill>
          <a:schemeClr val="lt1"/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3207533934162913E-2"/>
          <c:y val="0.26590511004866257"/>
          <c:w val="0.95548810621168734"/>
          <c:h val="0.46632662678341447"/>
        </c:manualLayout>
      </c:layout>
      <c:bar3D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pattFill prst="ltDn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>
                <a:solidFill>
                  <a:schemeClr val="accent1"/>
                </a:solidFill>
              </a:ln>
              <a:effectLst/>
              <a:sp3d>
                <a:contourClr>
                  <a:schemeClr val="accen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8E1-4CA5-ADA8-12C3D6A6768B}"/>
              </c:ext>
            </c:extLst>
          </c:dPt>
          <c:dPt>
            <c:idx val="1"/>
            <c:invertIfNegative val="0"/>
            <c:bubble3D val="0"/>
            <c:spPr>
              <a:pattFill prst="ltDn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>
                <a:solidFill>
                  <a:schemeClr val="accent2"/>
                </a:solidFill>
              </a:ln>
              <a:effectLst/>
              <a:sp3d>
                <a:contourClr>
                  <a:schemeClr val="accent2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8E1-4CA5-ADA8-12C3D6A6768B}"/>
              </c:ext>
            </c:extLst>
          </c:dPt>
          <c:dPt>
            <c:idx val="2"/>
            <c:invertIfNegative val="0"/>
            <c:bubble3D val="0"/>
            <c:spPr>
              <a:pattFill prst="ltDnDiag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ln>
                <a:solidFill>
                  <a:schemeClr val="accent3"/>
                </a:solidFill>
              </a:ln>
              <a:effectLst/>
              <a:sp3d>
                <a:contourClr>
                  <a:schemeClr val="accent3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8E1-4CA5-ADA8-12C3D6A6768B}"/>
              </c:ext>
            </c:extLst>
          </c:dPt>
          <c:dPt>
            <c:idx val="3"/>
            <c:invertIfNegative val="0"/>
            <c:bubble3D val="0"/>
            <c:spPr>
              <a:pattFill prst="ltDn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>
                <a:solidFill>
                  <a:schemeClr val="accent4"/>
                </a:solidFill>
              </a:ln>
              <a:effectLst/>
              <a:sp3d>
                <a:contourClr>
                  <a:schemeClr val="accent4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8E1-4CA5-ADA8-12C3D6A6768B}"/>
              </c:ext>
            </c:extLst>
          </c:dPt>
          <c:dPt>
            <c:idx val="4"/>
            <c:invertIfNegative val="0"/>
            <c:bubble3D val="0"/>
            <c:spPr>
              <a:pattFill prst="ltDnDiag">
                <a:fgClr>
                  <a:schemeClr val="accent5"/>
                </a:fgClr>
                <a:bgClr>
                  <a:schemeClr val="accent5">
                    <a:lumMod val="20000"/>
                    <a:lumOff val="80000"/>
                  </a:schemeClr>
                </a:bgClr>
              </a:pattFill>
              <a:ln>
                <a:solidFill>
                  <a:schemeClr val="accent5"/>
                </a:solidFill>
              </a:ln>
              <a:effectLst/>
              <a:sp3d>
                <a:contourClr>
                  <a:schemeClr val="accent5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98E1-4CA5-ADA8-12C3D6A6768B}"/>
              </c:ext>
            </c:extLst>
          </c:dPt>
          <c:dLbls>
            <c:dLbl>
              <c:idx val="0"/>
              <c:layout>
                <c:manualLayout>
                  <c:x val="8.1883485970660128E-3"/>
                  <c:y val="-2.672386053728430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8E1-4CA5-ADA8-12C3D6A6768B}"/>
                </c:ext>
              </c:extLst>
            </c:dLbl>
            <c:dLbl>
              <c:idx val="1"/>
              <c:layout>
                <c:manualLayout>
                  <c:x val="5.8488204264757664E-3"/>
                  <c:y val="-5.260842633083337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3,7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98E1-4CA5-ADA8-12C3D6A6768B}"/>
                </c:ext>
              </c:extLst>
            </c:dLbl>
            <c:dLbl>
              <c:idx val="2"/>
              <c:layout>
                <c:manualLayout>
                  <c:x val="2.3395281705902871E-3"/>
                  <c:y val="-3.47410361919110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4.7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98E1-4CA5-ADA8-12C3D6A6768B}"/>
                </c:ext>
              </c:extLst>
            </c:dLbl>
            <c:dLbl>
              <c:idx val="3"/>
              <c:layout>
                <c:manualLayout>
                  <c:x val="1.1697640852950586E-3"/>
                  <c:y val="-2.405148659439998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4.8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98E1-4CA5-ADA8-12C3D6A6768B}"/>
                </c:ext>
              </c:extLst>
            </c:dLbl>
            <c:dLbl>
              <c:idx val="4"/>
              <c:layout>
                <c:manualLayout>
                  <c:x val="-3.5092922558854376E-3"/>
                  <c:y val="-2.939626139315552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4.9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98E1-4CA5-ADA8-12C3D6A676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Arkusz1!$C$96:$G$96</c:f>
              <c:strCache>
                <c:ptCount val="5"/>
                <c:pt idx="0">
                  <c:v>Wybrane pomieszczenia i ich wyposażenie oraz organizacja pracy</c:v>
                </c:pt>
                <c:pt idx="1">
                  <c:v>Czystość w szkole</c:v>
                </c:pt>
                <c:pt idx="2">
                  <c:v>Organizacja przerw międzylekcyjnych </c:v>
                </c:pt>
                <c:pt idx="3">
                  <c:v>Wychowanie fizyczne oraz aktywność fizyczna członków społeczności szkolnej</c:v>
                </c:pt>
                <c:pt idx="4">
                  <c:v>Żywienie w szkole</c:v>
                </c:pt>
              </c:strCache>
            </c:strRef>
          </c:cat>
          <c:val>
            <c:numRef>
              <c:f>Arkusz1!$C$97:$G$97</c:f>
              <c:numCache>
                <c:formatCode>General</c:formatCode>
                <c:ptCount val="5"/>
                <c:pt idx="0">
                  <c:v>4.9000000000000004</c:v>
                </c:pt>
                <c:pt idx="1">
                  <c:v>4.7</c:v>
                </c:pt>
                <c:pt idx="2" formatCode="0.0">
                  <c:v>4</c:v>
                </c:pt>
                <c:pt idx="3" formatCode="0.0">
                  <c:v>5</c:v>
                </c:pt>
                <c:pt idx="4" formatCode="0.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8E1-4CA5-ADA8-12C3D6A6768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0"/>
        <c:gapDepth val="0"/>
        <c:shape val="box"/>
        <c:axId val="123156736"/>
        <c:axId val="123183104"/>
        <c:axId val="0"/>
      </c:bar3DChart>
      <c:catAx>
        <c:axId val="123156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23183104"/>
        <c:crosses val="autoZero"/>
        <c:auto val="1"/>
        <c:lblAlgn val="ctr"/>
        <c:lblOffset val="100"/>
        <c:noMultiLvlLbl val="0"/>
      </c:catAx>
      <c:valAx>
        <c:axId val="1231831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3156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0"/>
      <c:depthPercent val="100"/>
      <c:rAngAx val="0"/>
    </c:view3D>
    <c:floor>
      <c:thickness val="0"/>
      <c:spPr>
        <a:solidFill>
          <a:schemeClr val="lt1"/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4511893788312683E-2"/>
          <c:y val="0.19124694896965416"/>
          <c:w val="0.95548810621168734"/>
          <c:h val="0.46632662678341447"/>
        </c:manualLayout>
      </c:layout>
      <c:bar3D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pattFill prst="ltDn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>
                <a:solidFill>
                  <a:schemeClr val="accent1"/>
                </a:solidFill>
              </a:ln>
              <a:effectLst/>
              <a:sp3d>
                <a:contourClr>
                  <a:schemeClr val="accen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380-40E1-9997-F184239A9E5A}"/>
              </c:ext>
            </c:extLst>
          </c:dPt>
          <c:dPt>
            <c:idx val="1"/>
            <c:invertIfNegative val="0"/>
            <c:bubble3D val="0"/>
            <c:spPr>
              <a:pattFill prst="ltDn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>
                <a:solidFill>
                  <a:schemeClr val="accent2"/>
                </a:solidFill>
              </a:ln>
              <a:effectLst/>
              <a:sp3d>
                <a:contourClr>
                  <a:schemeClr val="accent2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380-40E1-9997-F184239A9E5A}"/>
              </c:ext>
            </c:extLst>
          </c:dPt>
          <c:dPt>
            <c:idx val="2"/>
            <c:invertIfNegative val="0"/>
            <c:bubble3D val="0"/>
            <c:spPr>
              <a:pattFill prst="ltDnDiag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ln>
                <a:solidFill>
                  <a:schemeClr val="accent3"/>
                </a:solidFill>
              </a:ln>
              <a:effectLst/>
              <a:sp3d>
                <a:contourClr>
                  <a:schemeClr val="accent3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380-40E1-9997-F184239A9E5A}"/>
              </c:ext>
            </c:extLst>
          </c:dPt>
          <c:dPt>
            <c:idx val="3"/>
            <c:invertIfNegative val="0"/>
            <c:bubble3D val="0"/>
            <c:spPr>
              <a:pattFill prst="ltDn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>
                <a:solidFill>
                  <a:schemeClr val="accent4"/>
                </a:solidFill>
              </a:ln>
              <a:effectLst/>
              <a:sp3d>
                <a:contourClr>
                  <a:schemeClr val="accent4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380-40E1-9997-F184239A9E5A}"/>
              </c:ext>
            </c:extLst>
          </c:dPt>
          <c:dLbls>
            <c:dLbl>
              <c:idx val="0"/>
              <c:layout>
                <c:manualLayout>
                  <c:x val="3.17588130706271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80-40E1-9997-F184239A9E5A}"/>
                </c:ext>
              </c:extLst>
            </c:dLbl>
            <c:dLbl>
              <c:idx val="1"/>
              <c:layout>
                <c:manualLayout>
                  <c:x val="4.7638219605940701E-3"/>
                  <c:y val="-3.867862025794498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380-40E1-9997-F184239A9E5A}"/>
                </c:ext>
              </c:extLst>
            </c:dLbl>
            <c:dLbl>
              <c:idx val="2"/>
              <c:layout>
                <c:manualLayout>
                  <c:x val="1.5879406535312395E-3"/>
                  <c:y val="-3.86786202579449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1380-40E1-9997-F184239A9E5A}"/>
                </c:ext>
              </c:extLst>
            </c:dLbl>
            <c:dLbl>
              <c:idx val="3"/>
              <c:layout>
                <c:manualLayout>
                  <c:x val="1.5879406535313559E-3"/>
                  <c:y val="-2.975278481380376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1380-40E1-9997-F184239A9E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Arkusz1!$C$130:$F$130</c:f>
              <c:strCache>
                <c:ptCount val="4"/>
                <c:pt idx="0">
                  <c:v>Standard I</c:v>
                </c:pt>
                <c:pt idx="1">
                  <c:v>Standard II</c:v>
                </c:pt>
                <c:pt idx="2">
                  <c:v>Standard III</c:v>
                </c:pt>
                <c:pt idx="3">
                  <c:v>Standard IV</c:v>
                </c:pt>
              </c:strCache>
            </c:strRef>
          </c:cat>
          <c:val>
            <c:numRef>
              <c:f>Arkusz1!$C$131:$F$131</c:f>
              <c:numCache>
                <c:formatCode>General</c:formatCode>
                <c:ptCount val="4"/>
                <c:pt idx="0">
                  <c:v>4.8</c:v>
                </c:pt>
                <c:pt idx="1">
                  <c:v>4.7</c:v>
                </c:pt>
                <c:pt idx="2">
                  <c:v>4.8</c:v>
                </c:pt>
                <c:pt idx="3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380-40E1-9997-F184239A9E5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0"/>
        <c:gapDepth val="0"/>
        <c:shape val="box"/>
        <c:axId val="123284480"/>
        <c:axId val="123286272"/>
        <c:axId val="0"/>
      </c:bar3DChart>
      <c:catAx>
        <c:axId val="123284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23286272"/>
        <c:crosses val="autoZero"/>
        <c:auto val="1"/>
        <c:lblAlgn val="ctr"/>
        <c:lblOffset val="100"/>
        <c:noMultiLvlLbl val="0"/>
      </c:catAx>
      <c:valAx>
        <c:axId val="1232862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3284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/>
      </a:solidFill>
      <a:sp3d/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/>
      </a:solidFill>
      <a:sp3d/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/>
      </a:solidFill>
      <a:sp3d/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8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/>
      </a:solidFill>
      <a:sp3d/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8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/>
      </a:solidFill>
      <a:sp3d/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0.37238</cdr:x>
      <cdr:y>0.83484</cdr:y>
    </cdr:from>
    <cdr:to>
      <cdr:x>0.37749</cdr:x>
      <cdr:y>0.84406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3328269" y="4139454"/>
          <a:ext cx="45719" cy="45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D7A86-D0B9-45D1-B855-2CE1235FC944}" type="datetimeFigureOut">
              <a:rPr lang="pl-PL" smtClean="0"/>
              <a:pPr/>
              <a:t>30.11.2023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242F0C-ED3C-4916-B5A3-5AC87809AA1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11/30/2023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11/30/2023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/>
              <a:t>Szkoła Promująca Zdrowie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pl-PL" sz="2400" dirty="0">
                <a:latin typeface="+mj-lt"/>
                <a:cs typeface="Arial" panose="020B0604020202020204" pitchFamily="34" charset="0"/>
              </a:rPr>
              <a:t>Prezentacja wyników autoewaluacji</a:t>
            </a:r>
          </a:p>
          <a:p>
            <a:r>
              <a:rPr lang="pl-PL" sz="2400" dirty="0">
                <a:latin typeface="+mj-lt"/>
                <a:cs typeface="Arial" panose="020B0604020202020204" pitchFamily="34" charset="0"/>
              </a:rPr>
              <a:t>Szkoły Podstawowej nr 4 im . Marii Konopnickiej w Mikołowie</a:t>
            </a:r>
          </a:p>
        </p:txBody>
      </p:sp>
    </p:spTree>
    <p:extLst>
      <p:ext uri="{BB962C8B-B14F-4D97-AF65-F5344CB8AC3E}">
        <p14:creationId xmlns:p14="http://schemas.microsoft.com/office/powerpoint/2010/main" val="4131589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Wykres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3117070"/>
              </p:ext>
            </p:extLst>
          </p:nvPr>
        </p:nvGraphicFramePr>
        <p:xfrm>
          <a:off x="777240" y="280988"/>
          <a:ext cx="10561319" cy="6577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42168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3696738"/>
              </p:ext>
            </p:extLst>
          </p:nvPr>
        </p:nvGraphicFramePr>
        <p:xfrm>
          <a:off x="1234440" y="457200"/>
          <a:ext cx="9875520" cy="5608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2286000" y="4206240"/>
          <a:ext cx="8843554" cy="1058091"/>
        </p:xfrm>
        <a:graphic>
          <a:graphicData uri="http://schemas.openxmlformats.org/drawingml/2006/table">
            <a:tbl>
              <a:tblPr/>
              <a:tblGrid>
                <a:gridCol w="88435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58091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3441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5402" y="927280"/>
            <a:ext cx="9601196" cy="1358720"/>
          </a:xfrm>
        </p:spPr>
        <p:txBody>
          <a:bodyPr>
            <a:normAutofit fontScale="90000"/>
          </a:bodyPr>
          <a:lstStyle/>
          <a:p>
            <a:r>
              <a:rPr lang="pl-PL" dirty="0"/>
              <a:t>STANDARD III </a:t>
            </a:r>
            <a:br>
              <a:rPr lang="pl-PL" dirty="0"/>
            </a:br>
            <a:endParaRPr lang="pl-PL" b="1" dirty="0"/>
          </a:p>
        </p:txBody>
      </p:sp>
      <p:sp>
        <p:nvSpPr>
          <p:cNvPr id="3" name="Prostokąt 2"/>
          <p:cNvSpPr/>
          <p:nvPr/>
        </p:nvSpPr>
        <p:spPr>
          <a:xfrm>
            <a:off x="1056044" y="2954774"/>
            <a:ext cx="101605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400" b="1" dirty="0"/>
              <a:t>Edukacja zdrowotna </a:t>
            </a:r>
          </a:p>
          <a:p>
            <a:pPr algn="ctr"/>
            <a:r>
              <a:rPr lang="pl-PL" sz="4400" b="1" dirty="0"/>
              <a:t>i program profilaktyki</a:t>
            </a:r>
            <a:endParaRPr lang="pl-PL" sz="4400" dirty="0"/>
          </a:p>
        </p:txBody>
      </p:sp>
    </p:spTree>
    <p:extLst>
      <p:ext uri="{BB962C8B-B14F-4D97-AF65-F5344CB8AC3E}">
        <p14:creationId xmlns:p14="http://schemas.microsoft.com/office/powerpoint/2010/main" val="3310242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1552625"/>
              </p:ext>
            </p:extLst>
          </p:nvPr>
        </p:nvGraphicFramePr>
        <p:xfrm>
          <a:off x="1635617" y="811369"/>
          <a:ext cx="8937938" cy="4958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30800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STANDARD IV </a:t>
            </a:r>
            <a:br>
              <a:rPr lang="pl-PL" dirty="0"/>
            </a:br>
            <a:endParaRPr lang="pl-PL" b="1" dirty="0"/>
          </a:p>
        </p:txBody>
      </p:sp>
      <p:sp>
        <p:nvSpPr>
          <p:cNvPr id="3" name="Prostokąt 2"/>
          <p:cNvSpPr/>
          <p:nvPr/>
        </p:nvSpPr>
        <p:spPr>
          <a:xfrm>
            <a:off x="1496925" y="3442454"/>
            <a:ext cx="95122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400" b="1" dirty="0"/>
              <a:t>Warunki oraz organizacja nauki i pracy</a:t>
            </a:r>
            <a:endParaRPr lang="pl-PL" sz="4400" dirty="0"/>
          </a:p>
        </p:txBody>
      </p:sp>
    </p:spTree>
    <p:extLst>
      <p:ext uri="{BB962C8B-B14F-4D97-AF65-F5344CB8AC3E}">
        <p14:creationId xmlns:p14="http://schemas.microsoft.com/office/powerpoint/2010/main" val="4282172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Wykres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2601556"/>
              </p:ext>
            </p:extLst>
          </p:nvPr>
        </p:nvGraphicFramePr>
        <p:xfrm>
          <a:off x="862885" y="772732"/>
          <a:ext cx="10856890" cy="5308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4337232"/>
              </p:ext>
            </p:extLst>
          </p:nvPr>
        </p:nvGraphicFramePr>
        <p:xfrm>
          <a:off x="1463040" y="4702628"/>
          <a:ext cx="10045337" cy="1378131"/>
        </p:xfrm>
        <a:graphic>
          <a:graphicData uri="http://schemas.openxmlformats.org/drawingml/2006/table">
            <a:tbl>
              <a:tblPr/>
              <a:tblGrid>
                <a:gridCol w="10045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78131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8692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PODSUMOWANIE</a:t>
            </a:r>
          </a:p>
        </p:txBody>
      </p:sp>
      <p:graphicFrame>
        <p:nvGraphicFramePr>
          <p:cNvPr id="3" name="Wykres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5387785"/>
              </p:ext>
            </p:extLst>
          </p:nvPr>
        </p:nvGraphicFramePr>
        <p:xfrm>
          <a:off x="1983347" y="1906073"/>
          <a:ext cx="7997780" cy="4648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2743200" y="5016137"/>
          <a:ext cx="7289074" cy="757646"/>
        </p:xfrm>
        <a:graphic>
          <a:graphicData uri="http://schemas.openxmlformats.org/drawingml/2006/table">
            <a:tbl>
              <a:tblPr/>
              <a:tblGrid>
                <a:gridCol w="7289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57646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30216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/>
              <a:t>Dziękujemy za uwagę !!!</a:t>
            </a:r>
            <a:br>
              <a:rPr lang="pl-PL" sz="3600" b="1" dirty="0"/>
            </a:br>
            <a:endParaRPr lang="pl-PL" sz="3600" b="1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Zespół ds. promocji zdrowia</a:t>
            </a: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723" y="930498"/>
            <a:ext cx="1983346" cy="181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674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04280" y="991010"/>
            <a:ext cx="9601196" cy="1303867"/>
          </a:xfrm>
        </p:spPr>
        <p:txBody>
          <a:bodyPr/>
          <a:lstStyle/>
          <a:p>
            <a:r>
              <a:rPr lang="pl-PL" b="1" dirty="0"/>
              <a:t>DEFINICJA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b="1" dirty="0"/>
              <a:t>Szkoła promująca zdrowie </a:t>
            </a:r>
            <a:r>
              <a:rPr lang="pl-PL" dirty="0"/>
              <a:t>to szkoła, która we współpracy z rodzicami uczniów  i społecznością lokalną:  </a:t>
            </a:r>
          </a:p>
          <a:p>
            <a:pPr algn="just"/>
            <a:r>
              <a:rPr lang="pl-PL" dirty="0"/>
              <a:t>systematycznie i planowo tworzy środowisko społeczne i fizyczne sprzyjające zdrowiu  i dobremu samopoczuciu społeczności szkolnej,  </a:t>
            </a:r>
          </a:p>
          <a:p>
            <a:pPr algn="just"/>
            <a:r>
              <a:rPr lang="pl-PL" dirty="0"/>
              <a:t>wspiera rozwój kompetencji uczniów i pracowników w zakresie dbałości o zdrowie przez całe życie.</a:t>
            </a:r>
          </a:p>
        </p:txBody>
      </p:sp>
    </p:spTree>
    <p:extLst>
      <p:ext uri="{BB962C8B-B14F-4D97-AF65-F5344CB8AC3E}">
        <p14:creationId xmlns:p14="http://schemas.microsoft.com/office/powerpoint/2010/main" val="1826074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5401" y="814706"/>
            <a:ext cx="9601196" cy="1303867"/>
          </a:xfrm>
        </p:spPr>
        <p:txBody>
          <a:bodyPr/>
          <a:lstStyle/>
          <a:p>
            <a:r>
              <a:rPr lang="pl-PL" b="1" dirty="0"/>
              <a:t>Standardy szkoły promującej zdrowie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95401" y="2492537"/>
            <a:ext cx="9601196" cy="3573412"/>
          </a:xfrm>
        </p:spPr>
        <p:txBody>
          <a:bodyPr>
            <a:normAutofit fontScale="92500" lnSpcReduction="10000"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pl-PL" dirty="0"/>
              <a:t>Koncepcja pracy szkoły, jej struktura i organizacja sprzyjają uczestnictwu społeczności szkolnej w realizacji działań w zakresie promocji zdrowia oraz skuteczności  i długofalowości tych działań. 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dirty="0"/>
              <a:t>Klimat społeczny szkoły sprzyja zdrowiu i dobremu samopoczuciu uczniów, nauczycieli  i innych pracowników szkoły oraz rodziców uczniów.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dirty="0"/>
              <a:t>Szkoła realizuje edukację zdrowotną i program profilaktyki dla uczniów, nauczycieli  i innych pracowników szkoły oraz dąży do poprawy skuteczności działań w tym zakresie.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dirty="0"/>
              <a:t>Warunki oraz organizacja nauki i pracy sprzyjają zdrowiu i dobremu samopoczuciu uczniów, nauczycieli i innych pracowników szkoły oraz współpracy z rodzicami. </a:t>
            </a:r>
          </a:p>
        </p:txBody>
      </p:sp>
    </p:spTree>
    <p:extLst>
      <p:ext uri="{BB962C8B-B14F-4D97-AF65-F5344CB8AC3E}">
        <p14:creationId xmlns:p14="http://schemas.microsoft.com/office/powerpoint/2010/main" val="2101338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Metody i techniki badawcze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Raport z autoewaluacji został sporządzony na podstawie:</a:t>
            </a:r>
          </a:p>
          <a:p>
            <a:r>
              <a:rPr lang="pl-PL" dirty="0"/>
              <a:t>Badań ankietowych,</a:t>
            </a:r>
          </a:p>
          <a:p>
            <a:r>
              <a:rPr lang="pl-PL" dirty="0"/>
              <a:t>Analizy dokumentacji szkolnej,</a:t>
            </a:r>
          </a:p>
          <a:p>
            <a:r>
              <a:rPr lang="pl-PL" dirty="0"/>
              <a:t>Wywiadów z pracownikami szkolnymi,</a:t>
            </a:r>
          </a:p>
          <a:p>
            <a:r>
              <a:rPr lang="pl-PL" dirty="0"/>
              <a:t>Przeglądów technicznych szkoły.</a:t>
            </a:r>
          </a:p>
        </p:txBody>
      </p:sp>
    </p:spTree>
    <p:extLst>
      <p:ext uri="{BB962C8B-B14F-4D97-AF65-F5344CB8AC3E}">
        <p14:creationId xmlns:p14="http://schemas.microsoft.com/office/powerpoint/2010/main" val="1357018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Narzędzia badawcze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200" dirty="0" err="1"/>
              <a:t>Przeankietowano</a:t>
            </a:r>
            <a:r>
              <a:rPr lang="pl-PL" sz="3200" dirty="0"/>
              <a:t> 54 uczniów, 57 rodziców uczniów, 14 nauczycieli oraz 11 </a:t>
            </a:r>
            <a:r>
              <a:rPr lang="pl-PL" sz="3200"/>
              <a:t>pracowników niepedagogiczny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2847294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07583" y="982132"/>
            <a:ext cx="9789015" cy="1303867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Zasady przeliczania sumy odsetków odpowiedzi </a:t>
            </a:r>
            <a:r>
              <a:rPr lang="pl-PL" b="1" i="1" dirty="0"/>
              <a:t>tak</a:t>
            </a:r>
            <a:r>
              <a:rPr lang="pl-PL" b="1" dirty="0"/>
              <a:t> i </a:t>
            </a:r>
            <a:r>
              <a:rPr lang="pl-PL" b="1" i="1" dirty="0"/>
              <a:t>raczej tak </a:t>
            </a:r>
            <a:r>
              <a:rPr lang="pl-PL" b="1" dirty="0"/>
              <a:t>na punkty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l-PL" sz="4400" dirty="0"/>
              <a:t>91% – 100% = 5 pkt</a:t>
            </a:r>
          </a:p>
          <a:p>
            <a:r>
              <a:rPr lang="pl-PL" sz="4400" dirty="0"/>
              <a:t>75% – 90% = 4 pkt</a:t>
            </a:r>
          </a:p>
          <a:p>
            <a:r>
              <a:rPr lang="pl-PL" sz="4400" dirty="0"/>
              <a:t>60% – 74% = 3 pkt</a:t>
            </a:r>
          </a:p>
          <a:p>
            <a:r>
              <a:rPr lang="pl-PL" sz="4400" dirty="0"/>
              <a:t>59% i mniej = 2 pkt</a:t>
            </a:r>
          </a:p>
        </p:txBody>
      </p:sp>
    </p:spTree>
    <p:extLst>
      <p:ext uri="{BB962C8B-B14F-4D97-AF65-F5344CB8AC3E}">
        <p14:creationId xmlns:p14="http://schemas.microsoft.com/office/powerpoint/2010/main" val="1366798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5402" y="798490"/>
            <a:ext cx="9601196" cy="1487509"/>
          </a:xfrm>
        </p:spPr>
        <p:txBody>
          <a:bodyPr>
            <a:normAutofit/>
          </a:bodyPr>
          <a:lstStyle/>
          <a:p>
            <a:r>
              <a:rPr lang="pl-PL" dirty="0"/>
              <a:t>STANDARD I </a:t>
            </a:r>
            <a:br>
              <a:rPr lang="pl-PL" dirty="0"/>
            </a:b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95401" y="3090930"/>
            <a:ext cx="9601196" cy="27849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400" b="1" dirty="0"/>
              <a:t>Tworzenie warunków dla rozwoju szkoły promującej zdrowie</a:t>
            </a:r>
            <a:endParaRPr lang="pl-PL" sz="4400" dirty="0"/>
          </a:p>
        </p:txBody>
      </p:sp>
    </p:spTree>
    <p:extLst>
      <p:ext uri="{BB962C8B-B14F-4D97-AF65-F5344CB8AC3E}">
        <p14:creationId xmlns:p14="http://schemas.microsoft.com/office/powerpoint/2010/main" val="3950645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0706812"/>
              </p:ext>
            </p:extLst>
          </p:nvPr>
        </p:nvGraphicFramePr>
        <p:xfrm>
          <a:off x="1107582" y="824248"/>
          <a:ext cx="9414457" cy="5087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2063931" y="4140925"/>
          <a:ext cx="8281851" cy="1737360"/>
        </p:xfrm>
        <a:graphic>
          <a:graphicData uri="http://schemas.openxmlformats.org/drawingml/2006/table">
            <a:tbl>
              <a:tblPr/>
              <a:tblGrid>
                <a:gridCol w="8281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40972">
                <a:tc>
                  <a:txBody>
                    <a:bodyPr/>
                    <a:lstStyle/>
                    <a:p>
                      <a:r>
                        <a:rPr lang="pl-PL" sz="1200" dirty="0"/>
                        <a:t>Uwzględnienie</a:t>
                      </a:r>
                      <a:r>
                        <a:rPr lang="pl-PL" sz="1200" baseline="0" dirty="0"/>
                        <a:t> promocji                        Struktura dla realizacji                   Szkolenie systematyczne               Planowanie i             </a:t>
                      </a:r>
                    </a:p>
                    <a:p>
                      <a:r>
                        <a:rPr lang="pl-PL" sz="1200" baseline="0" dirty="0"/>
                        <a:t>zdrowia w dokumentach                         programu szkoły promującej        informowanie i dostępność           ewaluacja działa</a:t>
                      </a:r>
                    </a:p>
                    <a:p>
                      <a:r>
                        <a:rPr lang="pl-PL" sz="1200" baseline="0" dirty="0"/>
                        <a:t>w dokumentach oraz pracy i                    zdrowie                                        informacji na temat koncepcji       w zakresie  pro-                  </a:t>
                      </a:r>
                    </a:p>
                    <a:p>
                      <a:r>
                        <a:rPr lang="pl-PL" sz="1200" baseline="0" dirty="0"/>
                        <a:t>życiu  szkoły                                                                                                </a:t>
                      </a:r>
                      <a:r>
                        <a:rPr lang="pl-PL" sz="1200" baseline="0" dirty="0" err="1"/>
                        <a:t>szkoły</a:t>
                      </a:r>
                      <a:r>
                        <a:rPr lang="pl-PL" sz="1200" baseline="0" dirty="0"/>
                        <a:t>   promującej zdrowie          mocji zdrowia</a:t>
                      </a:r>
                    </a:p>
                    <a:p>
                      <a:r>
                        <a:rPr lang="pl-PL" sz="1200" baseline="0" dirty="0"/>
                        <a:t>                                                                                                                                                                         oraz ich dokumentowania</a:t>
                      </a:r>
                    </a:p>
                    <a:p>
                      <a:r>
                        <a:rPr lang="pl-PL" sz="1200" baseline="0" dirty="0"/>
                        <a:t>                                                                                                                                                                                  </a:t>
                      </a:r>
                    </a:p>
                    <a:p>
                      <a:r>
                        <a:rPr lang="pl-PL" sz="1200" baseline="0" dirty="0"/>
                        <a:t>                                                                        </a:t>
                      </a:r>
                    </a:p>
                    <a:p>
                      <a:r>
                        <a:rPr lang="pl-PL" sz="1200" baseline="0" dirty="0"/>
                        <a:t>                                                       </a:t>
                      </a:r>
                    </a:p>
                    <a:p>
                      <a:endParaRPr lang="pl-PL" sz="12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9014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5402" y="875764"/>
            <a:ext cx="9601196" cy="1410236"/>
          </a:xfrm>
        </p:spPr>
        <p:txBody>
          <a:bodyPr>
            <a:normAutofit fontScale="90000"/>
          </a:bodyPr>
          <a:lstStyle/>
          <a:p>
            <a:r>
              <a:rPr lang="pl-PL" dirty="0"/>
              <a:t>STANDARD II </a:t>
            </a:r>
            <a:br>
              <a:rPr lang="pl-PL" dirty="0"/>
            </a:br>
            <a:endParaRPr lang="pl-PL" b="1" dirty="0"/>
          </a:p>
        </p:txBody>
      </p:sp>
      <p:sp>
        <p:nvSpPr>
          <p:cNvPr id="3" name="Prostokąt 2"/>
          <p:cNvSpPr/>
          <p:nvPr/>
        </p:nvSpPr>
        <p:spPr>
          <a:xfrm>
            <a:off x="2255520" y="3244334"/>
            <a:ext cx="78638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400" b="1" dirty="0"/>
              <a:t>Klimat społeczny w szkole</a:t>
            </a:r>
            <a:endParaRPr lang="pl-PL" sz="4400" dirty="0"/>
          </a:p>
        </p:txBody>
      </p:sp>
    </p:spTree>
    <p:extLst>
      <p:ext uri="{BB962C8B-B14F-4D97-AF65-F5344CB8AC3E}">
        <p14:creationId xmlns:p14="http://schemas.microsoft.com/office/powerpoint/2010/main" val="17681117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377</TotalTime>
  <Words>374</Words>
  <Application>Microsoft Office PowerPoint</Application>
  <PresentationFormat>Panoramiczny</PresentationFormat>
  <Paragraphs>76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1" baseType="lpstr">
      <vt:lpstr>Arial</vt:lpstr>
      <vt:lpstr>Calibri</vt:lpstr>
      <vt:lpstr>Garamond</vt:lpstr>
      <vt:lpstr>Organiczny</vt:lpstr>
      <vt:lpstr>Szkoła Promująca Zdrowie</vt:lpstr>
      <vt:lpstr>DEFINICJA</vt:lpstr>
      <vt:lpstr>Standardy szkoły promującej zdrowie</vt:lpstr>
      <vt:lpstr>Metody i techniki badawcze</vt:lpstr>
      <vt:lpstr>Narzędzia badawcze</vt:lpstr>
      <vt:lpstr>Zasady przeliczania sumy odsetków odpowiedzi tak i raczej tak na punkty</vt:lpstr>
      <vt:lpstr>STANDARD I  </vt:lpstr>
      <vt:lpstr>Prezentacja programu PowerPoint</vt:lpstr>
      <vt:lpstr>STANDARD II  </vt:lpstr>
      <vt:lpstr>Prezentacja programu PowerPoint</vt:lpstr>
      <vt:lpstr>Prezentacja programu PowerPoint</vt:lpstr>
      <vt:lpstr>STANDARD III  </vt:lpstr>
      <vt:lpstr>Prezentacja programu PowerPoint</vt:lpstr>
      <vt:lpstr>STANDARD IV  </vt:lpstr>
      <vt:lpstr>Prezentacja programu PowerPoint</vt:lpstr>
      <vt:lpstr>PODSUMOWANIE</vt:lpstr>
      <vt:lpstr>Dziękujemy za uwagę !!!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Szkoła Promująca Zdrowie</dc:title>
  <dc:creator>Lila</dc:creator>
  <cp:lastModifiedBy>DELL</cp:lastModifiedBy>
  <cp:revision>53</cp:revision>
  <dcterms:created xsi:type="dcterms:W3CDTF">2017-02-01T18:49:35Z</dcterms:created>
  <dcterms:modified xsi:type="dcterms:W3CDTF">2023-11-30T10:41:04Z</dcterms:modified>
</cp:coreProperties>
</file>