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5" r:id="rId3"/>
    <p:sldId id="347" r:id="rId4"/>
    <p:sldId id="383" r:id="rId5"/>
    <p:sldId id="384" r:id="rId6"/>
    <p:sldId id="385" r:id="rId7"/>
    <p:sldId id="386" r:id="rId8"/>
    <p:sldId id="387" r:id="rId9"/>
    <p:sldId id="393" r:id="rId10"/>
    <p:sldId id="394" r:id="rId11"/>
    <p:sldId id="396" r:id="rId12"/>
    <p:sldId id="390" r:id="rId13"/>
    <p:sldId id="391" r:id="rId14"/>
    <p:sldId id="395" r:id="rId15"/>
    <p:sldId id="379" r:id="rId16"/>
    <p:sldId id="380" r:id="rId17"/>
    <p:sldId id="381" r:id="rId18"/>
    <p:sldId id="382" r:id="rId19"/>
    <p:sldId id="392" r:id="rId20"/>
    <p:sldId id="357" r:id="rId21"/>
  </p:sldIdLst>
  <p:sldSz cx="9144000" cy="6858000" type="screen4x3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44"/>
    <p:restoredTop sz="94698"/>
  </p:normalViewPr>
  <p:slideViewPr>
    <p:cSldViewPr snapToGrid="0" snapToObjects="1">
      <p:cViewPr varScale="1">
        <p:scale>
          <a:sx n="111" d="100"/>
          <a:sy n="111" d="100"/>
        </p:scale>
        <p:origin x="10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gnieszkailendo/Desktop/wykresy%20osia&#808;gnie&#808;cia%20I%20sem%202022_202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GB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Arkusz1!$D$4</c:f>
              <c:strCache>
                <c:ptCount val="1"/>
                <c:pt idx="0">
                  <c:v>średnia klas na I półrocze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1277-9F43-878E-5D3B2716A3E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1277-9F43-878E-5D3B2716A3E8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1277-9F43-878E-5D3B2716A3E8}"/>
              </c:ext>
            </c:extLst>
          </c:dPt>
          <c:dLbls>
            <c:dLbl>
              <c:idx val="0"/>
              <c:layout>
                <c:manualLayout>
                  <c:x val="1.3888888888888864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277-9F43-878E-5D3B2716A3E8}"/>
                </c:ext>
              </c:extLst>
            </c:dLbl>
            <c:dLbl>
              <c:idx val="1"/>
              <c:layout>
                <c:manualLayout>
                  <c:x val="1.9444444444444393E-2"/>
                  <c:y val="-2.7777777777777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277-9F43-878E-5D3B2716A3E8}"/>
                </c:ext>
              </c:extLst>
            </c:dLbl>
            <c:dLbl>
              <c:idx val="2"/>
              <c:layout>
                <c:manualLayout>
                  <c:x val="1.6666666666666566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277-9F43-878E-5D3B2716A3E8}"/>
                </c:ext>
              </c:extLst>
            </c:dLbl>
            <c:dLbl>
              <c:idx val="3"/>
              <c:layout>
                <c:manualLayout>
                  <c:x val="2.4999999999999897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277-9F43-878E-5D3B2716A3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GB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Arkusz1!$C$5:$C$8</c:f>
              <c:strCache>
                <c:ptCount val="4"/>
                <c:pt idx="0">
                  <c:v>klasa IV</c:v>
                </c:pt>
                <c:pt idx="1">
                  <c:v>klasa V</c:v>
                </c:pt>
                <c:pt idx="2">
                  <c:v>klasa VII</c:v>
                </c:pt>
                <c:pt idx="3">
                  <c:v>klasa VIII</c:v>
                </c:pt>
              </c:strCache>
            </c:strRef>
          </c:cat>
          <c:val>
            <c:numRef>
              <c:f>Arkusz1!$D$5:$D$8</c:f>
              <c:numCache>
                <c:formatCode>General</c:formatCode>
                <c:ptCount val="4"/>
                <c:pt idx="0">
                  <c:v>5.21</c:v>
                </c:pt>
                <c:pt idx="1">
                  <c:v>5.16</c:v>
                </c:pt>
                <c:pt idx="2">
                  <c:v>5.0599999999999996</c:v>
                </c:pt>
                <c:pt idx="3">
                  <c:v>4.4800000000000004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277-9F43-878E-5D3B2716A3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0019791"/>
        <c:axId val="280027855"/>
        <c:axId val="0"/>
      </c:bar3DChart>
      <c:catAx>
        <c:axId val="2800197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GB"/>
          </a:p>
        </c:txPr>
        <c:crossAx val="280027855"/>
        <c:crosses val="autoZero"/>
        <c:auto val="1"/>
        <c:lblAlgn val="ctr"/>
        <c:lblOffset val="100"/>
        <c:noMultiLvlLbl val="0"/>
      </c:catAx>
      <c:valAx>
        <c:axId val="2800278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GB"/>
          </a:p>
        </c:txPr>
        <c:crossAx val="2800197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GB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średnie ocen wg</a:t>
            </a:r>
            <a:r>
              <a:rPr lang="pl-PL" baseline="0"/>
              <a:t>. </a:t>
            </a:r>
            <a:r>
              <a:rPr lang="pl-PL"/>
              <a:t>przedmiotów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l-GB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Arkusz1!$C$24</c:f>
              <c:strCache>
                <c:ptCount val="1"/>
                <c:pt idx="0">
                  <c:v>klasa IV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l-GB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Arkusz1!$D$23:$F$23</c:f>
              <c:strCache>
                <c:ptCount val="3"/>
                <c:pt idx="0">
                  <c:v>biologia</c:v>
                </c:pt>
                <c:pt idx="1">
                  <c:v>przyroda</c:v>
                </c:pt>
                <c:pt idx="2">
                  <c:v>geografia</c:v>
                </c:pt>
              </c:strCache>
            </c:strRef>
          </c:cat>
          <c:val>
            <c:numRef>
              <c:f>Arkusz1!$D$24:$F$24</c:f>
              <c:numCache>
                <c:formatCode>General</c:formatCode>
                <c:ptCount val="3"/>
                <c:pt idx="1">
                  <c:v>5.17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65-ED48-BC3C-25F76893D7D5}"/>
            </c:ext>
          </c:extLst>
        </c:ser>
        <c:ser>
          <c:idx val="1"/>
          <c:order val="1"/>
          <c:tx>
            <c:strRef>
              <c:f>Arkusz1!$C$25</c:f>
              <c:strCache>
                <c:ptCount val="1"/>
                <c:pt idx="0">
                  <c:v>klasa V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l-GB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Arkusz1!$D$23:$F$23</c:f>
              <c:strCache>
                <c:ptCount val="3"/>
                <c:pt idx="0">
                  <c:v>biologia</c:v>
                </c:pt>
                <c:pt idx="1">
                  <c:v>przyroda</c:v>
                </c:pt>
                <c:pt idx="2">
                  <c:v>geografia</c:v>
                </c:pt>
              </c:strCache>
            </c:strRef>
          </c:cat>
          <c:val>
            <c:numRef>
              <c:f>Arkusz1!$D$25:$F$25</c:f>
              <c:numCache>
                <c:formatCode>General</c:formatCode>
                <c:ptCount val="3"/>
                <c:pt idx="0">
                  <c:v>4.87</c:v>
                </c:pt>
                <c:pt idx="2">
                  <c:v>4.53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65-ED48-BC3C-25F76893D7D5}"/>
            </c:ext>
          </c:extLst>
        </c:ser>
        <c:ser>
          <c:idx val="2"/>
          <c:order val="2"/>
          <c:tx>
            <c:strRef>
              <c:f>Arkusz1!$C$26</c:f>
              <c:strCache>
                <c:ptCount val="1"/>
                <c:pt idx="0">
                  <c:v>klasa VII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l-GB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Arkusz1!$D$23:$F$23</c:f>
              <c:strCache>
                <c:ptCount val="3"/>
                <c:pt idx="0">
                  <c:v>biologia</c:v>
                </c:pt>
                <c:pt idx="1">
                  <c:v>przyroda</c:v>
                </c:pt>
                <c:pt idx="2">
                  <c:v>geografia</c:v>
                </c:pt>
              </c:strCache>
            </c:strRef>
          </c:cat>
          <c:val>
            <c:numRef>
              <c:f>Arkusz1!$D$26:$F$26</c:f>
              <c:numCache>
                <c:formatCode>General</c:formatCode>
                <c:ptCount val="3"/>
                <c:pt idx="0">
                  <c:v>4.72</c:v>
                </c:pt>
                <c:pt idx="2">
                  <c:v>4.8899999999999997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65-ED48-BC3C-25F76893D7D5}"/>
            </c:ext>
          </c:extLst>
        </c:ser>
        <c:ser>
          <c:idx val="3"/>
          <c:order val="3"/>
          <c:tx>
            <c:strRef>
              <c:f>Arkusz1!$C$27</c:f>
              <c:strCache>
                <c:ptCount val="1"/>
                <c:pt idx="0">
                  <c:v>klasa VIII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l-GB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Arkusz1!$D$23:$F$23</c:f>
              <c:strCache>
                <c:ptCount val="3"/>
                <c:pt idx="0">
                  <c:v>biologia</c:v>
                </c:pt>
                <c:pt idx="1">
                  <c:v>przyroda</c:v>
                </c:pt>
                <c:pt idx="2">
                  <c:v>geografia</c:v>
                </c:pt>
              </c:strCache>
            </c:strRef>
          </c:cat>
          <c:val>
            <c:numRef>
              <c:f>Arkusz1!$D$27:$F$27</c:f>
              <c:numCache>
                <c:formatCode>General</c:formatCode>
                <c:ptCount val="3"/>
                <c:pt idx="0">
                  <c:v>4.0599999999999996</c:v>
                </c:pt>
                <c:pt idx="2">
                  <c:v>4.3899999999999997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265-ED48-BC3C-25F76893D7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15613712"/>
        <c:axId val="986677024"/>
        <c:axId val="0"/>
      </c:bar3DChart>
      <c:catAx>
        <c:axId val="1015613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l-GB"/>
          </a:p>
        </c:txPr>
        <c:crossAx val="986677024"/>
        <c:crosses val="autoZero"/>
        <c:auto val="1"/>
        <c:lblAlgn val="ctr"/>
        <c:lblOffset val="100"/>
        <c:noMultiLvlLbl val="0"/>
      </c:catAx>
      <c:valAx>
        <c:axId val="986677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l-GB"/>
          </a:p>
        </c:txPr>
        <c:crossAx val="1015613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l-GB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GB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600" b="1" i="0" baseline="0">
                <a:effectLst/>
              </a:rPr>
              <a:t>średnie ocen wg. przedmiotów</a:t>
            </a:r>
            <a:endParaRPr lang="pl-GB" sz="16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GB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Arkusz1!$C$32</c:f>
              <c:strCache>
                <c:ptCount val="1"/>
                <c:pt idx="0">
                  <c:v>klasa IV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GB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Arkusz1!$D$31:$H$31</c:f>
              <c:strCache>
                <c:ptCount val="5"/>
                <c:pt idx="0">
                  <c:v>historia</c:v>
                </c:pt>
                <c:pt idx="1">
                  <c:v>j.angielski</c:v>
                </c:pt>
                <c:pt idx="2">
                  <c:v>j.francuski</c:v>
                </c:pt>
                <c:pt idx="3">
                  <c:v>j.hiszpański</c:v>
                </c:pt>
                <c:pt idx="4">
                  <c:v>j.polski</c:v>
                </c:pt>
              </c:strCache>
            </c:strRef>
          </c:cat>
          <c:val>
            <c:numRef>
              <c:f>Arkusz1!$D$32:$H$32</c:f>
              <c:numCache>
                <c:formatCode>General</c:formatCode>
                <c:ptCount val="5"/>
                <c:pt idx="0">
                  <c:v>5.17</c:v>
                </c:pt>
                <c:pt idx="1">
                  <c:v>5.17</c:v>
                </c:pt>
                <c:pt idx="3">
                  <c:v>5</c:v>
                </c:pt>
                <c:pt idx="4">
                  <c:v>4.67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3A-504D-99E9-ADB1E5DC009C}"/>
            </c:ext>
          </c:extLst>
        </c:ser>
        <c:ser>
          <c:idx val="1"/>
          <c:order val="1"/>
          <c:tx>
            <c:strRef>
              <c:f>Arkusz1!$C$33</c:f>
              <c:strCache>
                <c:ptCount val="1"/>
                <c:pt idx="0">
                  <c:v>klasa V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555624853823965E-3"/>
                  <c:y val="9.2592592592592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63A-504D-99E9-ADB1E5DC009C}"/>
                </c:ext>
              </c:extLst>
            </c:dLbl>
            <c:dLbl>
              <c:idx val="1"/>
              <c:layout>
                <c:manualLayout>
                  <c:x val="-3.6303210985245129E-17"/>
                  <c:y val="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63A-504D-99E9-ADB1E5DC009C}"/>
                </c:ext>
              </c:extLst>
            </c:dLbl>
            <c:dLbl>
              <c:idx val="4"/>
              <c:layout>
                <c:manualLayout>
                  <c:x val="-1.4521284394098052E-16"/>
                  <c:y val="9.2592592592592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63A-504D-99E9-ADB1E5DC00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GB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Arkusz1!$D$31:$H$31</c:f>
              <c:strCache>
                <c:ptCount val="5"/>
                <c:pt idx="0">
                  <c:v>historia</c:v>
                </c:pt>
                <c:pt idx="1">
                  <c:v>j.angielski</c:v>
                </c:pt>
                <c:pt idx="2">
                  <c:v>j.francuski</c:v>
                </c:pt>
                <c:pt idx="3">
                  <c:v>j.hiszpański</c:v>
                </c:pt>
                <c:pt idx="4">
                  <c:v>j.polski</c:v>
                </c:pt>
              </c:strCache>
            </c:strRef>
          </c:cat>
          <c:val>
            <c:numRef>
              <c:f>Arkusz1!$D$33:$H$33</c:f>
              <c:numCache>
                <c:formatCode>General</c:formatCode>
                <c:ptCount val="5"/>
                <c:pt idx="0">
                  <c:v>5.07</c:v>
                </c:pt>
                <c:pt idx="1">
                  <c:v>5.33</c:v>
                </c:pt>
                <c:pt idx="3">
                  <c:v>4.93</c:v>
                </c:pt>
                <c:pt idx="4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63A-504D-99E9-ADB1E5DC009C}"/>
            </c:ext>
          </c:extLst>
        </c:ser>
        <c:ser>
          <c:idx val="2"/>
          <c:order val="2"/>
          <c:tx>
            <c:strRef>
              <c:f>Arkusz1!$C$34</c:f>
              <c:strCache>
                <c:ptCount val="1"/>
                <c:pt idx="0">
                  <c:v>klasa VII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GB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Arkusz1!$D$31:$H$31</c:f>
              <c:strCache>
                <c:ptCount val="5"/>
                <c:pt idx="0">
                  <c:v>historia</c:v>
                </c:pt>
                <c:pt idx="1">
                  <c:v>j.angielski</c:v>
                </c:pt>
                <c:pt idx="2">
                  <c:v>j.francuski</c:v>
                </c:pt>
                <c:pt idx="3">
                  <c:v>j.hiszpański</c:v>
                </c:pt>
                <c:pt idx="4">
                  <c:v>j.polski</c:v>
                </c:pt>
              </c:strCache>
            </c:strRef>
          </c:cat>
          <c:val>
            <c:numRef>
              <c:f>Arkusz1!$D$34:$H$34</c:f>
              <c:numCache>
                <c:formatCode>General</c:formatCode>
                <c:ptCount val="5"/>
                <c:pt idx="0">
                  <c:v>5</c:v>
                </c:pt>
                <c:pt idx="1">
                  <c:v>5.39</c:v>
                </c:pt>
                <c:pt idx="2">
                  <c:v>5.12</c:v>
                </c:pt>
                <c:pt idx="4">
                  <c:v>4.8899999999999997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63A-504D-99E9-ADB1E5DC009C}"/>
            </c:ext>
          </c:extLst>
        </c:ser>
        <c:ser>
          <c:idx val="3"/>
          <c:order val="3"/>
          <c:tx>
            <c:strRef>
              <c:f>Arkusz1!$C$35</c:f>
              <c:strCache>
                <c:ptCount val="1"/>
                <c:pt idx="0">
                  <c:v>klasa VIII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9.2592592592592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63A-504D-99E9-ADB1E5DC009C}"/>
                </c:ext>
              </c:extLst>
            </c:dLbl>
            <c:dLbl>
              <c:idx val="1"/>
              <c:layout>
                <c:manualLayout>
                  <c:x val="7.9207920792079209E-3"/>
                  <c:y val="6.9444444444444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63A-504D-99E9-ADB1E5DC009C}"/>
                </c:ext>
              </c:extLst>
            </c:dLbl>
            <c:dLbl>
              <c:idx val="4"/>
              <c:layout>
                <c:manualLayout>
                  <c:x val="5.9405940594059407E-3"/>
                  <c:y val="8.3333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63A-504D-99E9-ADB1E5DC00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GB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Arkusz1!$D$31:$H$31</c:f>
              <c:strCache>
                <c:ptCount val="5"/>
                <c:pt idx="0">
                  <c:v>historia</c:v>
                </c:pt>
                <c:pt idx="1">
                  <c:v>j.angielski</c:v>
                </c:pt>
                <c:pt idx="2">
                  <c:v>j.francuski</c:v>
                </c:pt>
                <c:pt idx="3">
                  <c:v>j.hiszpański</c:v>
                </c:pt>
                <c:pt idx="4">
                  <c:v>j.polski</c:v>
                </c:pt>
              </c:strCache>
            </c:strRef>
          </c:cat>
          <c:val>
            <c:numRef>
              <c:f>Arkusz1!$D$35:$H$35</c:f>
              <c:numCache>
                <c:formatCode>General</c:formatCode>
                <c:ptCount val="5"/>
                <c:pt idx="0">
                  <c:v>4.78</c:v>
                </c:pt>
                <c:pt idx="1">
                  <c:v>4.8899999999999997</c:v>
                </c:pt>
                <c:pt idx="3">
                  <c:v>4.47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63A-504D-99E9-ADB1E5DC00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11682383"/>
        <c:axId val="1026481743"/>
        <c:axId val="0"/>
      </c:bar3DChart>
      <c:catAx>
        <c:axId val="11116823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GB"/>
          </a:p>
        </c:txPr>
        <c:crossAx val="1026481743"/>
        <c:crosses val="autoZero"/>
        <c:auto val="1"/>
        <c:lblAlgn val="ctr"/>
        <c:lblOffset val="100"/>
        <c:noMultiLvlLbl val="0"/>
      </c:catAx>
      <c:valAx>
        <c:axId val="1026481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GB"/>
          </a:p>
        </c:txPr>
        <c:crossAx val="11116823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GB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GB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600" b="1" i="0" baseline="0">
                <a:effectLst/>
              </a:rPr>
              <a:t>średnie ocen wg. przedmiotów</a:t>
            </a:r>
            <a:endParaRPr lang="pl-GB" sz="16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GB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Arkusz1!$C$40</c:f>
              <c:strCache>
                <c:ptCount val="1"/>
                <c:pt idx="0">
                  <c:v>klasa IV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GB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Arkusz1!$D$39:$G$39</c:f>
              <c:strCache>
                <c:ptCount val="4"/>
                <c:pt idx="0">
                  <c:v>edb</c:v>
                </c:pt>
                <c:pt idx="1">
                  <c:v>wos</c:v>
                </c:pt>
                <c:pt idx="2">
                  <c:v>muzyka</c:v>
                </c:pt>
                <c:pt idx="3">
                  <c:v>plastyka</c:v>
                </c:pt>
              </c:strCache>
            </c:strRef>
          </c:cat>
          <c:val>
            <c:numRef>
              <c:f>Arkusz1!$D$40:$G$40</c:f>
              <c:numCache>
                <c:formatCode>General</c:formatCode>
                <c:ptCount val="4"/>
                <c:pt idx="2">
                  <c:v>5.33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E5-AA4A-9D9F-85BB64772027}"/>
            </c:ext>
          </c:extLst>
        </c:ser>
        <c:ser>
          <c:idx val="1"/>
          <c:order val="1"/>
          <c:tx>
            <c:strRef>
              <c:f>Arkusz1!$C$41</c:f>
              <c:strCache>
                <c:ptCount val="1"/>
                <c:pt idx="0">
                  <c:v>klasa V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2"/>
              <c:layout>
                <c:manualLayout>
                  <c:x val="-8.2861566316604703E-17"/>
                  <c:y val="0.106481481481481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E5-AA4A-9D9F-85BB64772027}"/>
                </c:ext>
              </c:extLst>
            </c:dLbl>
            <c:dLbl>
              <c:idx val="3"/>
              <c:layout>
                <c:manualLayout>
                  <c:x val="0"/>
                  <c:y val="9.2592592592592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E5-AA4A-9D9F-85BB647720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GB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Arkusz1!$D$39:$G$39</c:f>
              <c:strCache>
                <c:ptCount val="4"/>
                <c:pt idx="0">
                  <c:v>edb</c:v>
                </c:pt>
                <c:pt idx="1">
                  <c:v>wos</c:v>
                </c:pt>
                <c:pt idx="2">
                  <c:v>muzyka</c:v>
                </c:pt>
                <c:pt idx="3">
                  <c:v>plastyka</c:v>
                </c:pt>
              </c:strCache>
            </c:strRef>
          </c:cat>
          <c:val>
            <c:numRef>
              <c:f>Arkusz1!$D$41:$G$41</c:f>
              <c:numCache>
                <c:formatCode>General</c:formatCode>
                <c:ptCount val="4"/>
                <c:pt idx="2">
                  <c:v>5.93</c:v>
                </c:pt>
                <c:pt idx="3">
                  <c:v>5.87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AE5-AA4A-9D9F-85BB64772027}"/>
            </c:ext>
          </c:extLst>
        </c:ser>
        <c:ser>
          <c:idx val="2"/>
          <c:order val="2"/>
          <c:tx>
            <c:strRef>
              <c:f>Arkusz1!$C$42</c:f>
              <c:strCache>
                <c:ptCount val="1"/>
                <c:pt idx="0">
                  <c:v>klasa VII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2"/>
              <c:layout>
                <c:manualLayout>
                  <c:x val="2.0338983050847456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AE5-AA4A-9D9F-85BB64772027}"/>
                </c:ext>
              </c:extLst>
            </c:dLbl>
            <c:dLbl>
              <c:idx val="3"/>
              <c:layout>
                <c:manualLayout>
                  <c:x val="2.2598870056497175E-2"/>
                  <c:y val="4.62962962962958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E5-AA4A-9D9F-85BB647720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GB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Arkusz1!$D$39:$G$39</c:f>
              <c:strCache>
                <c:ptCount val="4"/>
                <c:pt idx="0">
                  <c:v>edb</c:v>
                </c:pt>
                <c:pt idx="1">
                  <c:v>wos</c:v>
                </c:pt>
                <c:pt idx="2">
                  <c:v>muzyka</c:v>
                </c:pt>
                <c:pt idx="3">
                  <c:v>plastyka</c:v>
                </c:pt>
              </c:strCache>
            </c:strRef>
          </c:cat>
          <c:val>
            <c:numRef>
              <c:f>Arkusz1!$D$42:$G$42</c:f>
              <c:numCache>
                <c:formatCode>General</c:formatCode>
                <c:ptCount val="4"/>
                <c:pt idx="2">
                  <c:v>5.83</c:v>
                </c:pt>
                <c:pt idx="3">
                  <c:v>5.61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AE5-AA4A-9D9F-85BB64772027}"/>
            </c:ext>
          </c:extLst>
        </c:ser>
        <c:ser>
          <c:idx val="3"/>
          <c:order val="3"/>
          <c:tx>
            <c:strRef>
              <c:f>Arkusz1!$C$43</c:f>
              <c:strCache>
                <c:ptCount val="1"/>
                <c:pt idx="0">
                  <c:v>klasa VIII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GB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Arkusz1!$D$39:$G$39</c:f>
              <c:strCache>
                <c:ptCount val="4"/>
                <c:pt idx="0">
                  <c:v>edb</c:v>
                </c:pt>
                <c:pt idx="1">
                  <c:v>wos</c:v>
                </c:pt>
                <c:pt idx="2">
                  <c:v>muzyka</c:v>
                </c:pt>
                <c:pt idx="3">
                  <c:v>plastyka</c:v>
                </c:pt>
              </c:strCache>
            </c:strRef>
          </c:cat>
          <c:val>
            <c:numRef>
              <c:f>Arkusz1!$D$43:$G$43</c:f>
              <c:numCache>
                <c:formatCode>General</c:formatCode>
                <c:ptCount val="4"/>
                <c:pt idx="0">
                  <c:v>5.22</c:v>
                </c:pt>
                <c:pt idx="1">
                  <c:v>4.8899999999999997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AE5-AA4A-9D9F-85BB647720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73222559"/>
        <c:axId val="984948800"/>
        <c:axId val="0"/>
      </c:bar3DChart>
      <c:catAx>
        <c:axId val="1373222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GB"/>
          </a:p>
        </c:txPr>
        <c:crossAx val="984948800"/>
        <c:crosses val="autoZero"/>
        <c:auto val="1"/>
        <c:lblAlgn val="ctr"/>
        <c:lblOffset val="100"/>
        <c:noMultiLvlLbl val="0"/>
      </c:catAx>
      <c:valAx>
        <c:axId val="984948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GB"/>
          </a:p>
        </c:txPr>
        <c:crossAx val="1373222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GB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GB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600" b="1" i="0" baseline="0">
                <a:effectLst/>
              </a:rPr>
              <a:t>średnie ocen wg. przedmiotów</a:t>
            </a:r>
            <a:endParaRPr lang="pl-GB" sz="16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GB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Arkusz1!$C$48</c:f>
              <c:strCache>
                <c:ptCount val="1"/>
                <c:pt idx="0">
                  <c:v>klasa IV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GB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Arkusz1!$D$47:$G$47</c:f>
              <c:strCache>
                <c:ptCount val="4"/>
                <c:pt idx="0">
                  <c:v>informatyka</c:v>
                </c:pt>
                <c:pt idx="1">
                  <c:v>matematyka</c:v>
                </c:pt>
                <c:pt idx="2">
                  <c:v>fizyka</c:v>
                </c:pt>
                <c:pt idx="3">
                  <c:v>chemia</c:v>
                </c:pt>
              </c:strCache>
            </c:strRef>
          </c:cat>
          <c:val>
            <c:numRef>
              <c:f>Arkusz1!$D$48:$G$48</c:f>
              <c:numCache>
                <c:formatCode>General</c:formatCode>
                <c:ptCount val="4"/>
                <c:pt idx="0">
                  <c:v>5.5</c:v>
                </c:pt>
                <c:pt idx="1">
                  <c:v>4.67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11-104D-A2EA-0E3CBE0744D6}"/>
            </c:ext>
          </c:extLst>
        </c:ser>
        <c:ser>
          <c:idx val="1"/>
          <c:order val="1"/>
          <c:tx>
            <c:strRef>
              <c:f>Arkusz1!$C$49</c:f>
              <c:strCache>
                <c:ptCount val="1"/>
                <c:pt idx="0">
                  <c:v>klasa V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9.7222222222222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11-104D-A2EA-0E3CBE0744D6}"/>
                </c:ext>
              </c:extLst>
            </c:dLbl>
            <c:dLbl>
              <c:idx val="1"/>
              <c:layout>
                <c:manualLayout>
                  <c:x val="2.257336343115124E-3"/>
                  <c:y val="8.7962962962962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011-104D-A2EA-0E3CBE0744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GB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Arkusz1!$D$47:$G$47</c:f>
              <c:strCache>
                <c:ptCount val="4"/>
                <c:pt idx="0">
                  <c:v>informatyka</c:v>
                </c:pt>
                <c:pt idx="1">
                  <c:v>matematyka</c:v>
                </c:pt>
                <c:pt idx="2">
                  <c:v>fizyka</c:v>
                </c:pt>
                <c:pt idx="3">
                  <c:v>chemia</c:v>
                </c:pt>
              </c:strCache>
            </c:strRef>
          </c:cat>
          <c:val>
            <c:numRef>
              <c:f>Arkusz1!$D$49:$G$49</c:f>
              <c:numCache>
                <c:formatCode>General</c:formatCode>
                <c:ptCount val="4"/>
                <c:pt idx="0">
                  <c:v>5.87</c:v>
                </c:pt>
                <c:pt idx="1">
                  <c:v>4.33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011-104D-A2EA-0E3CBE0744D6}"/>
            </c:ext>
          </c:extLst>
        </c:ser>
        <c:ser>
          <c:idx val="2"/>
          <c:order val="2"/>
          <c:tx>
            <c:strRef>
              <c:f>Arkusz1!$C$50</c:f>
              <c:strCache>
                <c:ptCount val="1"/>
                <c:pt idx="0">
                  <c:v>klasa VII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316027088036117E-2"/>
                  <c:y val="-4.243778136006664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011-104D-A2EA-0E3CBE0744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GB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Arkusz1!$D$47:$G$47</c:f>
              <c:strCache>
                <c:ptCount val="4"/>
                <c:pt idx="0">
                  <c:v>informatyka</c:v>
                </c:pt>
                <c:pt idx="1">
                  <c:v>matematyka</c:v>
                </c:pt>
                <c:pt idx="2">
                  <c:v>fizyka</c:v>
                </c:pt>
                <c:pt idx="3">
                  <c:v>chemia</c:v>
                </c:pt>
              </c:strCache>
            </c:strRef>
          </c:cat>
          <c:val>
            <c:numRef>
              <c:f>Arkusz1!$D$50:$G$50</c:f>
              <c:numCache>
                <c:formatCode>General</c:formatCode>
                <c:ptCount val="4"/>
                <c:pt idx="0">
                  <c:v>4.8899999999999997</c:v>
                </c:pt>
                <c:pt idx="1">
                  <c:v>4.4400000000000004</c:v>
                </c:pt>
                <c:pt idx="2">
                  <c:v>4.4400000000000004</c:v>
                </c:pt>
                <c:pt idx="3">
                  <c:v>4.72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011-104D-A2EA-0E3CBE0744D6}"/>
            </c:ext>
          </c:extLst>
        </c:ser>
        <c:ser>
          <c:idx val="3"/>
          <c:order val="3"/>
          <c:tx>
            <c:strRef>
              <c:f>Arkusz1!$C$51</c:f>
              <c:strCache>
                <c:ptCount val="1"/>
                <c:pt idx="0">
                  <c:v>klasa VIII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1352976039281469E-4"/>
                  <c:y val="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011-104D-A2EA-0E3CBE0744D6}"/>
                </c:ext>
              </c:extLst>
            </c:dLbl>
            <c:dLbl>
              <c:idx val="1"/>
              <c:layout>
                <c:manualLayout>
                  <c:x val="8.6021505376344086E-3"/>
                  <c:y val="7.8703703703703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011-104D-A2EA-0E3CBE0744D6}"/>
                </c:ext>
              </c:extLst>
            </c:dLbl>
            <c:dLbl>
              <c:idx val="2"/>
              <c:layout>
                <c:manualLayout>
                  <c:x val="-2.1505376344086021E-3"/>
                  <c:y val="7.4074074074073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011-104D-A2EA-0E3CBE0744D6}"/>
                </c:ext>
              </c:extLst>
            </c:dLbl>
            <c:dLbl>
              <c:idx val="3"/>
              <c:layout>
                <c:manualLayout>
                  <c:x val="6.4516129032258064E-3"/>
                  <c:y val="7.8703703703703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011-104D-A2EA-0E3CBE0744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GB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Arkusz1!$D$47:$G$47</c:f>
              <c:strCache>
                <c:ptCount val="4"/>
                <c:pt idx="0">
                  <c:v>informatyka</c:v>
                </c:pt>
                <c:pt idx="1">
                  <c:v>matematyka</c:v>
                </c:pt>
                <c:pt idx="2">
                  <c:v>fizyka</c:v>
                </c:pt>
                <c:pt idx="3">
                  <c:v>chemia</c:v>
                </c:pt>
              </c:strCache>
            </c:strRef>
          </c:cat>
          <c:val>
            <c:numRef>
              <c:f>Arkusz1!$D$51:$G$51</c:f>
              <c:numCache>
                <c:formatCode>General</c:formatCode>
                <c:ptCount val="4"/>
                <c:pt idx="0">
                  <c:v>4.78</c:v>
                </c:pt>
                <c:pt idx="1">
                  <c:v>3.72</c:v>
                </c:pt>
                <c:pt idx="2">
                  <c:v>3.89</c:v>
                </c:pt>
                <c:pt idx="3">
                  <c:v>3.61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011-104D-A2EA-0E3CBE0744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15270352"/>
        <c:axId val="985898256"/>
        <c:axId val="0"/>
      </c:bar3DChart>
      <c:catAx>
        <c:axId val="101527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GB"/>
          </a:p>
        </c:txPr>
        <c:crossAx val="985898256"/>
        <c:crosses val="autoZero"/>
        <c:auto val="1"/>
        <c:lblAlgn val="ctr"/>
        <c:lblOffset val="100"/>
        <c:noMultiLvlLbl val="0"/>
      </c:catAx>
      <c:valAx>
        <c:axId val="985898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GB"/>
          </a:p>
        </c:txPr>
        <c:crossAx val="1015270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GB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GB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600" b="1" i="0" baseline="0">
                <a:effectLst/>
              </a:rPr>
              <a:t>średnie ocen wg. przedmiotów</a:t>
            </a:r>
            <a:endParaRPr lang="pl-GB" sz="16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GB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0496072559581336E-2"/>
          <c:y val="0.18300925925925926"/>
          <c:w val="0.90950392744041864"/>
          <c:h val="0.6036880285797608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Arkusz1!$D$55</c:f>
              <c:strCache>
                <c:ptCount val="1"/>
                <c:pt idx="0">
                  <c:v>w-f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3888888888888888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49-8B45-AA7F-98331C148B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GB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Arkusz1!$C$56:$C$59</c:f>
              <c:strCache>
                <c:ptCount val="4"/>
                <c:pt idx="0">
                  <c:v>klasa IV</c:v>
                </c:pt>
                <c:pt idx="1">
                  <c:v>klasa V</c:v>
                </c:pt>
                <c:pt idx="2">
                  <c:v>klasa VII</c:v>
                </c:pt>
                <c:pt idx="3">
                  <c:v>klasa VIII</c:v>
                </c:pt>
              </c:strCache>
            </c:strRef>
          </c:cat>
          <c:val>
            <c:numRef>
              <c:f>Arkusz1!$D$56:$D$59</c:f>
              <c:numCache>
                <c:formatCode>General</c:formatCode>
                <c:ptCount val="4"/>
                <c:pt idx="0">
                  <c:v>5</c:v>
                </c:pt>
                <c:pt idx="1">
                  <c:v>5.07</c:v>
                </c:pt>
                <c:pt idx="2">
                  <c:v>5.22</c:v>
                </c:pt>
                <c:pt idx="3">
                  <c:v>5.1100000000000003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49-8B45-AA7F-98331C148BC9}"/>
            </c:ext>
          </c:extLst>
        </c:ser>
        <c:ser>
          <c:idx val="1"/>
          <c:order val="1"/>
          <c:tx>
            <c:strRef>
              <c:f>Arkusz1!$E$55</c:f>
              <c:strCache>
                <c:ptCount val="1"/>
                <c:pt idx="0">
                  <c:v>religia rzymskokatolicka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2"/>
              <c:layout>
                <c:manualLayout>
                  <c:x val="2.4999999999999897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F49-8B45-AA7F-98331C148BC9}"/>
                </c:ext>
              </c:extLst>
            </c:dLbl>
            <c:dLbl>
              <c:idx val="3"/>
              <c:layout>
                <c:manualLayout>
                  <c:x val="1.9444444444444545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49-8B45-AA7F-98331C148B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GB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Arkusz1!$C$56:$C$59</c:f>
              <c:strCache>
                <c:ptCount val="4"/>
                <c:pt idx="0">
                  <c:v>klasa IV</c:v>
                </c:pt>
                <c:pt idx="1">
                  <c:v>klasa V</c:v>
                </c:pt>
                <c:pt idx="2">
                  <c:v>klasa VII</c:v>
                </c:pt>
                <c:pt idx="3">
                  <c:v>klasa VIII</c:v>
                </c:pt>
              </c:strCache>
            </c:strRef>
          </c:cat>
          <c:val>
            <c:numRef>
              <c:f>Arkusz1!$E$56:$E$59</c:f>
              <c:numCache>
                <c:formatCode>General</c:formatCode>
                <c:ptCount val="4"/>
                <c:pt idx="0">
                  <c:v>5.6</c:v>
                </c:pt>
                <c:pt idx="1">
                  <c:v>5.69</c:v>
                </c:pt>
                <c:pt idx="2">
                  <c:v>5.82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49-8B45-AA7F-98331C148BC9}"/>
            </c:ext>
          </c:extLst>
        </c:ser>
        <c:ser>
          <c:idx val="2"/>
          <c:order val="2"/>
          <c:tx>
            <c:strRef>
              <c:f>Arkusz1!$F$55</c:f>
              <c:strCache>
                <c:ptCount val="1"/>
                <c:pt idx="0">
                  <c:v>technika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7777777777777728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F49-8B45-AA7F-98331C148BC9}"/>
                </c:ext>
              </c:extLst>
            </c:dLbl>
            <c:dLbl>
              <c:idx val="1"/>
              <c:layout>
                <c:manualLayout>
                  <c:x val="2.2222222222222223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F49-8B45-AA7F-98331C148B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GB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Arkusz1!$C$56:$C$59</c:f>
              <c:strCache>
                <c:ptCount val="4"/>
                <c:pt idx="0">
                  <c:v>klasa IV</c:v>
                </c:pt>
                <c:pt idx="1">
                  <c:v>klasa V</c:v>
                </c:pt>
                <c:pt idx="2">
                  <c:v>klasa VII</c:v>
                </c:pt>
                <c:pt idx="3">
                  <c:v>klasa VIII</c:v>
                </c:pt>
              </c:strCache>
            </c:strRef>
          </c:cat>
          <c:val>
            <c:numRef>
              <c:f>Arkusz1!$F$56:$F$59</c:f>
              <c:numCache>
                <c:formatCode>General</c:formatCode>
                <c:ptCount val="4"/>
                <c:pt idx="0">
                  <c:v>5.33</c:v>
                </c:pt>
                <c:pt idx="1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F49-8B45-AA7F-98331C148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86349152"/>
        <c:axId val="786107552"/>
        <c:axId val="0"/>
      </c:bar3DChart>
      <c:catAx>
        <c:axId val="786349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GB"/>
          </a:p>
        </c:txPr>
        <c:crossAx val="786107552"/>
        <c:crosses val="autoZero"/>
        <c:auto val="1"/>
        <c:lblAlgn val="ctr"/>
        <c:lblOffset val="100"/>
        <c:noMultiLvlLbl val="0"/>
      </c:catAx>
      <c:valAx>
        <c:axId val="786107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GB"/>
          </a:p>
        </c:txPr>
        <c:crossAx val="786349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GB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GB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pl-PL" sz="1800" b="1" i="0" baseline="0">
                <a:effectLst/>
              </a:rPr>
              <a:t>średnie ocen wg. przedmiotów</a:t>
            </a:r>
            <a:endParaRPr lang="pl-GB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pl-GB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GB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Arkusz1!$C$64:$C$82</c:f>
              <c:strCache>
                <c:ptCount val="19"/>
                <c:pt idx="0">
                  <c:v>biologia</c:v>
                </c:pt>
                <c:pt idx="1">
                  <c:v>przyroda</c:v>
                </c:pt>
                <c:pt idx="2">
                  <c:v>chemia</c:v>
                </c:pt>
                <c:pt idx="3">
                  <c:v>edb</c:v>
                </c:pt>
                <c:pt idx="4">
                  <c:v>fizyka</c:v>
                </c:pt>
                <c:pt idx="5">
                  <c:v>geografia</c:v>
                </c:pt>
                <c:pt idx="6">
                  <c:v>historia</c:v>
                </c:pt>
                <c:pt idx="7">
                  <c:v>informatyka</c:v>
                </c:pt>
                <c:pt idx="8">
                  <c:v>j.angielski</c:v>
                </c:pt>
                <c:pt idx="9">
                  <c:v>j.francuski</c:v>
                </c:pt>
                <c:pt idx="10">
                  <c:v>j.hiszpański</c:v>
                </c:pt>
                <c:pt idx="11">
                  <c:v>j.polski</c:v>
                </c:pt>
                <c:pt idx="12">
                  <c:v>matematyka</c:v>
                </c:pt>
                <c:pt idx="13">
                  <c:v>muzyka</c:v>
                </c:pt>
                <c:pt idx="14">
                  <c:v>plastyka</c:v>
                </c:pt>
                <c:pt idx="15">
                  <c:v>wos</c:v>
                </c:pt>
                <c:pt idx="16">
                  <c:v>w-f</c:v>
                </c:pt>
                <c:pt idx="17">
                  <c:v>religia rzymskokatolicka</c:v>
                </c:pt>
                <c:pt idx="18">
                  <c:v>technika</c:v>
                </c:pt>
              </c:strCache>
            </c:strRef>
          </c:cat>
          <c:val>
            <c:numRef>
              <c:f>Arkusz1!$D$64:$D$82</c:f>
              <c:numCache>
                <c:formatCode>General</c:formatCode>
                <c:ptCount val="19"/>
                <c:pt idx="0">
                  <c:v>4.55</c:v>
                </c:pt>
                <c:pt idx="1">
                  <c:v>5.17</c:v>
                </c:pt>
                <c:pt idx="2">
                  <c:v>4.17</c:v>
                </c:pt>
                <c:pt idx="3">
                  <c:v>5.22</c:v>
                </c:pt>
                <c:pt idx="4">
                  <c:v>4.17</c:v>
                </c:pt>
                <c:pt idx="5">
                  <c:v>4.5999999999999996</c:v>
                </c:pt>
                <c:pt idx="6">
                  <c:v>5.01</c:v>
                </c:pt>
                <c:pt idx="7">
                  <c:v>5.26</c:v>
                </c:pt>
                <c:pt idx="8">
                  <c:v>5.2</c:v>
                </c:pt>
                <c:pt idx="9">
                  <c:v>5.12</c:v>
                </c:pt>
                <c:pt idx="10">
                  <c:v>4.8</c:v>
                </c:pt>
                <c:pt idx="11">
                  <c:v>4.49</c:v>
                </c:pt>
                <c:pt idx="12">
                  <c:v>4.29</c:v>
                </c:pt>
                <c:pt idx="13">
                  <c:v>5.7</c:v>
                </c:pt>
                <c:pt idx="14">
                  <c:v>5.83</c:v>
                </c:pt>
                <c:pt idx="15">
                  <c:v>4.8899999999999997</c:v>
                </c:pt>
                <c:pt idx="16">
                  <c:v>5.2</c:v>
                </c:pt>
                <c:pt idx="17">
                  <c:v>5.53</c:v>
                </c:pt>
                <c:pt idx="18">
                  <c:v>5.27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78-0A49-9113-05B76C7B3AA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026545487"/>
        <c:axId val="1560061359"/>
      </c:barChart>
      <c:catAx>
        <c:axId val="102654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pl-GB"/>
          </a:p>
        </c:txPr>
        <c:crossAx val="1560061359"/>
        <c:crosses val="autoZero"/>
        <c:auto val="1"/>
        <c:lblAlgn val="ctr"/>
        <c:lblOffset val="100"/>
        <c:noMultiLvlLbl val="0"/>
      </c:catAx>
      <c:valAx>
        <c:axId val="156006135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265454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GB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79B75DF5-9A40-E64F-8D28-7BDFF306843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rm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B50EDE3-5E04-B949-B8CC-109E1D135072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rm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C40B071-91E9-1C41-880A-81020A7C56EA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rm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C4182D1-749B-2D42-8923-2FA93D407812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rm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7D4C20C-44E5-924B-8B84-50A3C3A66AAE}" type="slidenum">
              <a:t>‹#›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893342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09277815-91BE-DA4D-A5C6-87676A623FA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9B7B9E77-5E32-B348-B732-FD4378008210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endParaRPr lang="pl-PL"/>
          </a:p>
        </p:txBody>
      </p:sp>
      <p:sp>
        <p:nvSpPr>
          <p:cNvPr id="4" name="Symbol zastępczy nagłówka 3">
            <a:extLst>
              <a:ext uri="{FF2B5EF4-FFF2-40B4-BE49-F238E27FC236}">
                <a16:creationId xmlns:a16="http://schemas.microsoft.com/office/drawing/2014/main" id="{1DD6C9E9-F8D3-E142-B054-5F76689BC2B5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BC8045D-A6B0-464A-B92D-57F1D9C4BA1B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253BD97-B01E-AA49-89F7-239FF0F6D6E2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rm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CC4D0EF-C742-5043-B944-3DA92AE9092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rm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69A6DD7B-4B5E-BF4A-AE47-EB788F89F30C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0616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pl-PL" sz="2000" b="0" i="0" u="none" strike="noStrike" kern="1200" cap="none" spc="0" baseline="0">
        <a:solidFill>
          <a:srgbClr val="000000"/>
        </a:solidFill>
        <a:uFillTx/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D15D1112-3016-6649-90A0-2541C32E1A5D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rm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A304460-716B-4940-A465-64CE3051B939}" type="slidenum">
              <a:t>1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0C79CBB5-8361-F94C-A0C1-F05232DB49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0449DE3B-6C94-5B42-A689-380639ACEB5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6A73E0FB-7A31-1D44-9E51-19E8A67DADC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rm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BD99394-6634-8A49-B065-898ADC891123}" type="slidenum">
              <a:t>11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41B34321-7A07-DA4E-96DB-B51F4303F2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1EBD99D9-DAC4-BD41-901A-6D9DA636CB0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20266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6A73E0FB-7A31-1D44-9E51-19E8A67DADC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rm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BD99394-6634-8A49-B065-898ADC891123}" type="slidenum">
              <a:t>12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41B34321-7A07-DA4E-96DB-B51F4303F2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1EBD99D9-DAC4-BD41-901A-6D9DA636CB0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24892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6A73E0FB-7A31-1D44-9E51-19E8A67DADC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rm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BD99394-6634-8A49-B065-898ADC891123}" type="slidenum">
              <a:t>13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41B34321-7A07-DA4E-96DB-B51F4303F2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1EBD99D9-DAC4-BD41-901A-6D9DA636CB0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0741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6A73E0FB-7A31-1D44-9E51-19E8A67DADC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rm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BD99394-6634-8A49-B065-898ADC891123}" type="slidenum">
              <a:t>14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41B34321-7A07-DA4E-96DB-B51F4303F2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1EBD99D9-DAC4-BD41-901A-6D9DA636CB0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00705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6A73E0FB-7A31-1D44-9E51-19E8A67DADC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rm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BD99394-6634-8A49-B065-898ADC891123}" type="slidenum">
              <a:t>19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41B34321-7A07-DA4E-96DB-B51F4303F2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1EBD99D9-DAC4-BD41-901A-6D9DA636CB0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08274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BDF6859C-1B9A-FD49-844B-2632EF9BE924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rm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D3E5CA1-6CCE-5148-A571-921AF8D65B9D}" type="slidenum">
              <a:t>20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B7784DEE-728B-6144-A611-8403080511E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F9DC680C-721F-D94C-BC53-BA50D4B9841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6A73E0FB-7A31-1D44-9E51-19E8A67DADC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rm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BD99394-6634-8A49-B065-898ADC891123}" type="slidenum">
              <a:t>2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41B34321-7A07-DA4E-96DB-B51F4303F2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1EBD99D9-DAC4-BD41-901A-6D9DA636CB0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6A73E0FB-7A31-1D44-9E51-19E8A67DADC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rm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BD99394-6634-8A49-B065-898ADC891123}" type="slidenum">
              <a:t>4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41B34321-7A07-DA4E-96DB-B51F4303F2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1EBD99D9-DAC4-BD41-901A-6D9DA636CB0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8069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6A73E0FB-7A31-1D44-9E51-19E8A67DADC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rm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BD99394-6634-8A49-B065-898ADC891123}" type="slidenum">
              <a:t>5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41B34321-7A07-DA4E-96DB-B51F4303F2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1EBD99D9-DAC4-BD41-901A-6D9DA636CB0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3890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6A73E0FB-7A31-1D44-9E51-19E8A67DADC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rm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BD99394-6634-8A49-B065-898ADC891123}" type="slidenum">
              <a:t>6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41B34321-7A07-DA4E-96DB-B51F4303F2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1EBD99D9-DAC4-BD41-901A-6D9DA636CB0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4026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6A73E0FB-7A31-1D44-9E51-19E8A67DADC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rm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BD99394-6634-8A49-B065-898ADC891123}" type="slidenum">
              <a:t>7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41B34321-7A07-DA4E-96DB-B51F4303F2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1EBD99D9-DAC4-BD41-901A-6D9DA636CB0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2630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6A73E0FB-7A31-1D44-9E51-19E8A67DADC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rm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BD99394-6634-8A49-B065-898ADC891123}" type="slidenum">
              <a:t>8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41B34321-7A07-DA4E-96DB-B51F4303F2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1EBD99D9-DAC4-BD41-901A-6D9DA636CB0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16119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6A73E0FB-7A31-1D44-9E51-19E8A67DADC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rm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BD99394-6634-8A49-B065-898ADC891123}" type="slidenum">
              <a:t>9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41B34321-7A07-DA4E-96DB-B51F4303F2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1EBD99D9-DAC4-BD41-901A-6D9DA636CB0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30200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>
            <a:extLst>
              <a:ext uri="{FF2B5EF4-FFF2-40B4-BE49-F238E27FC236}">
                <a16:creationId xmlns:a16="http://schemas.microsoft.com/office/drawing/2014/main" id="{6A73E0FB-7A31-1D44-9E51-19E8A67DADC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rm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BD99394-6634-8A49-B065-898ADC891123}" type="slidenum">
              <a:t>10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>
            <a:extLst>
              <a:ext uri="{FF2B5EF4-FFF2-40B4-BE49-F238E27FC236}">
                <a16:creationId xmlns:a16="http://schemas.microsoft.com/office/drawing/2014/main" id="{41B34321-7A07-DA4E-96DB-B51F4303F2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>
            <a:extLst>
              <a:ext uri="{FF2B5EF4-FFF2-40B4-BE49-F238E27FC236}">
                <a16:creationId xmlns:a16="http://schemas.microsoft.com/office/drawing/2014/main" id="{1EBD99D9-DAC4-BD41-901A-6D9DA636CB0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9804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D1DE83-86D2-2742-8F5E-62A216DC8C2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143000" y="1122361"/>
            <a:ext cx="6858000" cy="2387598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093D2D3-5C63-D04E-9EE2-E1D7EE1652F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D5F5103-59B5-6B42-BFB4-7E2EC79EFD2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CF8950-4776-6F47-9C44-7B6A4637F4C4}" type="datetime1">
              <a:rPr lang="pl-PL"/>
              <a:pPr lvl="0"/>
              <a:t>13.02.2023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14F18DA-2CC3-5C45-8318-57DD4984C8F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F516C46-C2D3-EA44-B87F-C20B6080421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844472-3187-0A42-8C23-6710A3C110D2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395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005342-65EA-384B-A32D-A9CD5B8A293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9B40981-9ABC-E446-9BEC-A28B12115B2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B1DAAB2-F6CC-1D47-9901-7D9BC17F331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0342FF-5F4D-DD42-B85A-D6F30563ED3B}" type="datetime1">
              <a:rPr lang="pl-PL"/>
              <a:pPr lvl="0"/>
              <a:t>13.02.2023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5A76CE6-FF44-EF4D-885F-45E8A371740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B2FB114-DDD5-9B46-BACC-90130BC1C12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8EF447-1A94-5647-93C7-70FF9F042CC1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3241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2988060A-C2E9-6345-9F3D-D40E924DAFAA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629400" y="1604964"/>
            <a:ext cx="2057400" cy="452595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910225C-AB66-D34E-9BFB-00CFBBF6C6F7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457200" y="1604964"/>
            <a:ext cx="6019796" cy="452595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AC01652-61A1-A343-8D27-43753746190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96DDA6-8AF9-9146-9F4A-61BB4E6F14C3}" type="datetime1">
              <a:rPr lang="pl-PL"/>
              <a:pPr lvl="0"/>
              <a:t>13.02.2023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64E348E-5866-1B42-89AA-FE418B2AABD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9628332-E648-714F-80BA-83EFC342A6B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E8443B-0E04-074A-B020-98B221C11C23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0684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4844E9-CA7F-2549-90DC-8DB806D7648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6A2149-3868-EB47-ABB3-316FBD79673A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7E9FE31-5F50-EC41-AE8B-8E9E7170A5E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5A0F5C4-F0CB-7B40-A44B-C072386A2135}" type="datetime1">
              <a:rPr lang="pl-PL"/>
              <a:pPr lvl="0"/>
              <a:t>13.02.2023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AF4CA87-7C04-B442-B090-997DF87E769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8291C8E-099B-1E4B-8544-3C038EC9989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5FF69C-9C61-1549-9402-B134E9231086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300679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EA6C82-BC50-A140-B6AC-978BE6FB2E8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167D09C-CF43-E44C-B17D-3EA955476F7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3087F81-9A89-3744-9318-0602E6D8895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40FBFF-22DE-8248-89F7-8A5515806E45}" type="datetime1">
              <a:rPr lang="pl-PL"/>
              <a:pPr lvl="0"/>
              <a:t>13.02.2023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3A29E75-5266-544A-BC79-2E465974C95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AFE261E-40D5-B64F-B408-5598C8DD919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B0B1BE-77C4-724F-B145-48479D738BE3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1367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4096C7-811E-6542-A445-9EBB7434D6C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F9BC6D-73E7-914D-A4FF-6EC1A63C4AC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04964"/>
            <a:ext cx="4038603" cy="45259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1DBA78F-67FD-2B40-8EC9-12AB8047CF2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48196" y="1604964"/>
            <a:ext cx="4038603" cy="45259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D6E5C52-ED34-AA42-804D-C72FA500F7C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5E438C-C6DD-5A47-B276-527E6FE9CB25}" type="datetime1">
              <a:rPr lang="pl-PL"/>
              <a:pPr lvl="0"/>
              <a:t>13.02.2023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7FD8BE8-CCC6-1944-98DE-B913347F300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C181A75-D357-AB44-B262-CC7A5625A3D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8017A2-7191-AC4F-8BE5-8EFE47127B82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894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53D5F6-9FBA-5A40-84C7-754F645A2AE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241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69DE315-C516-AA48-A34C-FF1826D89E3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30241" y="1681160"/>
            <a:ext cx="3868734" cy="823910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37C4B1E-8D7A-AD43-81AA-3C8B16F25653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30241" y="2505071"/>
            <a:ext cx="386873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E477D55-3F8E-A744-95BF-08605F06945B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791" cy="823910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5747434-011E-2A47-BCF2-931F7B768DAC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79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0A8013E8-95D0-8148-BFFA-3998043996D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6251AF-B917-744B-AF5E-1F320500CEA9}" type="datetime1">
              <a:rPr lang="pl-PL"/>
              <a:pPr lvl="0"/>
              <a:t>13.02.2023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5225C501-5A10-794B-9D65-1A30085E74C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6CE2FA2-D28D-2341-9E88-7E6E402B68A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8CE68E-4725-F841-AA9D-107BD0EAA227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7124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843149-BBD4-1644-ADD2-535F7A7A2BA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E36A2D2-8CE1-774B-9DC2-23A01F92EDC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F0C2F0-3696-8541-92E6-9D37F2E61AE0}" type="datetime1">
              <a:rPr lang="pl-PL"/>
              <a:pPr lvl="0"/>
              <a:t>13.02.2023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E4269AF-CA80-0045-AB5E-348A39111A3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E47BAD1-75EF-BD48-9A2E-6286BB42517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946785-F7D4-8C4A-B5CC-A35694F6E88C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283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8DE19918-A1FE-D949-B995-41CD5B2F7A9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9A58F7-8CD6-B643-B372-E6DE47190C27}" type="datetime1">
              <a:rPr lang="pl-PL"/>
              <a:pPr lvl="0"/>
              <a:t>13.02.2023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90EA9E5-5EA4-0F4E-92C4-DC64BC51D1F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1CA38E6-79F9-BF4F-88DB-A703B548567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85BCE7-61CC-BD4F-938C-0AE2B77A46B1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291593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B013F1-1C42-674B-84F8-55122D5E8F0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241" y="457200"/>
            <a:ext cx="294957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9CA4A5F-0956-DA41-967A-479DC0E88A2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791" y="987423"/>
            <a:ext cx="4629149" cy="4873623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46CD980-D6D1-174C-A412-9A0299798EB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30241" y="2057400"/>
            <a:ext cx="2949570" cy="381158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A6AB07D-D5AD-E343-AA82-347DB6F5CAB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D49B8B-5E99-8E4E-B2A0-A631B16409E0}" type="datetime1">
              <a:rPr lang="pl-PL"/>
              <a:pPr lvl="0"/>
              <a:t>13.02.2023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F040910-2348-A049-ACE8-751B8D048ED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4FE6CCC-52B2-A94A-BB40-8127EA1BC2C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1CD865-2AB2-9F45-944E-9EA73D653B47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3502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DF8733-B96B-EC4A-ADE1-069DDDF162E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241" y="457200"/>
            <a:ext cx="294957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E324D5C-186D-D148-8AFA-3B21C19FAAD1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791" y="987423"/>
            <a:ext cx="4629149" cy="4873623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9BA0437-9023-B74B-9FF0-92B47BD6611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30241" y="2057400"/>
            <a:ext cx="2949570" cy="381158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A996832-27AC-5846-9CAD-3FCDD5D9A2F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079B5D-5E1D-F04A-AB95-A4D11200BFFB}" type="datetime1">
              <a:rPr lang="pl-PL"/>
              <a:pPr lvl="0"/>
              <a:t>13.02.2023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20981C7-7C43-3A46-9FD7-DBB05C40C94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412D358-142A-624D-A9D7-A62FD26E831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4F36C7-E229-4545-BCDF-34BD36B1371A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368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0EAC88-5F54-A740-ABA6-2863DB277E0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5800" y="2130478"/>
            <a:ext cx="7772043" cy="146952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1" compatLnSpc="1">
            <a:normAutofit/>
          </a:bodyPr>
          <a:lstStyle/>
          <a:p>
            <a:pPr lvl="0"/>
            <a:r>
              <a:rPr lang="pl-PL"/>
              <a:t>Kliknij, aby edytować format tekstu tytułuKliknij, aby edytować styl wzorca tytułu</a:t>
            </a:r>
          </a:p>
        </p:txBody>
      </p:sp>
      <p:sp>
        <p:nvSpPr>
          <p:cNvPr id="3" name="Symbol zastępczy daty 3">
            <a:extLst>
              <a:ext uri="{FF2B5EF4-FFF2-40B4-BE49-F238E27FC236}">
                <a16:creationId xmlns:a16="http://schemas.microsoft.com/office/drawing/2014/main" id="{3605264F-8A06-1843-9078-42C55448FDE3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356515"/>
            <a:ext cx="2133359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rm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B212A0A7-08A2-B74C-ACBD-1E2FB2B16722}" type="datetime1">
              <a:rPr lang="pl-PL"/>
              <a:pPr lvl="0"/>
              <a:t>13.02.2023</a:t>
            </a:fld>
            <a:endParaRPr lang="pl-PL"/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7FAC760E-DBF4-754F-BBD4-FA5CC765B6CB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4075" y="6356515"/>
            <a:ext cx="2895118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rm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:a16="http://schemas.microsoft.com/office/drawing/2014/main" id="{83BDF2D7-7BC5-334D-AD09-6EA87D3AC306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3084" y="6356515"/>
            <a:ext cx="2133359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rm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51257101-E4A9-194F-A787-3D01E5F707C4}" type="slidenum">
              <a:t>‹#›</a:t>
            </a:fld>
            <a:endParaRPr lang="pl-PL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3FBAA7B1-AC31-3C42-9461-4BF3BD3A684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4515"/>
            <a:ext cx="8229243" cy="452592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pl-PL" sz="44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Arial" pitchFamily="2"/>
        </a:defRPr>
      </a:lvl1pPr>
    </p:titleStyle>
    <p:bodyStyle>
      <a:lvl1pPr marL="0" marR="0" lvl="0" indent="0" algn="l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pl-PL" sz="32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Arial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t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5C02382A-A0AA-314A-862D-CB1B62472F95}"/>
              </a:ext>
            </a:extLst>
          </p:cNvPr>
          <p:cNvSpPr/>
          <p:nvPr/>
        </p:nvSpPr>
        <p:spPr>
          <a:xfrm>
            <a:off x="0" y="0"/>
            <a:ext cx="9143643" cy="54899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000066"/>
              </a:gs>
              <a:gs pos="100000">
                <a:srgbClr val="FFFFFF"/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rm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2339DF-3E6D-1242-9ED4-6BC658BB3CFB}"/>
              </a:ext>
            </a:extLst>
          </p:cNvPr>
          <p:cNvSpPr/>
          <p:nvPr/>
        </p:nvSpPr>
        <p:spPr>
          <a:xfrm>
            <a:off x="0" y="6021360"/>
            <a:ext cx="9143643" cy="83628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000066"/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rm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pole tekstowe 7">
            <a:extLst>
              <a:ext uri="{FF2B5EF4-FFF2-40B4-BE49-F238E27FC236}">
                <a16:creationId xmlns:a16="http://schemas.microsoft.com/office/drawing/2014/main" id="{D2849D52-AE1E-A14D-BEB5-93687FC94319}"/>
              </a:ext>
            </a:extLst>
          </p:cNvPr>
          <p:cNvSpPr/>
          <p:nvPr/>
        </p:nvSpPr>
        <p:spPr>
          <a:xfrm>
            <a:off x="395999" y="2608042"/>
            <a:ext cx="8351635" cy="221978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8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Microsoft YaHei" pitchFamily="2"/>
                <a:cs typeface="Mangal" pitchFamily="2"/>
              </a:rPr>
              <a:t>SUKCESY I OSIĄGNIĘCIA UCZNIÓW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800" b="1" i="0" u="none" strike="noStrike" kern="0" cap="none" spc="0" baseline="0" dirty="0">
                <a:solidFill>
                  <a:srgbClr val="000000"/>
                </a:solidFill>
                <a:uFillTx/>
                <a:latin typeface="Calibri" pitchFamily="34"/>
                <a:ea typeface="Microsoft YaHei" pitchFamily="2"/>
                <a:cs typeface="Mangal" pitchFamily="2"/>
              </a:rPr>
              <a:t>w I semestrze roku szkolnego 2022/2023</a:t>
            </a:r>
            <a:endParaRPr lang="pl-PL" sz="2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34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4000" b="0" i="0" u="none" strike="noStrike" kern="1200" cap="none" spc="0" baseline="0" dirty="0">
              <a:solidFill>
                <a:srgbClr val="000000"/>
              </a:solidFill>
              <a:uFillTx/>
              <a:latin typeface="Calibri" pitchFamily="34"/>
              <a:ea typeface="Microsoft YaHei" pitchFamily="2"/>
              <a:cs typeface="Mangal" pitchFamily="2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4000" b="1" i="0" u="none" strike="noStrike" kern="1200" cap="none" spc="0" baseline="0" dirty="0">
              <a:solidFill>
                <a:srgbClr val="000000"/>
              </a:solidFill>
              <a:uFillTx/>
              <a:latin typeface="Calibri" pitchFamily="34"/>
              <a:ea typeface="Microsoft YaHei" pitchFamily="2"/>
              <a:cs typeface="Mangal" pitchFamily="2"/>
            </a:endParaRPr>
          </a:p>
        </p:txBody>
      </p:sp>
      <p:pic>
        <p:nvPicPr>
          <p:cNvPr id="5" name="Obraz 2">
            <a:extLst>
              <a:ext uri="{FF2B5EF4-FFF2-40B4-BE49-F238E27FC236}">
                <a16:creationId xmlns:a16="http://schemas.microsoft.com/office/drawing/2014/main" id="{A1D09EA7-B9B6-3D47-8F92-2C4E134BB5B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10653" y="531421"/>
            <a:ext cx="1629597" cy="98921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Podtytuł 2">
            <a:extLst>
              <a:ext uri="{FF2B5EF4-FFF2-40B4-BE49-F238E27FC236}">
                <a16:creationId xmlns:a16="http://schemas.microsoft.com/office/drawing/2014/main" id="{24242F50-B748-424F-B9CA-CEA6CFB0E57C}"/>
              </a:ext>
            </a:extLst>
          </p:cNvPr>
          <p:cNvSpPr txBox="1"/>
          <p:nvPr/>
        </p:nvSpPr>
        <p:spPr>
          <a:xfrm>
            <a:off x="2340242" y="746314"/>
            <a:ext cx="6400800" cy="66818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rm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141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Arial" pitchFamily="2"/>
              </a:rPr>
              <a:t>Prywatna Szkoła Podstawowa Informatyczno-Językowa </a:t>
            </a:r>
            <a:br>
              <a:rPr lang="pl-PL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Arial" pitchFamily="2"/>
              </a:rPr>
            </a:br>
            <a:r>
              <a:rPr lang="pl-PL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Arial" pitchFamily="2"/>
              </a:rPr>
              <a:t>z Oddziałami Dwujęzycznymi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3">
            <a:extLst>
              <a:ext uri="{FF2B5EF4-FFF2-40B4-BE49-F238E27FC236}">
                <a16:creationId xmlns:a16="http://schemas.microsoft.com/office/drawing/2014/main" id="{AAD187BE-FF0A-124B-BF0D-2070FF36493E}"/>
              </a:ext>
            </a:extLst>
          </p:cNvPr>
          <p:cNvSpPr/>
          <p:nvPr/>
        </p:nvSpPr>
        <p:spPr>
          <a:xfrm>
            <a:off x="0" y="0"/>
            <a:ext cx="9143643" cy="29664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000066"/>
              </a:gs>
              <a:gs pos="100000">
                <a:srgbClr val="FFFFFF"/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square" lIns="45720" tIns="44997" rIns="45720" bIns="44997" anchor="ctr" anchorCtr="0" compatLnSpc="0">
            <a:normAutofit/>
          </a:bodyPr>
          <a:lstStyle/>
          <a:p>
            <a:pPr marL="0" marR="0" lvl="0" indent="0" algn="l" defTabSz="914400" rtl="0" fontAlgn="auto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7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7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hape 114">
            <a:extLst>
              <a:ext uri="{FF2B5EF4-FFF2-40B4-BE49-F238E27FC236}">
                <a16:creationId xmlns:a16="http://schemas.microsoft.com/office/drawing/2014/main" id="{8F65E709-666D-E344-94B0-29D909280C21}"/>
              </a:ext>
            </a:extLst>
          </p:cNvPr>
          <p:cNvSpPr/>
          <p:nvPr/>
        </p:nvSpPr>
        <p:spPr>
          <a:xfrm>
            <a:off x="0" y="6387349"/>
            <a:ext cx="9143643" cy="47028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000066"/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square" lIns="45720" tIns="44997" rIns="45720" bIns="44997" anchor="ctr" anchorCtr="0" compatLnSpc="0">
            <a:norm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4" name="Obraz 1">
            <a:extLst>
              <a:ext uri="{FF2B5EF4-FFF2-40B4-BE49-F238E27FC236}">
                <a16:creationId xmlns:a16="http://schemas.microsoft.com/office/drawing/2014/main" id="{071DDFEA-0856-AC4F-94CC-CFD055E736F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0660" y="270521"/>
            <a:ext cx="2516757" cy="153000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Shape 178">
            <a:extLst>
              <a:ext uri="{FF2B5EF4-FFF2-40B4-BE49-F238E27FC236}">
                <a16:creationId xmlns:a16="http://schemas.microsoft.com/office/drawing/2014/main" id="{CCFD08AD-95C0-984F-84F6-B0BBB1820068}"/>
              </a:ext>
            </a:extLst>
          </p:cNvPr>
          <p:cNvSpPr/>
          <p:nvPr/>
        </p:nvSpPr>
        <p:spPr>
          <a:xfrm>
            <a:off x="1793978" y="846595"/>
            <a:ext cx="5613820" cy="40397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45720" tIns="44997" rIns="45720" bIns="44997" anchor="t" anchorCtr="0" compatLnSpc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Udział uczniów w konkursach</a:t>
            </a:r>
            <a:endParaRPr lang="pl-PL" sz="2000" kern="0" dirty="0">
              <a:solidFill>
                <a:srgbClr val="000000"/>
              </a:solidFill>
              <a:latin typeface="Calibri"/>
              <a:ea typeface="Monotype Corsiva" pitchFamily="2"/>
              <a:cs typeface="Monotype Corsiva" pitchFamily="2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00F3EAA-E545-42E2-CFEA-72146D22BEB1}"/>
              </a:ext>
            </a:extLst>
          </p:cNvPr>
          <p:cNvSpPr txBox="1"/>
          <p:nvPr/>
        </p:nvSpPr>
        <p:spPr>
          <a:xfrm>
            <a:off x="613460" y="1801659"/>
            <a:ext cx="763929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l-PL" sz="1600" dirty="0">
                <a:solidFill>
                  <a:srgbClr val="7030A0"/>
                </a:solidFill>
              </a:rPr>
              <a:t>Artur Adamski</a:t>
            </a:r>
            <a:r>
              <a:rPr lang="pl-PL" sz="1600" dirty="0"/>
              <a:t>, klasa III A, nagroda główna za wokal w Miejskim Konkursie Wielokulturowym </a:t>
            </a:r>
            <a:r>
              <a:rPr lang="pl-PL" sz="1600" i="1" dirty="0"/>
              <a:t>Boże Narodzenie Słowem i Pędzlem Malowane </a:t>
            </a:r>
            <a:r>
              <a:rPr lang="pl-PL" sz="1600" dirty="0"/>
              <a:t>(opiekun Joanna Bielawska)</a:t>
            </a:r>
          </a:p>
          <a:p>
            <a:endParaRPr lang="pl-PL" sz="1600" dirty="0"/>
          </a:p>
          <a:p>
            <a:pPr marL="285750" indent="-285750">
              <a:buFont typeface="Wingdings" pitchFamily="2" charset="2"/>
              <a:buChar char="ü"/>
            </a:pPr>
            <a:r>
              <a:rPr lang="pl-PL" sz="1600" dirty="0">
                <a:solidFill>
                  <a:srgbClr val="7030A0"/>
                </a:solidFill>
              </a:rPr>
              <a:t>Eryk Bogdanowicz</a:t>
            </a:r>
            <a:r>
              <a:rPr lang="pl-PL" sz="1600" dirty="0"/>
              <a:t>, klasa II A, nagroda główna za recytację wiersza Miejskim Konkursie Wielokulturowym </a:t>
            </a:r>
            <a:r>
              <a:rPr lang="pl-PL" sz="1600" i="1" dirty="0"/>
              <a:t>Boże Narodzenie Słowem i Pędzlem Malowane </a:t>
            </a:r>
            <a:r>
              <a:rPr lang="pl-PL" sz="1600" dirty="0"/>
              <a:t>(opiekun Magdalena </a:t>
            </a:r>
            <a:r>
              <a:rPr lang="pl-PL" sz="1600" dirty="0" err="1"/>
              <a:t>Makarczuk</a:t>
            </a:r>
            <a:r>
              <a:rPr lang="pl-PL" sz="1600" dirty="0"/>
              <a:t>)</a:t>
            </a:r>
          </a:p>
          <a:p>
            <a:endParaRPr lang="pl-PL" sz="1600" dirty="0"/>
          </a:p>
          <a:p>
            <a:pPr marL="285750" indent="-285750">
              <a:buFont typeface="Wingdings" pitchFamily="2" charset="2"/>
              <a:buChar char="ü"/>
            </a:pPr>
            <a:r>
              <a:rPr lang="pl-PL" sz="1600" dirty="0"/>
              <a:t>Zgłoszenie </a:t>
            </a:r>
            <a:r>
              <a:rPr lang="pl-PL" sz="1600" dirty="0">
                <a:solidFill>
                  <a:srgbClr val="7030A0"/>
                </a:solidFill>
              </a:rPr>
              <a:t>uczniów klasy VII A </a:t>
            </a:r>
            <a:r>
              <a:rPr lang="pl-PL" sz="1600" dirty="0"/>
              <a:t>do Ogólnopolskiego Konkursu Wiedzy Historycznej Wokół Powstania Listopadowego 1830-1831 organizowanego przez Departament Szkolnictwa Wojskowego MON (opiekun Ewa </a:t>
            </a:r>
            <a:r>
              <a:rPr lang="pl-PL" sz="1600" dirty="0" err="1"/>
              <a:t>Kotyńska</a:t>
            </a:r>
            <a:r>
              <a:rPr lang="pl-PL" sz="1600" dirty="0"/>
              <a:t>)</a:t>
            </a:r>
          </a:p>
          <a:p>
            <a:endParaRPr lang="pl-PL" sz="1600" dirty="0"/>
          </a:p>
          <a:p>
            <a:pPr marL="285750" indent="-285750">
              <a:buFont typeface="Wingdings" pitchFamily="2" charset="2"/>
              <a:buChar char="ü"/>
            </a:pPr>
            <a:r>
              <a:rPr lang="pl-PL" sz="1600" dirty="0">
                <a:solidFill>
                  <a:srgbClr val="7030A0"/>
                </a:solidFill>
              </a:rPr>
              <a:t>Uczniowie klasy III A </a:t>
            </a:r>
            <a:r>
              <a:rPr lang="pl-PL" sz="1600" dirty="0"/>
              <a:t>biorą udział w eliminacjach do V edycji Ogólnopolskiego Konkursu </a:t>
            </a:r>
            <a:r>
              <a:rPr lang="pl-PL" sz="1600" i="1" dirty="0"/>
              <a:t>Programuję z </a:t>
            </a:r>
            <a:r>
              <a:rPr lang="pl-PL" sz="1600" i="1" dirty="0" err="1"/>
              <a:t>Pixblocks</a:t>
            </a:r>
            <a:r>
              <a:rPr lang="pl-PL" sz="1600" i="1" dirty="0"/>
              <a:t> </a:t>
            </a:r>
            <a:r>
              <a:rPr lang="pl-PL" sz="1600" dirty="0"/>
              <a:t>(opiekun Małgorzata Szczech-Wojciechowska)</a:t>
            </a:r>
            <a:endParaRPr lang="pl-PL" sz="1600" i="1" dirty="0"/>
          </a:p>
          <a:p>
            <a:endParaRPr lang="pl-PL" sz="1600" i="1" dirty="0"/>
          </a:p>
          <a:p>
            <a:pPr marL="285750" indent="-285750">
              <a:buFont typeface="Wingdings" pitchFamily="2" charset="2"/>
              <a:buChar char="ü"/>
            </a:pPr>
            <a:r>
              <a:rPr lang="pl-PL" sz="1600" dirty="0">
                <a:solidFill>
                  <a:srgbClr val="7030A0"/>
                </a:solidFill>
              </a:rPr>
              <a:t>Anastazja Gromadzka</a:t>
            </a:r>
            <a:r>
              <a:rPr lang="pl-PL" sz="1600" dirty="0"/>
              <a:t>, klasa VII A, udział w etapie rejonowym Wojewódzkiego Konkursu Przedmiotowego z Języka Francuskiego (opiekun Magdalena Olszewska)</a:t>
            </a:r>
          </a:p>
          <a:p>
            <a:pPr marL="285750" indent="-285750">
              <a:buFont typeface="Wingdings" pitchFamily="2" charset="2"/>
              <a:buChar char="ü"/>
            </a:pPr>
            <a:endParaRPr lang="pl-PL" sz="1600" dirty="0"/>
          </a:p>
          <a:p>
            <a:pPr marL="285750" indent="-285750">
              <a:buFont typeface="Wingdings" pitchFamily="2" charset="2"/>
              <a:buChar char="ü"/>
            </a:pPr>
            <a:endParaRPr lang="pl-PL" dirty="0"/>
          </a:p>
          <a:p>
            <a:pPr marL="285750" indent="-285750">
              <a:buFont typeface="Wingdings" pitchFamily="2" charset="2"/>
              <a:buChar char="ü"/>
            </a:pPr>
            <a:endParaRPr lang="pl-PL" dirty="0"/>
          </a:p>
          <a:p>
            <a:pPr marL="285750" indent="-285750">
              <a:buFont typeface="Wingdings" pitchFamily="2" charset="2"/>
              <a:buChar char="ü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9214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3">
            <a:extLst>
              <a:ext uri="{FF2B5EF4-FFF2-40B4-BE49-F238E27FC236}">
                <a16:creationId xmlns:a16="http://schemas.microsoft.com/office/drawing/2014/main" id="{AAD187BE-FF0A-124B-BF0D-2070FF36493E}"/>
              </a:ext>
            </a:extLst>
          </p:cNvPr>
          <p:cNvSpPr/>
          <p:nvPr/>
        </p:nvSpPr>
        <p:spPr>
          <a:xfrm>
            <a:off x="0" y="0"/>
            <a:ext cx="9143643" cy="29664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000066"/>
              </a:gs>
              <a:gs pos="100000">
                <a:srgbClr val="FFFFFF"/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square" lIns="45720" tIns="44997" rIns="45720" bIns="44997" anchor="ctr" anchorCtr="0" compatLnSpc="0">
            <a:normAutofit/>
          </a:bodyPr>
          <a:lstStyle/>
          <a:p>
            <a:pPr marL="0" marR="0" lvl="0" indent="0" algn="l" defTabSz="914400" rtl="0" fontAlgn="auto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7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7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hape 114">
            <a:extLst>
              <a:ext uri="{FF2B5EF4-FFF2-40B4-BE49-F238E27FC236}">
                <a16:creationId xmlns:a16="http://schemas.microsoft.com/office/drawing/2014/main" id="{8F65E709-666D-E344-94B0-29D909280C21}"/>
              </a:ext>
            </a:extLst>
          </p:cNvPr>
          <p:cNvSpPr/>
          <p:nvPr/>
        </p:nvSpPr>
        <p:spPr>
          <a:xfrm>
            <a:off x="0" y="6387349"/>
            <a:ext cx="9143643" cy="47028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000066"/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square" lIns="45720" tIns="44997" rIns="45720" bIns="44997" anchor="ctr" anchorCtr="0" compatLnSpc="0">
            <a:norm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4" name="Obraz 1">
            <a:extLst>
              <a:ext uri="{FF2B5EF4-FFF2-40B4-BE49-F238E27FC236}">
                <a16:creationId xmlns:a16="http://schemas.microsoft.com/office/drawing/2014/main" id="{071DDFEA-0856-AC4F-94CC-CFD055E736F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0660" y="270521"/>
            <a:ext cx="2516757" cy="153000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Shape 178">
            <a:extLst>
              <a:ext uri="{FF2B5EF4-FFF2-40B4-BE49-F238E27FC236}">
                <a16:creationId xmlns:a16="http://schemas.microsoft.com/office/drawing/2014/main" id="{CCFD08AD-95C0-984F-84F6-B0BBB1820068}"/>
              </a:ext>
            </a:extLst>
          </p:cNvPr>
          <p:cNvSpPr/>
          <p:nvPr/>
        </p:nvSpPr>
        <p:spPr>
          <a:xfrm>
            <a:off x="1793978" y="846595"/>
            <a:ext cx="5613820" cy="40397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45720" tIns="44997" rIns="45720" bIns="44997" anchor="t" anchorCtr="0" compatLnSpc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Udział uczniów w konkursach</a:t>
            </a:r>
            <a:endParaRPr lang="pl-PL" sz="2000" kern="0" dirty="0">
              <a:solidFill>
                <a:srgbClr val="000000"/>
              </a:solidFill>
              <a:latin typeface="Calibri"/>
              <a:ea typeface="Monotype Corsiva" pitchFamily="2"/>
              <a:cs typeface="Monotype Corsiva" pitchFamily="2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00F3EAA-E545-42E2-CFEA-72146D22BEB1}"/>
              </a:ext>
            </a:extLst>
          </p:cNvPr>
          <p:cNvSpPr txBox="1"/>
          <p:nvPr/>
        </p:nvSpPr>
        <p:spPr>
          <a:xfrm>
            <a:off x="613460" y="1801659"/>
            <a:ext cx="763929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l-PL" sz="1600" dirty="0" err="1">
                <a:solidFill>
                  <a:srgbClr val="7030A0"/>
                </a:solidFill>
              </a:rPr>
              <a:t>Kaya</a:t>
            </a:r>
            <a:r>
              <a:rPr lang="pl-PL" sz="1600" dirty="0">
                <a:solidFill>
                  <a:srgbClr val="7030A0"/>
                </a:solidFill>
              </a:rPr>
              <a:t> Polak</a:t>
            </a:r>
            <a:r>
              <a:rPr lang="pl-PL" sz="1600" dirty="0"/>
              <a:t>, klasa VII A, udział w etapie rejonowym Wojewódzkiego Konkursu Przedmiotowego z Języka Angielskiego (opiekun Wioleta Zapolska)</a:t>
            </a:r>
          </a:p>
          <a:p>
            <a:pPr marL="285750" indent="-285750">
              <a:buFont typeface="Wingdings" pitchFamily="2" charset="2"/>
              <a:buChar char="ü"/>
            </a:pPr>
            <a:endParaRPr lang="pl-PL" sz="1600" dirty="0"/>
          </a:p>
          <a:p>
            <a:pPr marL="285750" indent="-285750">
              <a:buFont typeface="Wingdings" pitchFamily="2" charset="2"/>
              <a:buChar char="ü"/>
            </a:pPr>
            <a:r>
              <a:rPr lang="pl-PL" sz="1600" dirty="0">
                <a:solidFill>
                  <a:srgbClr val="7030A0"/>
                </a:solidFill>
              </a:rPr>
              <a:t>Adrian Gruszewski</a:t>
            </a:r>
            <a:r>
              <a:rPr lang="pl-PL" sz="1600" dirty="0"/>
              <a:t>, klasa VIII A, udział w etapie rejonowym Wojewódzkiego Konkursu Przedmiotowego z Języka Angielskiego (opiekun Wioleta Zapolska)</a:t>
            </a:r>
          </a:p>
          <a:p>
            <a:pPr marL="285750" indent="-285750">
              <a:buFont typeface="Wingdings" pitchFamily="2" charset="2"/>
              <a:buChar char="ü"/>
            </a:pPr>
            <a:endParaRPr lang="pl-PL" sz="1600" dirty="0"/>
          </a:p>
          <a:p>
            <a:pPr marL="285750" indent="-285750">
              <a:buFont typeface="Wingdings" pitchFamily="2" charset="2"/>
              <a:buChar char="ü"/>
            </a:pPr>
            <a:r>
              <a:rPr lang="pl-PL" sz="1600" dirty="0">
                <a:solidFill>
                  <a:srgbClr val="7030A0"/>
                </a:solidFill>
              </a:rPr>
              <a:t>Adrian Gruszewski</a:t>
            </a:r>
            <a:r>
              <a:rPr lang="pl-PL" sz="1600" dirty="0"/>
              <a:t>, klasa VIII A, udział w etapie wojewódzkim Wojewódzkiego Konkursu Przedmiotowego z Języka Angielskiego (finalista) (opiekun Edyta Jasińska)</a:t>
            </a:r>
          </a:p>
          <a:p>
            <a:pPr marL="285750" indent="-285750">
              <a:buFont typeface="Wingdings" pitchFamily="2" charset="2"/>
              <a:buChar char="ü"/>
            </a:pPr>
            <a:endParaRPr lang="pl-PL" sz="1600" dirty="0"/>
          </a:p>
          <a:p>
            <a:pPr marL="285750" indent="-285750">
              <a:buFont typeface="Wingdings" pitchFamily="2" charset="2"/>
              <a:buChar char="ü"/>
            </a:pPr>
            <a:r>
              <a:rPr lang="pl-PL" sz="1600" dirty="0"/>
              <a:t>Karolina Brzozowska, klasa VII A, otrzymała wyróżnienie w Wojewódzkim Konkursie Literackim </a:t>
            </a:r>
            <a:r>
              <a:rPr lang="pl-PL" sz="1600" i="1" dirty="0"/>
              <a:t>Wiersze z szuflady </a:t>
            </a:r>
            <a:r>
              <a:rPr lang="pl-PL" sz="1600" dirty="0"/>
              <a:t>(opiekun Joanna Wasiluk)</a:t>
            </a:r>
          </a:p>
          <a:p>
            <a:pPr marL="285750" indent="-285750">
              <a:buFont typeface="Wingdings" pitchFamily="2" charset="2"/>
              <a:buChar char="ü"/>
            </a:pPr>
            <a:endParaRPr lang="pl-PL" sz="1600" dirty="0"/>
          </a:p>
          <a:p>
            <a:pPr marL="285750" indent="-285750">
              <a:buFont typeface="Wingdings" pitchFamily="2" charset="2"/>
              <a:buChar char="ü"/>
            </a:pPr>
            <a:endParaRPr lang="pl-PL" sz="1600" dirty="0"/>
          </a:p>
          <a:p>
            <a:pPr marL="285750" indent="-285750">
              <a:buFont typeface="Wingdings" pitchFamily="2" charset="2"/>
              <a:buChar char="ü"/>
            </a:pPr>
            <a:endParaRPr lang="pl-PL" sz="1600" dirty="0"/>
          </a:p>
          <a:p>
            <a:pPr marL="285750" indent="-285750">
              <a:buFont typeface="Wingdings" pitchFamily="2" charset="2"/>
              <a:buChar char="ü"/>
            </a:pPr>
            <a:endParaRPr lang="pl-PL" dirty="0"/>
          </a:p>
          <a:p>
            <a:endParaRPr lang="pl-PL" dirty="0"/>
          </a:p>
          <a:p>
            <a:pPr marL="285750" indent="-285750">
              <a:buFont typeface="Wingdings" pitchFamily="2" charset="2"/>
              <a:buChar char="ü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12763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3">
            <a:extLst>
              <a:ext uri="{FF2B5EF4-FFF2-40B4-BE49-F238E27FC236}">
                <a16:creationId xmlns:a16="http://schemas.microsoft.com/office/drawing/2014/main" id="{AAD187BE-FF0A-124B-BF0D-2070FF36493E}"/>
              </a:ext>
            </a:extLst>
          </p:cNvPr>
          <p:cNvSpPr/>
          <p:nvPr/>
        </p:nvSpPr>
        <p:spPr>
          <a:xfrm>
            <a:off x="0" y="0"/>
            <a:ext cx="9143643" cy="29664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000066"/>
              </a:gs>
              <a:gs pos="100000">
                <a:srgbClr val="FFFFFF"/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square" lIns="45720" tIns="44997" rIns="45720" bIns="44997" anchor="ctr" anchorCtr="0" compatLnSpc="0">
            <a:normAutofit/>
          </a:bodyPr>
          <a:lstStyle/>
          <a:p>
            <a:pPr marL="0" marR="0" lvl="0" indent="0" algn="l" defTabSz="914400" rtl="0" fontAlgn="auto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7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7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hape 114">
            <a:extLst>
              <a:ext uri="{FF2B5EF4-FFF2-40B4-BE49-F238E27FC236}">
                <a16:creationId xmlns:a16="http://schemas.microsoft.com/office/drawing/2014/main" id="{8F65E709-666D-E344-94B0-29D909280C21}"/>
              </a:ext>
            </a:extLst>
          </p:cNvPr>
          <p:cNvSpPr/>
          <p:nvPr/>
        </p:nvSpPr>
        <p:spPr>
          <a:xfrm>
            <a:off x="0" y="6387349"/>
            <a:ext cx="9143643" cy="47028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000066"/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square" lIns="45720" tIns="44997" rIns="45720" bIns="44997" anchor="ctr" anchorCtr="0" compatLnSpc="0">
            <a:norm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4" name="Obraz 1">
            <a:extLst>
              <a:ext uri="{FF2B5EF4-FFF2-40B4-BE49-F238E27FC236}">
                <a16:creationId xmlns:a16="http://schemas.microsoft.com/office/drawing/2014/main" id="{071DDFEA-0856-AC4F-94CC-CFD055E736F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0660" y="270521"/>
            <a:ext cx="2516757" cy="153000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Shape 178">
            <a:extLst>
              <a:ext uri="{FF2B5EF4-FFF2-40B4-BE49-F238E27FC236}">
                <a16:creationId xmlns:a16="http://schemas.microsoft.com/office/drawing/2014/main" id="{CCFD08AD-95C0-984F-84F6-B0BBB1820068}"/>
              </a:ext>
            </a:extLst>
          </p:cNvPr>
          <p:cNvSpPr/>
          <p:nvPr/>
        </p:nvSpPr>
        <p:spPr>
          <a:xfrm>
            <a:off x="1793977" y="846595"/>
            <a:ext cx="7249363" cy="40397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45720" tIns="44997" rIns="45720" bIns="44997" anchor="t" anchorCtr="0" compatLnSpc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Udział uczniów w imprezach szkolnych, apelach</a:t>
            </a:r>
            <a:endParaRPr lang="pl-PL" sz="2000" kern="0" dirty="0">
              <a:solidFill>
                <a:srgbClr val="000000"/>
              </a:solidFill>
              <a:latin typeface="Calibri"/>
              <a:ea typeface="Monotype Corsiva" pitchFamily="2"/>
              <a:cs typeface="Monotype Corsiva" pitchFamily="2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00F3EAA-E545-42E2-CFEA-72146D22BEB1}"/>
              </a:ext>
            </a:extLst>
          </p:cNvPr>
          <p:cNvSpPr txBox="1"/>
          <p:nvPr/>
        </p:nvSpPr>
        <p:spPr>
          <a:xfrm>
            <a:off x="613459" y="2246817"/>
            <a:ext cx="636821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l-PL" dirty="0"/>
              <a:t>Dzień Ziemi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dirty="0"/>
              <a:t>Wyjazd integracyjny do Folwarku Nadawki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GB" dirty="0"/>
              <a:t>Dzień Chłopaka w klasie VIIa </a:t>
            </a:r>
            <a:r>
              <a:rPr lang="pl-PL" dirty="0"/>
              <a:t>(opiekun: Wioleta Zapolska)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dirty="0"/>
              <a:t>Uroczysta akademia z okazji Święta Odzyskania Niepodległości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dirty="0"/>
              <a:t>Andrzejki klasowe i szkolne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dirty="0"/>
              <a:t>Mikołajki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dirty="0"/>
              <a:t>Wigilie klasowe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dirty="0"/>
              <a:t>Międzynarodowy Dzień Języków Miganych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dirty="0"/>
              <a:t>Spotkanie klas I-III z iluzjonistą w ramach imprezy andrzejkowej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dirty="0"/>
              <a:t>Wyjście klas </a:t>
            </a:r>
            <a:r>
              <a:rPr lang="pl-PL" dirty="0" err="1"/>
              <a:t>Va</a:t>
            </a:r>
            <a:r>
              <a:rPr lang="pl-PL" dirty="0"/>
              <a:t> i </a:t>
            </a:r>
            <a:r>
              <a:rPr lang="pl-PL" dirty="0" err="1"/>
              <a:t>VIIa</a:t>
            </a:r>
            <a:r>
              <a:rPr lang="pl-PL" dirty="0"/>
              <a:t> na cmentarz wojskowy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dirty="0"/>
              <a:t>Sprzątanie Świata 2022</a:t>
            </a:r>
          </a:p>
        </p:txBody>
      </p:sp>
    </p:spTree>
    <p:extLst>
      <p:ext uri="{BB962C8B-B14F-4D97-AF65-F5344CB8AC3E}">
        <p14:creationId xmlns:p14="http://schemas.microsoft.com/office/powerpoint/2010/main" val="4021211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3">
            <a:extLst>
              <a:ext uri="{FF2B5EF4-FFF2-40B4-BE49-F238E27FC236}">
                <a16:creationId xmlns:a16="http://schemas.microsoft.com/office/drawing/2014/main" id="{AAD187BE-FF0A-124B-BF0D-2070FF36493E}"/>
              </a:ext>
            </a:extLst>
          </p:cNvPr>
          <p:cNvSpPr/>
          <p:nvPr/>
        </p:nvSpPr>
        <p:spPr>
          <a:xfrm>
            <a:off x="0" y="0"/>
            <a:ext cx="9143643" cy="29664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000066"/>
              </a:gs>
              <a:gs pos="100000">
                <a:srgbClr val="FFFFFF"/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square" lIns="45720" tIns="44997" rIns="45720" bIns="44997" anchor="ctr" anchorCtr="0" compatLnSpc="0">
            <a:normAutofit/>
          </a:bodyPr>
          <a:lstStyle/>
          <a:p>
            <a:pPr marL="0" marR="0" lvl="0" indent="0" algn="l" defTabSz="914400" rtl="0" fontAlgn="auto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7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7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hape 114">
            <a:extLst>
              <a:ext uri="{FF2B5EF4-FFF2-40B4-BE49-F238E27FC236}">
                <a16:creationId xmlns:a16="http://schemas.microsoft.com/office/drawing/2014/main" id="{8F65E709-666D-E344-94B0-29D909280C21}"/>
              </a:ext>
            </a:extLst>
          </p:cNvPr>
          <p:cNvSpPr/>
          <p:nvPr/>
        </p:nvSpPr>
        <p:spPr>
          <a:xfrm>
            <a:off x="0" y="6387349"/>
            <a:ext cx="9143643" cy="47028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000066"/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square" lIns="45720" tIns="44997" rIns="45720" bIns="44997" anchor="ctr" anchorCtr="0" compatLnSpc="0">
            <a:norm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4" name="Obraz 1">
            <a:extLst>
              <a:ext uri="{FF2B5EF4-FFF2-40B4-BE49-F238E27FC236}">
                <a16:creationId xmlns:a16="http://schemas.microsoft.com/office/drawing/2014/main" id="{071DDFEA-0856-AC4F-94CC-CFD055E736F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0660" y="270521"/>
            <a:ext cx="2516757" cy="153000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Shape 178">
            <a:extLst>
              <a:ext uri="{FF2B5EF4-FFF2-40B4-BE49-F238E27FC236}">
                <a16:creationId xmlns:a16="http://schemas.microsoft.com/office/drawing/2014/main" id="{CCFD08AD-95C0-984F-84F6-B0BBB1820068}"/>
              </a:ext>
            </a:extLst>
          </p:cNvPr>
          <p:cNvSpPr/>
          <p:nvPr/>
        </p:nvSpPr>
        <p:spPr>
          <a:xfrm>
            <a:off x="1793977" y="846595"/>
            <a:ext cx="7249363" cy="40397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45720" tIns="44997" rIns="45720" bIns="44997" anchor="t" anchorCtr="0" compatLnSpc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Udział uczniów w imprezach szkolnych, apelach</a:t>
            </a:r>
            <a:endParaRPr lang="pl-PL" sz="2000" kern="0" dirty="0">
              <a:solidFill>
                <a:srgbClr val="000000"/>
              </a:solidFill>
              <a:latin typeface="Calibri"/>
              <a:ea typeface="Monotype Corsiva" pitchFamily="2"/>
              <a:cs typeface="Monotype Corsiva" pitchFamily="2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00F3EAA-E545-42E2-CFEA-72146D22BEB1}"/>
              </a:ext>
            </a:extLst>
          </p:cNvPr>
          <p:cNvSpPr txBox="1"/>
          <p:nvPr/>
        </p:nvSpPr>
        <p:spPr>
          <a:xfrm>
            <a:off x="613459" y="2246817"/>
            <a:ext cx="7638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l-PL" dirty="0">
                <a:solidFill>
                  <a:srgbClr val="7030A0"/>
                </a:solidFill>
              </a:rPr>
              <a:t>Obchody Dnia Życzliwości (XI. 2022)</a:t>
            </a:r>
          </a:p>
          <a:p>
            <a:pPr marL="285750" indent="-285750">
              <a:buFont typeface="Czcionka systemowa (Regular)"/>
              <a:buChar char="✑"/>
            </a:pPr>
            <a:r>
              <a:rPr lang="pl-PL" dirty="0"/>
              <a:t>Udział uczniów z klasy </a:t>
            </a:r>
            <a:r>
              <a:rPr lang="pl-PL" dirty="0" err="1"/>
              <a:t>VIIa</a:t>
            </a:r>
            <a:r>
              <a:rPr lang="pl-PL" dirty="0"/>
              <a:t> w poczcie życzliwości (opiekun: Wioleta Zapolska)</a:t>
            </a:r>
            <a:endParaRPr lang="pl-GB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290E7F52-1C21-2746-9923-E59A1E38F795}"/>
              </a:ext>
            </a:extLst>
          </p:cNvPr>
          <p:cNvSpPr txBox="1"/>
          <p:nvPr/>
        </p:nvSpPr>
        <p:spPr>
          <a:xfrm>
            <a:off x="648184" y="3172626"/>
            <a:ext cx="5609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l-PL" dirty="0">
                <a:solidFill>
                  <a:srgbClr val="7030A0"/>
                </a:solidFill>
              </a:rPr>
              <a:t>Światowy Dzień Tabliczki Mnożenia</a:t>
            </a:r>
          </a:p>
          <a:p>
            <a:pPr marL="285750" indent="-285750">
              <a:buFont typeface="Czcionka systemowa (Regular)"/>
              <a:buChar char="✑"/>
            </a:pPr>
            <a:r>
              <a:rPr lang="pl-PL" dirty="0"/>
              <a:t>Udział uczniów z klasy </a:t>
            </a:r>
            <a:r>
              <a:rPr lang="pl-PL" dirty="0" err="1"/>
              <a:t>VIIa</a:t>
            </a:r>
            <a:r>
              <a:rPr lang="pl-PL" dirty="0"/>
              <a:t> (opiekun: Wioleta Zapolska)</a:t>
            </a:r>
            <a:endParaRPr lang="pl-GB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5129B32C-17BE-E10D-4ED2-35C727B5913F}"/>
              </a:ext>
            </a:extLst>
          </p:cNvPr>
          <p:cNvSpPr txBox="1"/>
          <p:nvPr/>
        </p:nvSpPr>
        <p:spPr>
          <a:xfrm>
            <a:off x="648184" y="3889398"/>
            <a:ext cx="787831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zcionka systemowa (Regular)"/>
              <a:buChar char="✑"/>
            </a:pPr>
            <a:endParaRPr lang="pl-PL" dirty="0"/>
          </a:p>
          <a:p>
            <a:pPr marL="285750" indent="-285750">
              <a:buFont typeface="Wingdings" pitchFamily="2" charset="2"/>
              <a:buChar char="ü"/>
            </a:pPr>
            <a:r>
              <a:rPr lang="pl-PL" dirty="0">
                <a:solidFill>
                  <a:srgbClr val="7030A0"/>
                </a:solidFill>
              </a:rPr>
              <a:t>Europejski Dzień Języków Obcych (X. 2022)</a:t>
            </a:r>
          </a:p>
          <a:p>
            <a:pPr marL="285750" indent="-285750">
              <a:buFont typeface="Czcionka systemowa (Regular)"/>
              <a:buChar char="✑"/>
            </a:pPr>
            <a:r>
              <a:rPr lang="pl-PL" dirty="0"/>
              <a:t>Koordynowanie prac nauczycieli języków obcych w </a:t>
            </a:r>
            <a:r>
              <a:rPr lang="pl-PL" dirty="0" err="1"/>
              <a:t>kl</a:t>
            </a:r>
            <a:r>
              <a:rPr lang="pl-PL" dirty="0"/>
              <a:t> I-V (Wioleta Zapolska)</a:t>
            </a:r>
          </a:p>
          <a:p>
            <a:pPr marL="285750" indent="-285750">
              <a:buFont typeface="Czcionka systemowa (Regular)"/>
              <a:buChar char="✑"/>
            </a:pPr>
            <a:r>
              <a:rPr lang="pl-PL" dirty="0"/>
              <a:t>Klasa IV przygotowała prezentację o Kanadzie (opiekun: Edyta Jasińska) </a:t>
            </a:r>
          </a:p>
          <a:p>
            <a:pPr marL="285750" indent="-285750">
              <a:buFont typeface="Czcionka systemowa (Regular)"/>
              <a:buChar char="✑"/>
            </a:pPr>
            <a:r>
              <a:rPr lang="pl-PL" dirty="0"/>
              <a:t>Zajęcia pokazowe w </a:t>
            </a:r>
            <a:r>
              <a:rPr lang="pl-PL" dirty="0" err="1"/>
              <a:t>kl</a:t>
            </a:r>
            <a:r>
              <a:rPr lang="pl-PL" dirty="0"/>
              <a:t> </a:t>
            </a:r>
            <a:r>
              <a:rPr lang="pl-PL" dirty="0" err="1"/>
              <a:t>IIa</a:t>
            </a:r>
            <a:r>
              <a:rPr lang="pl-PL" dirty="0"/>
              <a:t> i </a:t>
            </a:r>
            <a:r>
              <a:rPr lang="pl-PL" dirty="0" err="1"/>
              <a:t>IIb</a:t>
            </a:r>
            <a:r>
              <a:rPr lang="pl-PL" dirty="0"/>
              <a:t> z udziałem Rodziców (opiekun: Wioleta Zapolska)</a:t>
            </a:r>
          </a:p>
          <a:p>
            <a:pPr marL="285750" indent="-285750">
              <a:buFont typeface="Czcionka systemowa (Regular)"/>
              <a:buChar char="✑"/>
            </a:pPr>
            <a:r>
              <a:rPr lang="pl-PL" dirty="0"/>
              <a:t>Zajęcia z klasą </a:t>
            </a:r>
            <a:r>
              <a:rPr lang="pl-PL" dirty="0" err="1"/>
              <a:t>IIIa</a:t>
            </a:r>
            <a:r>
              <a:rPr lang="pl-PL" dirty="0"/>
              <a:t> (opiekun: Magdalena Olszewska)</a:t>
            </a:r>
          </a:p>
        </p:txBody>
      </p:sp>
    </p:spTree>
    <p:extLst>
      <p:ext uri="{BB962C8B-B14F-4D97-AF65-F5344CB8AC3E}">
        <p14:creationId xmlns:p14="http://schemas.microsoft.com/office/powerpoint/2010/main" val="1962113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3">
            <a:extLst>
              <a:ext uri="{FF2B5EF4-FFF2-40B4-BE49-F238E27FC236}">
                <a16:creationId xmlns:a16="http://schemas.microsoft.com/office/drawing/2014/main" id="{AAD187BE-FF0A-124B-BF0D-2070FF36493E}"/>
              </a:ext>
            </a:extLst>
          </p:cNvPr>
          <p:cNvSpPr/>
          <p:nvPr/>
        </p:nvSpPr>
        <p:spPr>
          <a:xfrm>
            <a:off x="0" y="0"/>
            <a:ext cx="9143643" cy="29664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000066"/>
              </a:gs>
              <a:gs pos="100000">
                <a:srgbClr val="FFFFFF"/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square" lIns="45720" tIns="44997" rIns="45720" bIns="44997" anchor="ctr" anchorCtr="0" compatLnSpc="0">
            <a:normAutofit/>
          </a:bodyPr>
          <a:lstStyle/>
          <a:p>
            <a:pPr marL="0" marR="0" lvl="0" indent="0" algn="l" defTabSz="914400" rtl="0" fontAlgn="auto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7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7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hape 114">
            <a:extLst>
              <a:ext uri="{FF2B5EF4-FFF2-40B4-BE49-F238E27FC236}">
                <a16:creationId xmlns:a16="http://schemas.microsoft.com/office/drawing/2014/main" id="{8F65E709-666D-E344-94B0-29D909280C21}"/>
              </a:ext>
            </a:extLst>
          </p:cNvPr>
          <p:cNvSpPr/>
          <p:nvPr/>
        </p:nvSpPr>
        <p:spPr>
          <a:xfrm>
            <a:off x="0" y="6387349"/>
            <a:ext cx="9143643" cy="47028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000066"/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square" lIns="45720" tIns="44997" rIns="45720" bIns="44997" anchor="ctr" anchorCtr="0" compatLnSpc="0">
            <a:norm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4" name="Obraz 1">
            <a:extLst>
              <a:ext uri="{FF2B5EF4-FFF2-40B4-BE49-F238E27FC236}">
                <a16:creationId xmlns:a16="http://schemas.microsoft.com/office/drawing/2014/main" id="{071DDFEA-0856-AC4F-94CC-CFD055E736F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0660" y="270521"/>
            <a:ext cx="2516757" cy="153000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Shape 178">
            <a:extLst>
              <a:ext uri="{FF2B5EF4-FFF2-40B4-BE49-F238E27FC236}">
                <a16:creationId xmlns:a16="http://schemas.microsoft.com/office/drawing/2014/main" id="{CCFD08AD-95C0-984F-84F6-B0BBB1820068}"/>
              </a:ext>
            </a:extLst>
          </p:cNvPr>
          <p:cNvSpPr/>
          <p:nvPr/>
        </p:nvSpPr>
        <p:spPr>
          <a:xfrm>
            <a:off x="1793977" y="846595"/>
            <a:ext cx="7249363" cy="40397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45720" tIns="44997" rIns="45720" bIns="44997" anchor="t" anchorCtr="0" compatLnSpc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Programy/Projekty, które realizuje szkoła</a:t>
            </a:r>
            <a:endParaRPr lang="pl-PL" sz="2000" kern="0" dirty="0">
              <a:solidFill>
                <a:srgbClr val="000000"/>
              </a:solidFill>
              <a:latin typeface="Calibri"/>
              <a:ea typeface="Monotype Corsiva" pitchFamily="2"/>
              <a:cs typeface="Monotype Corsiva" pitchFamily="2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00F3EAA-E545-42E2-CFEA-72146D22BEB1}"/>
              </a:ext>
            </a:extLst>
          </p:cNvPr>
          <p:cNvSpPr txBox="1"/>
          <p:nvPr/>
        </p:nvSpPr>
        <p:spPr>
          <a:xfrm>
            <a:off x="963227" y="1821177"/>
            <a:ext cx="761361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l-PL" sz="1600" i="1" dirty="0"/>
              <a:t>Z kulturą mi do twarzy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sz="1600" i="1" dirty="0"/>
              <a:t>Czytanie ma moc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sz="1600" i="1" dirty="0"/>
              <a:t>Być jak Ignacy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sz="1600" dirty="0"/>
              <a:t>XII Ogólnopolski Program Edukacyjny </a:t>
            </a:r>
            <a:r>
              <a:rPr lang="pl-PL" sz="1600" i="1" dirty="0"/>
              <a:t>Kubusiowi Przyjaciele Natury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sz="1600" i="1" dirty="0"/>
              <a:t>Internetowy Teatr dla Szkół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sz="1600" i="1" dirty="0"/>
              <a:t>Razem przez świat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sz="1600" i="1" dirty="0"/>
              <a:t>Akademia Bezpiecznego Puchatka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sz="1600" dirty="0"/>
              <a:t>Matematyka </a:t>
            </a:r>
            <a:r>
              <a:rPr lang="pl-PL" sz="1600" dirty="0" err="1"/>
              <a:t>kl</a:t>
            </a:r>
            <a:r>
              <a:rPr lang="pl-PL" sz="1600" dirty="0"/>
              <a:t> IV </a:t>
            </a:r>
            <a:r>
              <a:rPr lang="pl-PL" sz="1600" i="1" dirty="0"/>
              <a:t>Od zakupów do wypieków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sz="1600" dirty="0"/>
              <a:t>Fizyka, matematyka </a:t>
            </a:r>
            <a:r>
              <a:rPr lang="pl-PL" sz="1600" dirty="0" err="1"/>
              <a:t>kl</a:t>
            </a:r>
            <a:r>
              <a:rPr lang="pl-PL" sz="1600" dirty="0"/>
              <a:t> VII </a:t>
            </a:r>
            <a:r>
              <a:rPr lang="pl-PL" sz="1600" i="1" dirty="0"/>
              <a:t>Jak zmierzyć prędkość</a:t>
            </a:r>
            <a:r>
              <a:rPr lang="pl-PL" sz="1600" dirty="0"/>
              <a:t>, </a:t>
            </a:r>
            <a:r>
              <a:rPr lang="pl-PL" sz="1600" i="1" dirty="0"/>
              <a:t>Statystyczne wykresy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sz="1600" dirty="0"/>
              <a:t>Fizyka </a:t>
            </a:r>
            <a:r>
              <a:rPr lang="pl-PL" sz="1600" dirty="0" err="1"/>
              <a:t>kl</a:t>
            </a:r>
            <a:r>
              <a:rPr lang="pl-PL" sz="1600" dirty="0"/>
              <a:t> VIII </a:t>
            </a:r>
            <a:r>
              <a:rPr lang="pl-PL" sz="1600" i="1" dirty="0"/>
              <a:t>Elektryczność w nas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sz="1600" i="1" dirty="0"/>
              <a:t>Lidl-Szkoły pełne talentów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sz="1600" i="1" dirty="0"/>
              <a:t>Laboratoria Przyszłości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sz="1600" i="1" dirty="0"/>
              <a:t>Reduta Ordona </a:t>
            </a:r>
            <a:r>
              <a:rPr lang="pl-PL" sz="1600" dirty="0"/>
              <a:t>film w wykonaniu uczniów klas VII A (opiekun Joanna Wasiluk)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sz="1600" dirty="0"/>
              <a:t>Klasowa inscenizacja lektur egzaminacyjnych Opowieść wigilijna, Dziady </a:t>
            </a:r>
            <a:r>
              <a:rPr lang="pl-PL" sz="1600" dirty="0" err="1"/>
              <a:t>cz.II</a:t>
            </a:r>
            <a:r>
              <a:rPr lang="pl-PL" sz="1600" dirty="0"/>
              <a:t> z uczniami klasy VII A (opiekun Joanna Wasiluk)</a:t>
            </a:r>
          </a:p>
          <a:p>
            <a:endParaRPr lang="pl-PL" sz="1600" i="1" dirty="0"/>
          </a:p>
          <a:p>
            <a:pPr marL="285750" indent="-285750">
              <a:buFont typeface="Wingdings" pitchFamily="2" charset="2"/>
              <a:buChar char="ü"/>
            </a:pPr>
            <a:endParaRPr lang="pl-PL" sz="1600" dirty="0"/>
          </a:p>
          <a:p>
            <a:pPr marL="285750" indent="-285750">
              <a:buFont typeface="Czcionka systemowa (Regular)"/>
              <a:buChar char="✑"/>
            </a:pPr>
            <a:endParaRPr lang="pl-PL" sz="1600" dirty="0"/>
          </a:p>
          <a:p>
            <a:pPr marL="285750" indent="-285750">
              <a:buFont typeface="Czcionka systemowa (Regular)"/>
              <a:buChar char="✑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5982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7A68B4F4-8592-6942-809E-1AC93CC4511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318467"/>
            <a:ext cx="8229600" cy="5721501"/>
          </a:xfrm>
        </p:spPr>
        <p:txBody>
          <a:bodyPr/>
          <a:lstStyle/>
          <a:p>
            <a:pPr lvl="0"/>
            <a:endParaRPr lang="pl-PL" sz="2000"/>
          </a:p>
          <a:p>
            <a:pPr lvl="0"/>
            <a:endParaRPr lang="pl-PL" sz="2400"/>
          </a:p>
          <a:p>
            <a:pPr lvl="0"/>
            <a:endParaRPr lang="pl-PL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C1C4E1B-D00F-5649-B9F3-5B0341766D5B}"/>
              </a:ext>
            </a:extLst>
          </p:cNvPr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gradFill>
            <a:gsLst>
              <a:gs pos="0">
                <a:srgbClr val="000066"/>
              </a:gs>
              <a:gs pos="100000">
                <a:srgbClr val="FFFFFF"/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B231085-05E4-2648-9ED8-5D3C7CF5B7B9}"/>
              </a:ext>
            </a:extLst>
          </p:cNvPr>
          <p:cNvSpPr/>
          <p:nvPr/>
        </p:nvSpPr>
        <p:spPr>
          <a:xfrm>
            <a:off x="0" y="6309323"/>
            <a:ext cx="9144000" cy="548676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000066"/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619F8917-74A3-2DD4-493F-EB11C49DD1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1032181"/>
              </p:ext>
            </p:extLst>
          </p:nvPr>
        </p:nvGraphicFramePr>
        <p:xfrm>
          <a:off x="0" y="461478"/>
          <a:ext cx="5532699" cy="3102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id="{81F05951-7D63-F4F7-2BF6-AA724487D7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5159375"/>
              </p:ext>
            </p:extLst>
          </p:nvPr>
        </p:nvGraphicFramePr>
        <p:xfrm>
          <a:off x="2149435" y="3495673"/>
          <a:ext cx="6413500" cy="3102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299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7A68B4F4-8592-6942-809E-1AC93CC4511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318467"/>
            <a:ext cx="8229600" cy="5721501"/>
          </a:xfrm>
        </p:spPr>
        <p:txBody>
          <a:bodyPr/>
          <a:lstStyle/>
          <a:p>
            <a:pPr lvl="0"/>
            <a:endParaRPr lang="pl-PL" sz="2000"/>
          </a:p>
          <a:p>
            <a:pPr lvl="0"/>
            <a:endParaRPr lang="pl-PL" sz="2400"/>
          </a:p>
          <a:p>
            <a:pPr lvl="0"/>
            <a:endParaRPr lang="pl-PL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C1C4E1B-D00F-5649-B9F3-5B0341766D5B}"/>
              </a:ext>
            </a:extLst>
          </p:cNvPr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gradFill>
            <a:gsLst>
              <a:gs pos="0">
                <a:srgbClr val="000066"/>
              </a:gs>
              <a:gs pos="100000">
                <a:srgbClr val="FFFFFF"/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B231085-05E4-2648-9ED8-5D3C7CF5B7B9}"/>
              </a:ext>
            </a:extLst>
          </p:cNvPr>
          <p:cNvSpPr/>
          <p:nvPr/>
        </p:nvSpPr>
        <p:spPr>
          <a:xfrm>
            <a:off x="0" y="6309323"/>
            <a:ext cx="9144000" cy="548676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000066"/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graphicFrame>
        <p:nvGraphicFramePr>
          <p:cNvPr id="6" name="Wykres 5">
            <a:extLst>
              <a:ext uri="{FF2B5EF4-FFF2-40B4-BE49-F238E27FC236}">
                <a16:creationId xmlns:a16="http://schemas.microsoft.com/office/drawing/2014/main" id="{F393F6FF-DF45-5C3E-6B78-DD205ED841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6743556"/>
              </p:ext>
            </p:extLst>
          </p:nvPr>
        </p:nvGraphicFramePr>
        <p:xfrm>
          <a:off x="106946" y="310356"/>
          <a:ext cx="618968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Wykres 7">
            <a:extLst>
              <a:ext uri="{FF2B5EF4-FFF2-40B4-BE49-F238E27FC236}">
                <a16:creationId xmlns:a16="http://schemas.microsoft.com/office/drawing/2014/main" id="{709742F7-418C-D7AD-AF98-70EBFBA7EB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4681254"/>
              </p:ext>
            </p:extLst>
          </p:nvPr>
        </p:nvGraphicFramePr>
        <p:xfrm>
          <a:off x="1816018" y="3296768"/>
          <a:ext cx="648302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200292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7A68B4F4-8592-6942-809E-1AC93CC4511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318467"/>
            <a:ext cx="8229600" cy="5721501"/>
          </a:xfrm>
        </p:spPr>
        <p:txBody>
          <a:bodyPr/>
          <a:lstStyle/>
          <a:p>
            <a:pPr lvl="0"/>
            <a:endParaRPr lang="pl-PL" sz="2000"/>
          </a:p>
          <a:p>
            <a:pPr lvl="0"/>
            <a:endParaRPr lang="pl-PL" sz="2400"/>
          </a:p>
          <a:p>
            <a:pPr lvl="0"/>
            <a:endParaRPr lang="pl-PL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C1C4E1B-D00F-5649-B9F3-5B0341766D5B}"/>
              </a:ext>
            </a:extLst>
          </p:cNvPr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gradFill>
            <a:gsLst>
              <a:gs pos="0">
                <a:srgbClr val="000066"/>
              </a:gs>
              <a:gs pos="100000">
                <a:srgbClr val="FFFFFF"/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B231085-05E4-2648-9ED8-5D3C7CF5B7B9}"/>
              </a:ext>
            </a:extLst>
          </p:cNvPr>
          <p:cNvSpPr/>
          <p:nvPr/>
        </p:nvSpPr>
        <p:spPr>
          <a:xfrm>
            <a:off x="0" y="6309323"/>
            <a:ext cx="9144000" cy="548676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000066"/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30C3A09B-8AC5-067A-88B0-8FBEA994B3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6073384"/>
              </p:ext>
            </p:extLst>
          </p:nvPr>
        </p:nvGraphicFramePr>
        <p:xfrm>
          <a:off x="1695691" y="721818"/>
          <a:ext cx="52260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5679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7A68B4F4-8592-6942-809E-1AC93CC4511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318467"/>
            <a:ext cx="8229600" cy="5721501"/>
          </a:xfrm>
        </p:spPr>
        <p:txBody>
          <a:bodyPr/>
          <a:lstStyle/>
          <a:p>
            <a:pPr lvl="0"/>
            <a:endParaRPr lang="pl-PL" sz="2000"/>
          </a:p>
          <a:p>
            <a:pPr lvl="0"/>
            <a:endParaRPr lang="pl-PL" sz="2400"/>
          </a:p>
          <a:p>
            <a:pPr lvl="0"/>
            <a:endParaRPr lang="pl-PL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C1C4E1B-D00F-5649-B9F3-5B0341766D5B}"/>
              </a:ext>
            </a:extLst>
          </p:cNvPr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gradFill>
            <a:gsLst>
              <a:gs pos="0">
                <a:srgbClr val="000066"/>
              </a:gs>
              <a:gs pos="100000">
                <a:srgbClr val="FFFFFF"/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B231085-05E4-2648-9ED8-5D3C7CF5B7B9}"/>
              </a:ext>
            </a:extLst>
          </p:cNvPr>
          <p:cNvSpPr/>
          <p:nvPr/>
        </p:nvSpPr>
        <p:spPr>
          <a:xfrm>
            <a:off x="0" y="6309323"/>
            <a:ext cx="9144000" cy="548676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000066"/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graphicFrame>
        <p:nvGraphicFramePr>
          <p:cNvPr id="6" name="Wykres 5">
            <a:extLst>
              <a:ext uri="{FF2B5EF4-FFF2-40B4-BE49-F238E27FC236}">
                <a16:creationId xmlns:a16="http://schemas.microsoft.com/office/drawing/2014/main" id="{50FD1334-55FB-245B-13BF-6D1762350B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4739635"/>
              </p:ext>
            </p:extLst>
          </p:nvPr>
        </p:nvGraphicFramePr>
        <p:xfrm>
          <a:off x="231774" y="1273215"/>
          <a:ext cx="8715455" cy="3993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12722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3">
            <a:extLst>
              <a:ext uri="{FF2B5EF4-FFF2-40B4-BE49-F238E27FC236}">
                <a16:creationId xmlns:a16="http://schemas.microsoft.com/office/drawing/2014/main" id="{AAD187BE-FF0A-124B-BF0D-2070FF36493E}"/>
              </a:ext>
            </a:extLst>
          </p:cNvPr>
          <p:cNvSpPr/>
          <p:nvPr/>
        </p:nvSpPr>
        <p:spPr>
          <a:xfrm>
            <a:off x="0" y="0"/>
            <a:ext cx="9143643" cy="29664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000066"/>
              </a:gs>
              <a:gs pos="100000">
                <a:srgbClr val="FFFFFF"/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square" lIns="45720" tIns="44997" rIns="45720" bIns="44997" anchor="ctr" anchorCtr="0" compatLnSpc="0">
            <a:normAutofit/>
          </a:bodyPr>
          <a:lstStyle/>
          <a:p>
            <a:pPr marL="0" marR="0" lvl="0" indent="0" algn="l" defTabSz="914400" rtl="0" fontAlgn="auto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7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7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hape 114">
            <a:extLst>
              <a:ext uri="{FF2B5EF4-FFF2-40B4-BE49-F238E27FC236}">
                <a16:creationId xmlns:a16="http://schemas.microsoft.com/office/drawing/2014/main" id="{8F65E709-666D-E344-94B0-29D909280C21}"/>
              </a:ext>
            </a:extLst>
          </p:cNvPr>
          <p:cNvSpPr/>
          <p:nvPr/>
        </p:nvSpPr>
        <p:spPr>
          <a:xfrm>
            <a:off x="0" y="6387349"/>
            <a:ext cx="9143643" cy="47028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000066"/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square" lIns="45720" tIns="44997" rIns="45720" bIns="44997" anchor="ctr" anchorCtr="0" compatLnSpc="0">
            <a:norm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4" name="Obraz 1">
            <a:extLst>
              <a:ext uri="{FF2B5EF4-FFF2-40B4-BE49-F238E27FC236}">
                <a16:creationId xmlns:a16="http://schemas.microsoft.com/office/drawing/2014/main" id="{071DDFEA-0856-AC4F-94CC-CFD055E736F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0660" y="270521"/>
            <a:ext cx="2516757" cy="153000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Shape 178">
            <a:extLst>
              <a:ext uri="{FF2B5EF4-FFF2-40B4-BE49-F238E27FC236}">
                <a16:creationId xmlns:a16="http://schemas.microsoft.com/office/drawing/2014/main" id="{CCFD08AD-95C0-984F-84F6-B0BBB1820068}"/>
              </a:ext>
            </a:extLst>
          </p:cNvPr>
          <p:cNvSpPr/>
          <p:nvPr/>
        </p:nvSpPr>
        <p:spPr>
          <a:xfrm>
            <a:off x="1793977" y="846595"/>
            <a:ext cx="7249363" cy="40397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45720" tIns="44997" rIns="45720" bIns="44997" anchor="t" anchorCtr="0" compatLnSpc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Udział nauczycieli w pracach komisji konkursowych</a:t>
            </a:r>
            <a:endParaRPr lang="pl-PL" sz="2000" kern="0" dirty="0">
              <a:solidFill>
                <a:srgbClr val="000000"/>
              </a:solidFill>
              <a:latin typeface="Calibri"/>
              <a:ea typeface="Monotype Corsiva" pitchFamily="2"/>
              <a:cs typeface="Monotype Corsiva" pitchFamily="2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00F3EAA-E545-42E2-CFEA-72146D22BEB1}"/>
              </a:ext>
            </a:extLst>
          </p:cNvPr>
          <p:cNvSpPr txBox="1"/>
          <p:nvPr/>
        </p:nvSpPr>
        <p:spPr>
          <a:xfrm>
            <a:off x="613459" y="2246817"/>
            <a:ext cx="78592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  <a:p>
            <a:pPr marL="285750" indent="-285750">
              <a:buFont typeface="Czcionka systemowa (Regular)"/>
              <a:buChar char="✑"/>
            </a:pPr>
            <a:r>
              <a:rPr lang="pl-PL" dirty="0"/>
              <a:t>Udział </a:t>
            </a:r>
            <a:r>
              <a:rPr lang="pl-PL" dirty="0">
                <a:solidFill>
                  <a:srgbClr val="7030A0"/>
                </a:solidFill>
              </a:rPr>
              <a:t>Wiolety Zapolskiej </a:t>
            </a:r>
            <a:r>
              <a:rPr lang="pl-PL" dirty="0"/>
              <a:t>w pracach komisji rejonowej podczas sprawdzania prac uczniów z j. angielskiego</a:t>
            </a:r>
          </a:p>
          <a:p>
            <a:endParaRPr lang="pl-PL" dirty="0"/>
          </a:p>
          <a:p>
            <a:pPr marL="285750" indent="-285750">
              <a:buFont typeface="Czcionka systemowa (Regular)"/>
              <a:buChar char="✑"/>
            </a:pPr>
            <a:r>
              <a:rPr lang="pl-PL" dirty="0"/>
              <a:t>Pełnienie przez </a:t>
            </a:r>
            <a:r>
              <a:rPr lang="pl-PL" dirty="0">
                <a:solidFill>
                  <a:srgbClr val="7030A0"/>
                </a:solidFill>
              </a:rPr>
              <a:t>Magdalenę Olszewską </a:t>
            </a:r>
            <a:r>
              <a:rPr lang="pl-PL" dirty="0"/>
              <a:t>funkcji Przewodniczącej Wojewódzkiego Konkursu Języka Francuskiego na etapie szkolnym</a:t>
            </a:r>
          </a:p>
          <a:p>
            <a:endParaRPr lang="pl-PL" dirty="0"/>
          </a:p>
          <a:p>
            <a:pPr marL="285750" indent="-285750">
              <a:buFont typeface="Czcionka systemowa (Regular)"/>
              <a:buChar char="✑"/>
            </a:pPr>
            <a:r>
              <a:rPr lang="pl-PL" dirty="0"/>
              <a:t>Udział </a:t>
            </a:r>
            <a:r>
              <a:rPr lang="pl-PL" dirty="0">
                <a:solidFill>
                  <a:srgbClr val="7030A0"/>
                </a:solidFill>
              </a:rPr>
              <a:t>Alicji </a:t>
            </a:r>
            <a:r>
              <a:rPr lang="pl-PL" dirty="0" err="1">
                <a:solidFill>
                  <a:srgbClr val="7030A0"/>
                </a:solidFill>
              </a:rPr>
              <a:t>Białogórzec</a:t>
            </a:r>
            <a:r>
              <a:rPr lang="pl-PL" dirty="0">
                <a:solidFill>
                  <a:srgbClr val="7030A0"/>
                </a:solidFill>
              </a:rPr>
              <a:t> </a:t>
            </a:r>
            <a:r>
              <a:rPr lang="pl-PL" dirty="0"/>
              <a:t>w Wojewódzkiej Komisji Konkursowej z Geografii przy Kuratorium Oświaty w Białymstoku</a:t>
            </a:r>
          </a:p>
          <a:p>
            <a:pPr marL="285750" indent="-285750">
              <a:buFont typeface="Czcionka systemowa (Regular)"/>
              <a:buChar char="✑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3398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3">
            <a:extLst>
              <a:ext uri="{FF2B5EF4-FFF2-40B4-BE49-F238E27FC236}">
                <a16:creationId xmlns:a16="http://schemas.microsoft.com/office/drawing/2014/main" id="{AAD187BE-FF0A-124B-BF0D-2070FF36493E}"/>
              </a:ext>
            </a:extLst>
          </p:cNvPr>
          <p:cNvSpPr/>
          <p:nvPr/>
        </p:nvSpPr>
        <p:spPr>
          <a:xfrm>
            <a:off x="0" y="0"/>
            <a:ext cx="9143643" cy="29664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000066"/>
              </a:gs>
              <a:gs pos="100000">
                <a:srgbClr val="FFFFFF"/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square" lIns="45720" tIns="44997" rIns="45720" bIns="44997" anchor="ctr" anchorCtr="0" compatLnSpc="0">
            <a:normAutofit/>
          </a:bodyPr>
          <a:lstStyle/>
          <a:p>
            <a:pPr marL="0" marR="0" lvl="0" indent="0" algn="l" defTabSz="914400" rtl="0" fontAlgn="auto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7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7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hape 114">
            <a:extLst>
              <a:ext uri="{FF2B5EF4-FFF2-40B4-BE49-F238E27FC236}">
                <a16:creationId xmlns:a16="http://schemas.microsoft.com/office/drawing/2014/main" id="{8F65E709-666D-E344-94B0-29D909280C21}"/>
              </a:ext>
            </a:extLst>
          </p:cNvPr>
          <p:cNvSpPr/>
          <p:nvPr/>
        </p:nvSpPr>
        <p:spPr>
          <a:xfrm>
            <a:off x="0" y="6387349"/>
            <a:ext cx="9143643" cy="47028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000066"/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square" lIns="45720" tIns="44997" rIns="45720" bIns="44997" anchor="ctr" anchorCtr="0" compatLnSpc="0">
            <a:norm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4" name="Obraz 1">
            <a:extLst>
              <a:ext uri="{FF2B5EF4-FFF2-40B4-BE49-F238E27FC236}">
                <a16:creationId xmlns:a16="http://schemas.microsoft.com/office/drawing/2014/main" id="{071DDFEA-0856-AC4F-94CC-CFD055E736F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4361" y="276843"/>
            <a:ext cx="2516757" cy="153000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Shape 178">
            <a:extLst>
              <a:ext uri="{FF2B5EF4-FFF2-40B4-BE49-F238E27FC236}">
                <a16:creationId xmlns:a16="http://schemas.microsoft.com/office/drawing/2014/main" id="{CCFD08AD-95C0-984F-84F6-B0BBB1820068}"/>
              </a:ext>
            </a:extLst>
          </p:cNvPr>
          <p:cNvSpPr/>
          <p:nvPr/>
        </p:nvSpPr>
        <p:spPr>
          <a:xfrm>
            <a:off x="947135" y="964243"/>
            <a:ext cx="7249363" cy="541252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45720" tIns="44997" rIns="45720" bIns="44997" anchor="t" anchorCtr="0" compatLnSpc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  <a:ea typeface="Monotype Corsiva" pitchFamily="2"/>
                <a:cs typeface="Monotype Corsiva" pitchFamily="2"/>
              </a:rPr>
              <a:t>I semestr roku szkolnego 2022/2023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  <a:ea typeface="Monotype Corsiva" pitchFamily="2"/>
                <a:cs typeface="Monotype Corsiva" pitchFamily="2"/>
              </a:rPr>
              <a:t>122</a:t>
            </a:r>
            <a:r>
              <a:rPr lang="pl-PL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Monotype Corsiva" pitchFamily="2"/>
                <a:cs typeface="Monotype Corsiva" pitchFamily="2"/>
              </a:rPr>
              <a:t> uczniów, w </a:t>
            </a:r>
            <a:r>
              <a:rPr lang="pl-PL" sz="20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  <a:ea typeface="Monotype Corsiva" pitchFamily="2"/>
                <a:cs typeface="Monotype Corsiva" pitchFamily="2"/>
              </a:rPr>
              <a:t>9 </a:t>
            </a:r>
            <a:r>
              <a:rPr lang="pl-PL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Monotype Corsiva" pitchFamily="2"/>
                <a:cs typeface="Monotype Corsiva" pitchFamily="2"/>
              </a:rPr>
              <a:t>oddziałach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0" i="0" u="none" strike="noStrike" kern="0" cap="none" spc="0" baseline="0" dirty="0">
              <a:solidFill>
                <a:srgbClr val="000000"/>
              </a:solidFill>
              <a:uFillTx/>
              <a:latin typeface="Calibri"/>
              <a:ea typeface="Monotype Corsiva" pitchFamily="2"/>
              <a:cs typeface="Monotype Corsiva" pitchFamily="2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  <a:ea typeface="Monotype Corsiva" pitchFamily="2"/>
                <a:cs typeface="Monotype Corsiva" pitchFamily="2"/>
              </a:rPr>
              <a:t>klasa I A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  <a:ea typeface="Monotype Corsiva" pitchFamily="2"/>
                <a:cs typeface="Monotype Corsiva" pitchFamily="2"/>
              </a:rPr>
              <a:t>Klasa I B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  <a:ea typeface="Monotype Corsiva" pitchFamily="2"/>
                <a:cs typeface="Monotype Corsiva" pitchFamily="2"/>
              </a:rPr>
              <a:t>klasa II A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  <a:ea typeface="Monotype Corsiva" pitchFamily="2"/>
                <a:cs typeface="Monotype Corsiva" pitchFamily="2"/>
              </a:rPr>
              <a:t>Klasa II B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  <a:ea typeface="Monotype Corsiva" pitchFamily="2"/>
                <a:cs typeface="Monotype Corsiva" pitchFamily="2"/>
              </a:rPr>
              <a:t>klasa III A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  <a:ea typeface="Monotype Corsiva" pitchFamily="2"/>
                <a:cs typeface="Monotype Corsiva" pitchFamily="2"/>
              </a:rPr>
              <a:t>klasa IV A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  <a:ea typeface="Monotype Corsiva" pitchFamily="2"/>
                <a:cs typeface="Monotype Corsiva" pitchFamily="2"/>
              </a:rPr>
              <a:t>klasa V A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  <a:ea typeface="Monotype Corsiva" pitchFamily="2"/>
                <a:cs typeface="Monotype Corsiva" pitchFamily="2"/>
              </a:rPr>
              <a:t>klasa VII A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  <a:ea typeface="Monotype Corsiva" pitchFamily="2"/>
                <a:cs typeface="Monotype Corsiva" pitchFamily="2"/>
              </a:rPr>
              <a:t>klasa VIII A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0" i="0" u="none" strike="noStrike" kern="0" cap="none" spc="0" baseline="0" dirty="0">
              <a:solidFill>
                <a:srgbClr val="000000"/>
              </a:solidFill>
              <a:uFillTx/>
              <a:latin typeface="Calibri"/>
              <a:ea typeface="Monotype Corsiva" pitchFamily="2"/>
              <a:cs typeface="Monotype Corsiva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0" i="0" u="none" strike="noStrike" kern="0" cap="none" spc="0" baseline="0" dirty="0">
              <a:solidFill>
                <a:srgbClr val="000000"/>
              </a:solidFill>
              <a:uFillTx/>
              <a:latin typeface="Calibri"/>
              <a:ea typeface="Monotype Corsiva" pitchFamily="2"/>
              <a:cs typeface="Monotype Corsiva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141</a:t>
            </a:r>
            <a:r>
              <a:rPr lang="pl-PL" sz="20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  <a:ea typeface="Monotype Corsiva" pitchFamily="2"/>
                <a:cs typeface="Monotype Corsiva" pitchFamily="2"/>
              </a:rPr>
              <a:t> uczniów nauczanych systemem domowym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  <a:ea typeface="Monotype Corsiva" pitchFamily="2"/>
                <a:cs typeface="Monotype Corsiva" pitchFamily="2"/>
              </a:rPr>
              <a:t>klasa I C, klasa II C, klasa III B, klasa IV B, klasa V B, klasa VI B, klasa VII B, klasa VIII B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2">
            <a:extLst>
              <a:ext uri="{FF2B5EF4-FFF2-40B4-BE49-F238E27FC236}">
                <a16:creationId xmlns:a16="http://schemas.microsoft.com/office/drawing/2014/main" id="{734FBEC5-3D2C-2D4F-88B2-F99D1EA0416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471617" y="1826998"/>
            <a:ext cx="6690198" cy="3474271"/>
          </a:xfrm>
        </p:spPr>
        <p:txBody>
          <a:bodyPr/>
          <a:lstStyle/>
          <a:p>
            <a:pPr lvl="0" algn="l"/>
            <a:br>
              <a:rPr lang="pl-PL" sz="1400" b="1">
                <a:latin typeface="Calibri"/>
              </a:rPr>
            </a:br>
            <a:r>
              <a:rPr lang="pl-PL" sz="1400">
                <a:latin typeface="Calibri"/>
              </a:rPr>
              <a:t>Maja Jasińska, rok szkolny 2016/2017</a:t>
            </a:r>
            <a:br>
              <a:rPr lang="pl-PL" sz="1400">
                <a:latin typeface="Calibri"/>
              </a:rPr>
            </a:br>
            <a:br>
              <a:rPr lang="pl-PL" sz="1400">
                <a:latin typeface="Calibri"/>
              </a:rPr>
            </a:br>
            <a:r>
              <a:rPr lang="pl-PL" sz="1400">
                <a:latin typeface="Calibri"/>
              </a:rPr>
              <a:t>Aleksandra Milewska, rok szkolny 2017/2018 </a:t>
            </a:r>
            <a:br>
              <a:rPr lang="pl-PL" sz="1400">
                <a:latin typeface="Calibri"/>
              </a:rPr>
            </a:br>
            <a:br>
              <a:rPr lang="pl-PL" sz="1400">
                <a:latin typeface="Calibri"/>
              </a:rPr>
            </a:br>
            <a:r>
              <a:rPr lang="pl-PL" sz="1400">
                <a:latin typeface="Calibri"/>
              </a:rPr>
              <a:t>Dominika Wojskowicz, rok szkolny 2018/2019</a:t>
            </a:r>
            <a:br>
              <a:rPr lang="pl-PL" sz="1400">
                <a:latin typeface="Calibri"/>
              </a:rPr>
            </a:br>
            <a:br>
              <a:rPr lang="pl-PL" sz="1400">
                <a:latin typeface="Calibri"/>
              </a:rPr>
            </a:br>
            <a:r>
              <a:rPr lang="pl-PL" sz="1400">
                <a:latin typeface="Calibri"/>
              </a:rPr>
              <a:t>Joanna Białasz, rok szkolny 2019/2020</a:t>
            </a:r>
            <a:br>
              <a:rPr lang="pl-PL" sz="1400">
                <a:latin typeface="Calibri"/>
              </a:rPr>
            </a:br>
            <a:br>
              <a:rPr lang="pl-PL" sz="1400">
                <a:latin typeface="Calibri"/>
              </a:rPr>
            </a:br>
            <a:r>
              <a:rPr lang="pl-PL" sz="1400">
                <a:latin typeface="Calibri"/>
              </a:rPr>
              <a:t>Damir Fursevich, rok szkolny 2020/2021</a:t>
            </a:r>
            <a:br>
              <a:rPr lang="pl-PL" sz="1400">
                <a:latin typeface="Calibri"/>
              </a:rPr>
            </a:br>
            <a:br>
              <a:rPr lang="pl-PL" sz="1400">
                <a:latin typeface="Calibri"/>
              </a:rPr>
            </a:br>
            <a:r>
              <a:rPr lang="pl-PL" sz="1400">
                <a:latin typeface="Calibri"/>
              </a:rPr>
              <a:t>Krzysztof Małkowski rok szkolny 2021/2022</a:t>
            </a:r>
            <a:br>
              <a:rPr lang="pl-PL" sz="1400">
                <a:latin typeface="Calibri"/>
              </a:rPr>
            </a:br>
            <a:br>
              <a:rPr lang="pl-PL" sz="1400">
                <a:latin typeface="Calibri"/>
              </a:rPr>
            </a:br>
            <a:r>
              <a:rPr lang="pl-PL" sz="1400">
                <a:latin typeface="Calibri"/>
              </a:rPr>
              <a:t>Zofia Sadowska, rok szkolny 2022/2023</a:t>
            </a:r>
            <a:br>
              <a:rPr lang="pl-PL" sz="1400" b="1">
                <a:latin typeface="Calibri"/>
              </a:rPr>
            </a:br>
            <a:endParaRPr lang="pl-PL" sz="1400" b="1">
              <a:latin typeface="Calibri"/>
            </a:endParaRPr>
          </a:p>
        </p:txBody>
      </p:sp>
      <p:sp>
        <p:nvSpPr>
          <p:cNvPr id="3" name="Shape 113">
            <a:extLst>
              <a:ext uri="{FF2B5EF4-FFF2-40B4-BE49-F238E27FC236}">
                <a16:creationId xmlns:a16="http://schemas.microsoft.com/office/drawing/2014/main" id="{B2610F68-0C29-1940-98B0-9F773B9DAB6C}"/>
              </a:ext>
            </a:extLst>
          </p:cNvPr>
          <p:cNvSpPr/>
          <p:nvPr/>
        </p:nvSpPr>
        <p:spPr>
          <a:xfrm>
            <a:off x="0" y="0"/>
            <a:ext cx="9143643" cy="29664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000066"/>
              </a:gs>
              <a:gs pos="100000">
                <a:srgbClr val="FFFFFF"/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square" lIns="45720" tIns="44997" rIns="45720" bIns="44997" anchor="ctr" anchorCtr="0" compatLnSpc="0">
            <a:normAutofit/>
          </a:bodyPr>
          <a:lstStyle/>
          <a:p>
            <a:pPr marL="0" marR="0" lvl="0" indent="0" algn="l" defTabSz="914400" rtl="0" fontAlgn="auto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7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7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Shape 114">
            <a:extLst>
              <a:ext uri="{FF2B5EF4-FFF2-40B4-BE49-F238E27FC236}">
                <a16:creationId xmlns:a16="http://schemas.microsoft.com/office/drawing/2014/main" id="{B93ECC41-9475-524E-84FC-847B1E3DF9B4}"/>
              </a:ext>
            </a:extLst>
          </p:cNvPr>
          <p:cNvSpPr/>
          <p:nvPr/>
        </p:nvSpPr>
        <p:spPr>
          <a:xfrm>
            <a:off x="0" y="6021360"/>
            <a:ext cx="9143643" cy="83628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000066"/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square" lIns="45720" tIns="44997" rIns="45720" bIns="44997" anchor="ctr" anchorCtr="0" compatLnSpc="0">
            <a:norm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5" name="Obraz 1">
            <a:extLst>
              <a:ext uri="{FF2B5EF4-FFF2-40B4-BE49-F238E27FC236}">
                <a16:creationId xmlns:a16="http://schemas.microsoft.com/office/drawing/2014/main" id="{7A7A99D3-0BAD-C44D-B4E3-1506FC4AD65F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44395" y="296997"/>
            <a:ext cx="2516757" cy="153000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Obraz 2">
            <a:extLst>
              <a:ext uri="{FF2B5EF4-FFF2-40B4-BE49-F238E27FC236}">
                <a16:creationId xmlns:a16="http://schemas.microsoft.com/office/drawing/2014/main" id="{8ACE77FA-A632-D347-9224-1EC05C63C948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6084719" y="296997"/>
            <a:ext cx="2307241" cy="167651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9B327A6F-B980-1C45-AAFF-80F964B6317A}"/>
              </a:ext>
            </a:extLst>
          </p:cNvPr>
          <p:cNvSpPr/>
          <p:nvPr/>
        </p:nvSpPr>
        <p:spPr>
          <a:xfrm>
            <a:off x="2843217" y="543619"/>
            <a:ext cx="4572000" cy="92333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Wyróżnienie „Diligentiae – za pilność”  </a:t>
            </a:r>
            <a:b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</a:br>
            <a: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od Prezydenta Miasta Białegostoku</a:t>
            </a:r>
            <a:br>
              <a:rPr lang="pl-PL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</a:b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7A68B4F4-8592-6942-809E-1AC93CC4511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318467"/>
            <a:ext cx="8229600" cy="5721501"/>
          </a:xfrm>
        </p:spPr>
        <p:txBody>
          <a:bodyPr/>
          <a:lstStyle/>
          <a:p>
            <a:pPr lvl="0"/>
            <a:endParaRPr lang="pl-PL" sz="2000"/>
          </a:p>
          <a:p>
            <a:pPr lvl="0"/>
            <a:endParaRPr lang="pl-PL" sz="2400"/>
          </a:p>
          <a:p>
            <a:pPr lvl="0"/>
            <a:endParaRPr lang="pl-PL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C1C4E1B-D00F-5649-B9F3-5B0341766D5B}"/>
              </a:ext>
            </a:extLst>
          </p:cNvPr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gradFill>
            <a:gsLst>
              <a:gs pos="0">
                <a:srgbClr val="000066"/>
              </a:gs>
              <a:gs pos="100000">
                <a:srgbClr val="FFFFFF"/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B231085-05E4-2648-9ED8-5D3C7CF5B7B9}"/>
              </a:ext>
            </a:extLst>
          </p:cNvPr>
          <p:cNvSpPr/>
          <p:nvPr/>
        </p:nvSpPr>
        <p:spPr>
          <a:xfrm>
            <a:off x="0" y="6309323"/>
            <a:ext cx="9144000" cy="548676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000066"/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graphicFrame>
        <p:nvGraphicFramePr>
          <p:cNvPr id="6" name="Wykres 5">
            <a:extLst>
              <a:ext uri="{FF2B5EF4-FFF2-40B4-BE49-F238E27FC236}">
                <a16:creationId xmlns:a16="http://schemas.microsoft.com/office/drawing/2014/main" id="{6B9115FE-6178-BBE8-E72F-BA0502D983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0169203"/>
              </p:ext>
            </p:extLst>
          </p:nvPr>
        </p:nvGraphicFramePr>
        <p:xfrm>
          <a:off x="1192192" y="1238491"/>
          <a:ext cx="7338350" cy="4352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3">
            <a:extLst>
              <a:ext uri="{FF2B5EF4-FFF2-40B4-BE49-F238E27FC236}">
                <a16:creationId xmlns:a16="http://schemas.microsoft.com/office/drawing/2014/main" id="{AAD187BE-FF0A-124B-BF0D-2070FF36493E}"/>
              </a:ext>
            </a:extLst>
          </p:cNvPr>
          <p:cNvSpPr/>
          <p:nvPr/>
        </p:nvSpPr>
        <p:spPr>
          <a:xfrm>
            <a:off x="0" y="0"/>
            <a:ext cx="9143643" cy="29664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000066"/>
              </a:gs>
              <a:gs pos="100000">
                <a:srgbClr val="FFFFFF"/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square" lIns="45720" tIns="44997" rIns="45720" bIns="44997" anchor="ctr" anchorCtr="0" compatLnSpc="0">
            <a:normAutofit/>
          </a:bodyPr>
          <a:lstStyle/>
          <a:p>
            <a:pPr marL="0" marR="0" lvl="0" indent="0" algn="l" defTabSz="914400" rtl="0" fontAlgn="auto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7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7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hape 114">
            <a:extLst>
              <a:ext uri="{FF2B5EF4-FFF2-40B4-BE49-F238E27FC236}">
                <a16:creationId xmlns:a16="http://schemas.microsoft.com/office/drawing/2014/main" id="{8F65E709-666D-E344-94B0-29D909280C21}"/>
              </a:ext>
            </a:extLst>
          </p:cNvPr>
          <p:cNvSpPr/>
          <p:nvPr/>
        </p:nvSpPr>
        <p:spPr>
          <a:xfrm>
            <a:off x="0" y="6387349"/>
            <a:ext cx="9143643" cy="47028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000066"/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square" lIns="45720" tIns="44997" rIns="45720" bIns="44997" anchor="ctr" anchorCtr="0" compatLnSpc="0">
            <a:norm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4" name="Obraz 1">
            <a:extLst>
              <a:ext uri="{FF2B5EF4-FFF2-40B4-BE49-F238E27FC236}">
                <a16:creationId xmlns:a16="http://schemas.microsoft.com/office/drawing/2014/main" id="{071DDFEA-0856-AC4F-94CC-CFD055E736F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4361" y="276843"/>
            <a:ext cx="2516757" cy="153000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Shape 178">
            <a:extLst>
              <a:ext uri="{FF2B5EF4-FFF2-40B4-BE49-F238E27FC236}">
                <a16:creationId xmlns:a16="http://schemas.microsoft.com/office/drawing/2014/main" id="{CCFD08AD-95C0-984F-84F6-B0BBB1820068}"/>
              </a:ext>
            </a:extLst>
          </p:cNvPr>
          <p:cNvSpPr/>
          <p:nvPr/>
        </p:nvSpPr>
        <p:spPr>
          <a:xfrm>
            <a:off x="947139" y="1445611"/>
            <a:ext cx="7249363" cy="228256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45720" tIns="44997" rIns="45720" bIns="44997" anchor="t" anchorCtr="0" compatLnSpc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  <a:ea typeface="Monotype Corsiva" pitchFamily="2"/>
                <a:cs typeface="Monotype Corsiva" pitchFamily="2"/>
              </a:rPr>
              <a:t>2022/2023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  <a:ea typeface="Monotype Corsiva" pitchFamily="2"/>
                <a:cs typeface="Monotype Corsiva" pitchFamily="2"/>
              </a:rPr>
              <a:t>Najlepsi uczniowie klasy IV A:</a:t>
            </a:r>
            <a:endParaRPr lang="pl-PL" sz="20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Monotype Corsiva" pitchFamily="2"/>
              <a:cs typeface="Monotype Corsiva" pitchFamily="2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0" i="0" u="none" strike="noStrike" kern="0" cap="none" spc="0" baseline="0" dirty="0">
              <a:solidFill>
                <a:srgbClr val="000000"/>
              </a:solidFill>
              <a:uFillTx/>
              <a:latin typeface="Calibri"/>
              <a:ea typeface="Monotype Corsiva" pitchFamily="2"/>
              <a:cs typeface="Monotype Corsiva" pitchFamily="2"/>
            </a:endParaRP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Kowalczyk Tycjan – 5,75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  <a:ea typeface="Monotype Corsiva" pitchFamily="2"/>
                <a:cs typeface="Monotype Corsiva" pitchFamily="2"/>
              </a:rPr>
              <a:t>Zaorski Stefan – 5,67</a:t>
            </a:r>
            <a:endParaRPr lang="pl-PL" sz="2000" kern="0" dirty="0">
              <a:solidFill>
                <a:srgbClr val="000000"/>
              </a:solidFill>
              <a:latin typeface="Calibri"/>
              <a:ea typeface="Monotype Corsiva" pitchFamily="2"/>
              <a:cs typeface="Monotype Corsiva" pitchFamily="2"/>
            </a:endParaRP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0" i="0" u="none" strike="noStrike" kern="0" cap="none" spc="0" baseline="0" dirty="0" err="1">
                <a:solidFill>
                  <a:srgbClr val="000000"/>
                </a:solidFill>
                <a:uFillTx/>
                <a:latin typeface="Calibri"/>
                <a:ea typeface="Monotype Corsiva" pitchFamily="2"/>
                <a:cs typeface="Monotype Corsiva" pitchFamily="2"/>
              </a:rPr>
              <a:t>Rabe</a:t>
            </a:r>
            <a:r>
              <a:rPr lang="pl-PL" sz="20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  <a:ea typeface="Monotype Corsiva" pitchFamily="2"/>
                <a:cs typeface="Monotype Corsiva" pitchFamily="2"/>
              </a:rPr>
              <a:t> Scarlett – 5,33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Sawicki Sebastian – 5,33</a:t>
            </a:r>
          </a:p>
        </p:txBody>
      </p:sp>
    </p:spTree>
    <p:extLst>
      <p:ext uri="{BB962C8B-B14F-4D97-AF65-F5344CB8AC3E}">
        <p14:creationId xmlns:p14="http://schemas.microsoft.com/office/powerpoint/2010/main" val="3504008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3">
            <a:extLst>
              <a:ext uri="{FF2B5EF4-FFF2-40B4-BE49-F238E27FC236}">
                <a16:creationId xmlns:a16="http://schemas.microsoft.com/office/drawing/2014/main" id="{AAD187BE-FF0A-124B-BF0D-2070FF36493E}"/>
              </a:ext>
            </a:extLst>
          </p:cNvPr>
          <p:cNvSpPr/>
          <p:nvPr/>
        </p:nvSpPr>
        <p:spPr>
          <a:xfrm>
            <a:off x="0" y="0"/>
            <a:ext cx="9143643" cy="29664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000066"/>
              </a:gs>
              <a:gs pos="100000">
                <a:srgbClr val="FFFFFF"/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square" lIns="45720" tIns="44997" rIns="45720" bIns="44997" anchor="ctr" anchorCtr="0" compatLnSpc="0">
            <a:normAutofit/>
          </a:bodyPr>
          <a:lstStyle/>
          <a:p>
            <a:pPr marL="0" marR="0" lvl="0" indent="0" algn="l" defTabSz="914400" rtl="0" fontAlgn="auto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7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7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hape 114">
            <a:extLst>
              <a:ext uri="{FF2B5EF4-FFF2-40B4-BE49-F238E27FC236}">
                <a16:creationId xmlns:a16="http://schemas.microsoft.com/office/drawing/2014/main" id="{8F65E709-666D-E344-94B0-29D909280C21}"/>
              </a:ext>
            </a:extLst>
          </p:cNvPr>
          <p:cNvSpPr/>
          <p:nvPr/>
        </p:nvSpPr>
        <p:spPr>
          <a:xfrm>
            <a:off x="0" y="6387349"/>
            <a:ext cx="9143643" cy="47028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000066"/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square" lIns="45720" tIns="44997" rIns="45720" bIns="44997" anchor="ctr" anchorCtr="0" compatLnSpc="0">
            <a:norm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4" name="Obraz 1">
            <a:extLst>
              <a:ext uri="{FF2B5EF4-FFF2-40B4-BE49-F238E27FC236}">
                <a16:creationId xmlns:a16="http://schemas.microsoft.com/office/drawing/2014/main" id="{071DDFEA-0856-AC4F-94CC-CFD055E736F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4361" y="276843"/>
            <a:ext cx="2516757" cy="153000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Shape 178">
            <a:extLst>
              <a:ext uri="{FF2B5EF4-FFF2-40B4-BE49-F238E27FC236}">
                <a16:creationId xmlns:a16="http://schemas.microsoft.com/office/drawing/2014/main" id="{CCFD08AD-95C0-984F-84F6-B0BBB1820068}"/>
              </a:ext>
            </a:extLst>
          </p:cNvPr>
          <p:cNvSpPr/>
          <p:nvPr/>
        </p:nvSpPr>
        <p:spPr>
          <a:xfrm>
            <a:off x="947139" y="895845"/>
            <a:ext cx="7249363" cy="572664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45720" tIns="44997" rIns="45720" bIns="44997" anchor="t" anchorCtr="0" compatLnSpc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  <a:ea typeface="Monotype Corsiva" pitchFamily="2"/>
                <a:cs typeface="Monotype Corsiva" pitchFamily="2"/>
              </a:rPr>
              <a:t>2022/2023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  <a:ea typeface="Monotype Corsiva" pitchFamily="2"/>
                <a:cs typeface="Monotype Corsiva" pitchFamily="2"/>
              </a:rPr>
              <a:t>Najlepsi uczniowie klasy V A:</a:t>
            </a:r>
            <a:endParaRPr lang="pl-PL" sz="20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Monotype Corsiva" pitchFamily="2"/>
              <a:cs typeface="Monotype Corsiva" pitchFamily="2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0" i="0" u="none" strike="noStrike" kern="0" cap="none" spc="0" baseline="0" dirty="0">
              <a:solidFill>
                <a:srgbClr val="000000"/>
              </a:solidFill>
              <a:uFillTx/>
              <a:latin typeface="Calibri"/>
              <a:ea typeface="Monotype Corsiva" pitchFamily="2"/>
              <a:cs typeface="Monotype Corsiva" pitchFamily="2"/>
            </a:endParaRP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Bielawski Filip – 5,85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kern="0" dirty="0" err="1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Kropiewnicka</a:t>
            </a:r>
            <a:r>
              <a:rPr lang="pl-PL" sz="2000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 Julia – 5,77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Frankowska Zofia – 5,62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Falkowski Borys – 5,31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Kwiatkowski Marcin – 5,23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kern="0" dirty="0" err="1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Sasinowska</a:t>
            </a:r>
            <a:r>
              <a:rPr lang="pl-PL" sz="2000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 Zuzanna – 5,23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Borowik </a:t>
            </a:r>
            <a:r>
              <a:rPr lang="pl-PL" sz="2000" kern="0" dirty="0" err="1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Clara</a:t>
            </a:r>
            <a:r>
              <a:rPr lang="pl-PL" sz="2000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 – 5,15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kern="0" dirty="0" err="1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Ostasz</a:t>
            </a:r>
            <a:r>
              <a:rPr lang="pl-PL" sz="2000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 Daniel – 5,15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kern="0" dirty="0" err="1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Szachowicz</a:t>
            </a:r>
            <a:r>
              <a:rPr lang="pl-PL" sz="2000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 Mikołaj – 5,15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Kulesza Filip – 5,00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kern="0" dirty="0" err="1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Skopets</a:t>
            </a:r>
            <a:r>
              <a:rPr lang="pl-PL" sz="2000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 </a:t>
            </a:r>
            <a:r>
              <a:rPr lang="pl-PL" sz="2000" kern="0" dirty="0" err="1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Yulyana</a:t>
            </a:r>
            <a:r>
              <a:rPr lang="pl-PL" sz="2000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 – 5,00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Gruszewska Natalia – 4,92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Łukaszewicz Gabriel – 4,77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Prokop Maja – 4,77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kern="0" dirty="0">
              <a:solidFill>
                <a:srgbClr val="000000"/>
              </a:solidFill>
              <a:latin typeface="Calibri"/>
              <a:ea typeface="Monotype Corsiva" pitchFamily="2"/>
              <a:cs typeface="Monotype Corsiv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016323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3">
            <a:extLst>
              <a:ext uri="{FF2B5EF4-FFF2-40B4-BE49-F238E27FC236}">
                <a16:creationId xmlns:a16="http://schemas.microsoft.com/office/drawing/2014/main" id="{AAD187BE-FF0A-124B-BF0D-2070FF36493E}"/>
              </a:ext>
            </a:extLst>
          </p:cNvPr>
          <p:cNvSpPr/>
          <p:nvPr/>
        </p:nvSpPr>
        <p:spPr>
          <a:xfrm>
            <a:off x="0" y="0"/>
            <a:ext cx="9143643" cy="29664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000066"/>
              </a:gs>
              <a:gs pos="100000">
                <a:srgbClr val="FFFFFF"/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square" lIns="45720" tIns="44997" rIns="45720" bIns="44997" anchor="ctr" anchorCtr="0" compatLnSpc="0">
            <a:normAutofit/>
          </a:bodyPr>
          <a:lstStyle/>
          <a:p>
            <a:pPr marL="0" marR="0" lvl="0" indent="0" algn="l" defTabSz="914400" rtl="0" fontAlgn="auto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7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7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hape 114">
            <a:extLst>
              <a:ext uri="{FF2B5EF4-FFF2-40B4-BE49-F238E27FC236}">
                <a16:creationId xmlns:a16="http://schemas.microsoft.com/office/drawing/2014/main" id="{8F65E709-666D-E344-94B0-29D909280C21}"/>
              </a:ext>
            </a:extLst>
          </p:cNvPr>
          <p:cNvSpPr/>
          <p:nvPr/>
        </p:nvSpPr>
        <p:spPr>
          <a:xfrm>
            <a:off x="0" y="6387349"/>
            <a:ext cx="9143643" cy="47028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000066"/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square" lIns="45720" tIns="44997" rIns="45720" bIns="44997" anchor="ctr" anchorCtr="0" compatLnSpc="0">
            <a:norm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4" name="Obraz 1">
            <a:extLst>
              <a:ext uri="{FF2B5EF4-FFF2-40B4-BE49-F238E27FC236}">
                <a16:creationId xmlns:a16="http://schemas.microsoft.com/office/drawing/2014/main" id="{071DDFEA-0856-AC4F-94CC-CFD055E736F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4361" y="276843"/>
            <a:ext cx="2516757" cy="153000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Shape 178">
            <a:extLst>
              <a:ext uri="{FF2B5EF4-FFF2-40B4-BE49-F238E27FC236}">
                <a16:creationId xmlns:a16="http://schemas.microsoft.com/office/drawing/2014/main" id="{CCFD08AD-95C0-984F-84F6-B0BBB1820068}"/>
              </a:ext>
            </a:extLst>
          </p:cNvPr>
          <p:cNvSpPr/>
          <p:nvPr/>
        </p:nvSpPr>
        <p:spPr>
          <a:xfrm>
            <a:off x="947139" y="895845"/>
            <a:ext cx="7249363" cy="510044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45720" tIns="44997" rIns="45720" bIns="44997" anchor="t" anchorCtr="0" compatLnSpc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  <a:ea typeface="Monotype Corsiva" pitchFamily="2"/>
                <a:cs typeface="Monotype Corsiva" pitchFamily="2"/>
              </a:rPr>
              <a:t>2022/2023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  <a:ea typeface="Monotype Corsiva" pitchFamily="2"/>
                <a:cs typeface="Monotype Corsiva" pitchFamily="2"/>
              </a:rPr>
              <a:t>Najlepsi uczniowie klasy VII A:</a:t>
            </a:r>
            <a:endParaRPr lang="pl-PL" sz="20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Monotype Corsiva" pitchFamily="2"/>
              <a:cs typeface="Monotype Corsiva" pitchFamily="2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0" i="0" u="none" strike="noStrike" kern="0" cap="none" spc="0" baseline="0" dirty="0">
              <a:solidFill>
                <a:srgbClr val="000000"/>
              </a:solidFill>
              <a:uFillTx/>
              <a:latin typeface="Calibri"/>
              <a:ea typeface="Monotype Corsiva" pitchFamily="2"/>
              <a:cs typeface="Monotype Corsiva" pitchFamily="2"/>
            </a:endParaRP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kern="0" dirty="0" err="1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Aleksiejuk</a:t>
            </a:r>
            <a:r>
              <a:rPr lang="pl-PL" sz="2000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 Hanna – 6,00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Nitkiewicz Julia – 5,93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Kowalewicz Nikodem – 5,71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Brzozowska Karolina – 5,69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kern="0" dirty="0" err="1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Ostasz</a:t>
            </a:r>
            <a:r>
              <a:rPr lang="pl-PL" sz="2000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 Konrad – 5,57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kern="0" dirty="0" err="1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Kropiewnicka</a:t>
            </a:r>
            <a:r>
              <a:rPr lang="pl-PL" sz="2000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 Ewa – 5,43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kern="0" dirty="0" err="1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Tian</a:t>
            </a:r>
            <a:r>
              <a:rPr lang="pl-PL" sz="2000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 </a:t>
            </a:r>
            <a:r>
              <a:rPr lang="pl-PL" sz="2000" kern="0" dirty="0" err="1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Abigail</a:t>
            </a:r>
            <a:r>
              <a:rPr lang="pl-PL" sz="2000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 – 5,29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Bogdanowicz Alek – 5,07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Bykowski Kacper – 5,07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Zubrzycka Maja – 5,00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Bober Adrian – 4,93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kern="0" dirty="0" err="1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Kuriło</a:t>
            </a:r>
            <a:r>
              <a:rPr lang="pl-PL" sz="2000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 Filip – 4,79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kern="0" dirty="0">
              <a:solidFill>
                <a:srgbClr val="000000"/>
              </a:solidFill>
              <a:latin typeface="Calibri"/>
              <a:ea typeface="Monotype Corsiva" pitchFamily="2"/>
              <a:cs typeface="Monotype Corsiv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11390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3">
            <a:extLst>
              <a:ext uri="{FF2B5EF4-FFF2-40B4-BE49-F238E27FC236}">
                <a16:creationId xmlns:a16="http://schemas.microsoft.com/office/drawing/2014/main" id="{AAD187BE-FF0A-124B-BF0D-2070FF36493E}"/>
              </a:ext>
            </a:extLst>
          </p:cNvPr>
          <p:cNvSpPr/>
          <p:nvPr/>
        </p:nvSpPr>
        <p:spPr>
          <a:xfrm>
            <a:off x="0" y="0"/>
            <a:ext cx="9143643" cy="29664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000066"/>
              </a:gs>
              <a:gs pos="100000">
                <a:srgbClr val="FFFFFF"/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square" lIns="45720" tIns="44997" rIns="45720" bIns="44997" anchor="ctr" anchorCtr="0" compatLnSpc="0">
            <a:normAutofit/>
          </a:bodyPr>
          <a:lstStyle/>
          <a:p>
            <a:pPr marL="0" marR="0" lvl="0" indent="0" algn="l" defTabSz="914400" rtl="0" fontAlgn="auto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7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7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hape 114">
            <a:extLst>
              <a:ext uri="{FF2B5EF4-FFF2-40B4-BE49-F238E27FC236}">
                <a16:creationId xmlns:a16="http://schemas.microsoft.com/office/drawing/2014/main" id="{8F65E709-666D-E344-94B0-29D909280C21}"/>
              </a:ext>
            </a:extLst>
          </p:cNvPr>
          <p:cNvSpPr/>
          <p:nvPr/>
        </p:nvSpPr>
        <p:spPr>
          <a:xfrm>
            <a:off x="0" y="6387349"/>
            <a:ext cx="9143643" cy="47028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000066"/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square" lIns="45720" tIns="44997" rIns="45720" bIns="44997" anchor="ctr" anchorCtr="0" compatLnSpc="0">
            <a:norm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4" name="Obraz 1">
            <a:extLst>
              <a:ext uri="{FF2B5EF4-FFF2-40B4-BE49-F238E27FC236}">
                <a16:creationId xmlns:a16="http://schemas.microsoft.com/office/drawing/2014/main" id="{071DDFEA-0856-AC4F-94CC-CFD055E736F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4361" y="276843"/>
            <a:ext cx="2516757" cy="153000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Shape 178">
            <a:extLst>
              <a:ext uri="{FF2B5EF4-FFF2-40B4-BE49-F238E27FC236}">
                <a16:creationId xmlns:a16="http://schemas.microsoft.com/office/drawing/2014/main" id="{CCFD08AD-95C0-984F-84F6-B0BBB1820068}"/>
              </a:ext>
            </a:extLst>
          </p:cNvPr>
          <p:cNvSpPr/>
          <p:nvPr/>
        </p:nvSpPr>
        <p:spPr>
          <a:xfrm>
            <a:off x="947139" y="895845"/>
            <a:ext cx="7249363" cy="353495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45720" tIns="44997" rIns="45720" bIns="44997" anchor="t" anchorCtr="0" compatLnSpc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  <a:ea typeface="Monotype Corsiva" pitchFamily="2"/>
                <a:cs typeface="Monotype Corsiva" pitchFamily="2"/>
              </a:rPr>
              <a:t>2022/2023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  <a:ea typeface="Monotype Corsiva" pitchFamily="2"/>
                <a:cs typeface="Monotype Corsiva" pitchFamily="2"/>
              </a:rPr>
              <a:t>Najlepsi uczniowie klasy VIII A:</a:t>
            </a:r>
            <a:endParaRPr lang="pl-PL" sz="20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Monotype Corsiva" pitchFamily="2"/>
              <a:cs typeface="Monotype Corsiva" pitchFamily="2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b="0" i="0" u="none" strike="noStrike" kern="0" cap="none" spc="0" baseline="0" dirty="0">
              <a:solidFill>
                <a:srgbClr val="000000"/>
              </a:solidFill>
              <a:uFillTx/>
              <a:latin typeface="Calibri"/>
              <a:ea typeface="Monotype Corsiva" pitchFamily="2"/>
              <a:cs typeface="Monotype Corsiva" pitchFamily="2"/>
            </a:endParaRP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kern="0" dirty="0" err="1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Jurgiel</a:t>
            </a:r>
            <a:r>
              <a:rPr lang="pl-PL" sz="2000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 Oliwier – 5,79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Gruszewski Adrian – 5,50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Ostaszewski Dominik – 5,36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Kunicka Antonina – 5,35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kern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Walaszczyk Olaf – 5,00</a:t>
            </a:r>
            <a:endParaRPr lang="pl-PL" sz="2000" kern="0" dirty="0">
              <a:solidFill>
                <a:srgbClr val="000000"/>
              </a:solidFill>
              <a:latin typeface="Calibri"/>
              <a:ea typeface="Monotype Corsiva" pitchFamily="2"/>
              <a:cs typeface="Monotype Corsiva" pitchFamily="2"/>
            </a:endParaRP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Łukaszewicz Antoni – 4,86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kern="0" dirty="0" err="1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Szymul</a:t>
            </a:r>
            <a:r>
              <a:rPr lang="pl-PL" sz="2000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 Michał – 4,79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000" kern="0" dirty="0">
              <a:solidFill>
                <a:srgbClr val="000000"/>
              </a:solidFill>
              <a:latin typeface="Calibri"/>
              <a:ea typeface="Monotype Corsiva" pitchFamily="2"/>
              <a:cs typeface="Monotype Corsiv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670308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3">
            <a:extLst>
              <a:ext uri="{FF2B5EF4-FFF2-40B4-BE49-F238E27FC236}">
                <a16:creationId xmlns:a16="http://schemas.microsoft.com/office/drawing/2014/main" id="{AAD187BE-FF0A-124B-BF0D-2070FF36493E}"/>
              </a:ext>
            </a:extLst>
          </p:cNvPr>
          <p:cNvSpPr/>
          <p:nvPr/>
        </p:nvSpPr>
        <p:spPr>
          <a:xfrm>
            <a:off x="0" y="0"/>
            <a:ext cx="9143643" cy="29664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000066"/>
              </a:gs>
              <a:gs pos="100000">
                <a:srgbClr val="FFFFFF"/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square" lIns="45720" tIns="44997" rIns="45720" bIns="44997" anchor="ctr" anchorCtr="0" compatLnSpc="0">
            <a:normAutofit/>
          </a:bodyPr>
          <a:lstStyle/>
          <a:p>
            <a:pPr marL="0" marR="0" lvl="0" indent="0" algn="l" defTabSz="914400" rtl="0" fontAlgn="auto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7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7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hape 114">
            <a:extLst>
              <a:ext uri="{FF2B5EF4-FFF2-40B4-BE49-F238E27FC236}">
                <a16:creationId xmlns:a16="http://schemas.microsoft.com/office/drawing/2014/main" id="{8F65E709-666D-E344-94B0-29D909280C21}"/>
              </a:ext>
            </a:extLst>
          </p:cNvPr>
          <p:cNvSpPr/>
          <p:nvPr/>
        </p:nvSpPr>
        <p:spPr>
          <a:xfrm>
            <a:off x="0" y="6387349"/>
            <a:ext cx="9143643" cy="47028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000066"/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square" lIns="45720" tIns="44997" rIns="45720" bIns="44997" anchor="ctr" anchorCtr="0" compatLnSpc="0">
            <a:norm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4" name="Obraz 1">
            <a:extLst>
              <a:ext uri="{FF2B5EF4-FFF2-40B4-BE49-F238E27FC236}">
                <a16:creationId xmlns:a16="http://schemas.microsoft.com/office/drawing/2014/main" id="{071DDFEA-0856-AC4F-94CC-CFD055E736F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0660" y="270521"/>
            <a:ext cx="2516757" cy="153000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F00F3EAA-E545-42E2-CFEA-72146D22BEB1}"/>
              </a:ext>
            </a:extLst>
          </p:cNvPr>
          <p:cNvSpPr txBox="1"/>
          <p:nvPr/>
        </p:nvSpPr>
        <p:spPr>
          <a:xfrm>
            <a:off x="575434" y="1399443"/>
            <a:ext cx="820013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Działalność uczniów w</a:t>
            </a:r>
            <a:r>
              <a:rPr lang="pl-PL" sz="1800" b="1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  <a:ea typeface="Monotype Corsiva" pitchFamily="2"/>
                <a:cs typeface="Monotype Corsiva" pitchFamily="2"/>
              </a:rPr>
              <a:t> ramach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  <a:ea typeface="Monotype Corsiva" pitchFamily="2"/>
                <a:cs typeface="Monotype Corsiva" pitchFamily="2"/>
              </a:rPr>
              <a:t>Szkolnego Koła Wolontariatu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1" i="0" u="none" strike="noStrike" kern="0" cap="none" spc="0" baseline="0" dirty="0">
              <a:solidFill>
                <a:srgbClr val="000000"/>
              </a:solidFill>
              <a:uFillTx/>
              <a:latin typeface="Calibri"/>
              <a:ea typeface="Monotype Corsiva" pitchFamily="2"/>
              <a:cs typeface="Monotype Corsiva" pitchFamily="2"/>
            </a:endParaRPr>
          </a:p>
          <a:p>
            <a:pPr marL="285750" marR="0" lvl="0" indent="-28575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dirty="0"/>
              <a:t>K</a:t>
            </a:r>
            <a:r>
              <a:rPr lang="pl-GB" dirty="0"/>
              <a:t>lasa II B  wzięła udział w akcji Góra Grosza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dirty="0"/>
              <a:t>K</a:t>
            </a:r>
            <a:r>
              <a:rPr lang="pl-GB" dirty="0"/>
              <a:t>lasa VII A i VIII A nawiązała współpracę ze schroniskiem dla zwierząt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l-PL" dirty="0"/>
              <a:t>K</a:t>
            </a:r>
            <a:r>
              <a:rPr lang="pl-GB" dirty="0"/>
              <a:t>lasa III A zebrała dary dla białostockiego schroniska dla zwierząt Dolina Dolistówki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ADBA004A-A67C-9991-9D11-3A11A4307DEE}"/>
              </a:ext>
            </a:extLst>
          </p:cNvPr>
          <p:cNvSpPr txBox="1"/>
          <p:nvPr/>
        </p:nvSpPr>
        <p:spPr>
          <a:xfrm>
            <a:off x="575434" y="4201611"/>
            <a:ext cx="80708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GB" b="1" dirty="0"/>
              <a:t>Gazetka Szkolna SKR </a:t>
            </a:r>
            <a:r>
              <a:rPr lang="pl-GB" b="1" i="1" dirty="0"/>
              <a:t>Szkolne Koło Redakcyjne</a:t>
            </a:r>
          </a:p>
          <a:p>
            <a:pPr algn="ctr"/>
            <a:endParaRPr lang="pl-GB" b="1" i="1" dirty="0"/>
          </a:p>
          <a:p>
            <a:r>
              <a:rPr lang="pl-GB" dirty="0"/>
              <a:t>Nauczyciel języka polskiego Pani Joanna Wasiluk prowadzi z chętnymi uczniami z klas V-VIII szkolną gazetkę o nazwie SKR Szkolne Koło Redakcyjne, publikacja gazetki odbywa się na stronie szkoły</a:t>
            </a:r>
          </a:p>
        </p:txBody>
      </p:sp>
    </p:spTree>
    <p:extLst>
      <p:ext uri="{BB962C8B-B14F-4D97-AF65-F5344CB8AC3E}">
        <p14:creationId xmlns:p14="http://schemas.microsoft.com/office/powerpoint/2010/main" val="2346243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3">
            <a:extLst>
              <a:ext uri="{FF2B5EF4-FFF2-40B4-BE49-F238E27FC236}">
                <a16:creationId xmlns:a16="http://schemas.microsoft.com/office/drawing/2014/main" id="{AAD187BE-FF0A-124B-BF0D-2070FF36493E}"/>
              </a:ext>
            </a:extLst>
          </p:cNvPr>
          <p:cNvSpPr/>
          <p:nvPr/>
        </p:nvSpPr>
        <p:spPr>
          <a:xfrm>
            <a:off x="0" y="0"/>
            <a:ext cx="9143643" cy="29664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000066"/>
              </a:gs>
              <a:gs pos="100000">
                <a:srgbClr val="FFFFFF"/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square" lIns="45720" tIns="44997" rIns="45720" bIns="44997" anchor="ctr" anchorCtr="0" compatLnSpc="0">
            <a:normAutofit/>
          </a:bodyPr>
          <a:lstStyle/>
          <a:p>
            <a:pPr marL="0" marR="0" lvl="0" indent="0" algn="l" defTabSz="914400" rtl="0" fontAlgn="auto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7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7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hape 114">
            <a:extLst>
              <a:ext uri="{FF2B5EF4-FFF2-40B4-BE49-F238E27FC236}">
                <a16:creationId xmlns:a16="http://schemas.microsoft.com/office/drawing/2014/main" id="{8F65E709-666D-E344-94B0-29D909280C21}"/>
              </a:ext>
            </a:extLst>
          </p:cNvPr>
          <p:cNvSpPr/>
          <p:nvPr/>
        </p:nvSpPr>
        <p:spPr>
          <a:xfrm>
            <a:off x="0" y="6387349"/>
            <a:ext cx="9143643" cy="47028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000066"/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square" lIns="45720" tIns="44997" rIns="45720" bIns="44997" anchor="ctr" anchorCtr="0" compatLnSpc="0">
            <a:norm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4" name="Obraz 1">
            <a:extLst>
              <a:ext uri="{FF2B5EF4-FFF2-40B4-BE49-F238E27FC236}">
                <a16:creationId xmlns:a16="http://schemas.microsoft.com/office/drawing/2014/main" id="{071DDFEA-0856-AC4F-94CC-CFD055E736F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0660" y="270521"/>
            <a:ext cx="2516757" cy="153000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Shape 178">
            <a:extLst>
              <a:ext uri="{FF2B5EF4-FFF2-40B4-BE49-F238E27FC236}">
                <a16:creationId xmlns:a16="http://schemas.microsoft.com/office/drawing/2014/main" id="{CCFD08AD-95C0-984F-84F6-B0BBB1820068}"/>
              </a:ext>
            </a:extLst>
          </p:cNvPr>
          <p:cNvSpPr/>
          <p:nvPr/>
        </p:nvSpPr>
        <p:spPr>
          <a:xfrm>
            <a:off x="1793977" y="846595"/>
            <a:ext cx="7249363" cy="40397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45720" tIns="44997" rIns="45720" bIns="44997" anchor="t" anchorCtr="0" compatLnSpc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000" b="1" kern="0" dirty="0">
                <a:solidFill>
                  <a:srgbClr val="000000"/>
                </a:solidFill>
                <a:latin typeface="Calibri"/>
                <a:ea typeface="Monotype Corsiva" pitchFamily="2"/>
                <a:cs typeface="Monotype Corsiva" pitchFamily="2"/>
              </a:rPr>
              <a:t>Konkursy szkolne, miejskie, wojewódzkie</a:t>
            </a:r>
            <a:endParaRPr lang="pl-PL" sz="2000" kern="0" dirty="0">
              <a:solidFill>
                <a:srgbClr val="000000"/>
              </a:solidFill>
              <a:latin typeface="Calibri"/>
              <a:ea typeface="Monotype Corsiva" pitchFamily="2"/>
              <a:cs typeface="Monotype Corsiva" pitchFamily="2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00F3EAA-E545-42E2-CFEA-72146D22BEB1}"/>
              </a:ext>
            </a:extLst>
          </p:cNvPr>
          <p:cNvSpPr txBox="1"/>
          <p:nvPr/>
        </p:nvSpPr>
        <p:spPr>
          <a:xfrm>
            <a:off x="613459" y="2246817"/>
            <a:ext cx="79170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l-PL" dirty="0"/>
              <a:t>Szkolny konkurs recytatorski pt. Barwy jesieni w poezji (organizator: Joanna Bielawska, Magdalena </a:t>
            </a:r>
            <a:r>
              <a:rPr lang="pl-PL" dirty="0" err="1"/>
              <a:t>Makarczuk</a:t>
            </a:r>
            <a:r>
              <a:rPr lang="pl-PL" dirty="0"/>
              <a:t>, Magdalena </a:t>
            </a:r>
            <a:r>
              <a:rPr lang="pl-PL" dirty="0" err="1"/>
              <a:t>Sztyruk</a:t>
            </a:r>
            <a:r>
              <a:rPr lang="pl-PL" dirty="0"/>
              <a:t>)</a:t>
            </a:r>
          </a:p>
          <a:p>
            <a:endParaRPr lang="pl-PL" dirty="0"/>
          </a:p>
          <a:p>
            <a:pPr marL="285750" indent="-285750">
              <a:buFont typeface="Wingdings" pitchFamily="2" charset="2"/>
              <a:buChar char="ü"/>
            </a:pPr>
            <a:r>
              <a:rPr lang="pl-PL" dirty="0"/>
              <a:t>Szkolny konkurs kolęd i pastorałek (organizator: Joanna Bielawska, Magdalena </a:t>
            </a:r>
            <a:r>
              <a:rPr lang="pl-PL" dirty="0" err="1"/>
              <a:t>Makarczuk</a:t>
            </a:r>
            <a:r>
              <a:rPr lang="pl-PL" dirty="0"/>
              <a:t>, Magdalena </a:t>
            </a:r>
            <a:r>
              <a:rPr lang="pl-PL" dirty="0" err="1"/>
              <a:t>Sztyruk</a:t>
            </a:r>
            <a:r>
              <a:rPr lang="pl-PL" dirty="0"/>
              <a:t>)</a:t>
            </a:r>
          </a:p>
          <a:p>
            <a:endParaRPr lang="pl-PL" dirty="0"/>
          </a:p>
          <a:p>
            <a:pPr marL="285750" indent="-285750">
              <a:buFont typeface="Wingdings" pitchFamily="2" charset="2"/>
              <a:buChar char="ü"/>
            </a:pPr>
            <a:r>
              <a:rPr lang="pl-PL" dirty="0"/>
              <a:t>Konkurs Plastyczny Mikołaj (organizator: Magdalena </a:t>
            </a:r>
            <a:r>
              <a:rPr lang="pl-PL" dirty="0" err="1"/>
              <a:t>Sztyruk</a:t>
            </a:r>
            <a:r>
              <a:rPr lang="pl-PL" dirty="0"/>
              <a:t>)</a:t>
            </a:r>
          </a:p>
          <a:p>
            <a:pPr marL="285750" indent="-285750">
              <a:buFont typeface="Wingdings" pitchFamily="2" charset="2"/>
              <a:buChar char="ü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282342"/>
      </p:ext>
    </p:extLst>
  </p:cSld>
  <p:clrMapOvr>
    <a:masterClrMapping/>
  </p:clrMapOvr>
</p:sld>
</file>

<file path=ppt/theme/theme1.xml><?xml version="1.0" encoding="utf-8"?>
<a:theme xmlns:a="http://schemas.openxmlformats.org/drawingml/2006/main" name="Domyślni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4847</TotalTime>
  <Words>1074</Words>
  <Application>Microsoft Macintosh PowerPoint</Application>
  <PresentationFormat>Pokaz na ekranie (4:3)</PresentationFormat>
  <Paragraphs>209</Paragraphs>
  <Slides>20</Slides>
  <Notes>15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6" baseType="lpstr">
      <vt:lpstr>Arial</vt:lpstr>
      <vt:lpstr>Calibri</vt:lpstr>
      <vt:lpstr>Czcionka systemowa (Regular)</vt:lpstr>
      <vt:lpstr>Times New Roman</vt:lpstr>
      <vt:lpstr>Wingdings</vt:lpstr>
      <vt:lpstr>Domyślnie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Maja Jasińska, rok szkolny 2016/2017  Aleksandra Milewska, rok szkolny 2017/2018   Dominika Wojskowicz, rok szkolny 2018/2019  Joanna Białasz, rok szkolny 2019/2020  Damir Fursevich, rok szkolny 2020/2021  Krzysztof Małkowski rok szkolny 2021/2022  Zofia Sadowska, rok szkolny 2022/2023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Prywatna Szkoła Podstawowa            Informatyczno-Językowa z Oddziałami Dwujęzycznymi  w Białymstoku</dc:title>
  <dc:creator>Magdalena Makarczuk</dc:creator>
  <cp:lastModifiedBy>ilendoa@icloud.com</cp:lastModifiedBy>
  <cp:revision>33</cp:revision>
  <dcterms:modified xsi:type="dcterms:W3CDTF">2023-02-13T10:59:51Z</dcterms:modified>
</cp:coreProperties>
</file>