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6" r:id="rId5"/>
    <p:sldId id="270" r:id="rId6"/>
    <p:sldId id="267" r:id="rId7"/>
    <p:sldId id="261" r:id="rId8"/>
    <p:sldId id="275" r:id="rId9"/>
    <p:sldId id="259" r:id="rId10"/>
    <p:sldId id="281" r:id="rId11"/>
    <p:sldId id="265" r:id="rId12"/>
    <p:sldId id="278" r:id="rId13"/>
    <p:sldId id="279" r:id="rId14"/>
    <p:sldId id="280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41538D-42F7-492F-ABC6-5279829F5C39}" type="doc">
      <dgm:prSet loTypeId="urn:microsoft.com/office/officeart/2005/8/layout/pyramid2" loCatId="pyramid" qsTypeId="urn:microsoft.com/office/officeart/2005/8/quickstyle/3d4" qsCatId="3D" csTypeId="urn:microsoft.com/office/officeart/2005/8/colors/accent5_5" csCatId="accent5" phldr="1"/>
      <dgm:spPr/>
      <dgm:t>
        <a:bodyPr/>
        <a:lstStyle/>
        <a:p>
          <a:endParaRPr lang="pl-PL"/>
        </a:p>
      </dgm:t>
    </dgm:pt>
    <dgm:pt modelId="{EDF22E69-B038-4B58-BADB-E246181F0ABD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pl-PL" b="1" dirty="0" smtClean="0"/>
            <a:t>Liceum Ogólnokształcące – </a:t>
          </a:r>
          <a:br>
            <a:rPr lang="pl-PL" b="1" dirty="0" smtClean="0"/>
          </a:br>
          <a:r>
            <a:rPr lang="pl-PL" b="1" dirty="0" smtClean="0"/>
            <a:t>4 lata</a:t>
          </a:r>
          <a:endParaRPr lang="pl-PL" dirty="0"/>
        </a:p>
      </dgm:t>
    </dgm:pt>
    <dgm:pt modelId="{F3C46229-309F-44A8-9CE2-7008BB50E537}" type="parTrans" cxnId="{4EA58095-DE61-4B5D-94E6-C9B8665F964C}">
      <dgm:prSet/>
      <dgm:spPr/>
      <dgm:t>
        <a:bodyPr/>
        <a:lstStyle/>
        <a:p>
          <a:endParaRPr lang="pl-PL"/>
        </a:p>
      </dgm:t>
    </dgm:pt>
    <dgm:pt modelId="{C71B1216-A544-4C62-B725-107522ED9191}" type="sibTrans" cxnId="{4EA58095-DE61-4B5D-94E6-C9B8665F964C}">
      <dgm:prSet/>
      <dgm:spPr/>
      <dgm:t>
        <a:bodyPr/>
        <a:lstStyle/>
        <a:p>
          <a:endParaRPr lang="pl-PL"/>
        </a:p>
      </dgm:t>
    </dgm:pt>
    <dgm:pt modelId="{E9D69AD4-B336-4D5F-AE45-E07F26D6467C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pl-PL" b="1" smtClean="0"/>
            <a:t>Technikum – 5 lat</a:t>
          </a:r>
          <a:endParaRPr lang="pl-PL" dirty="0"/>
        </a:p>
      </dgm:t>
    </dgm:pt>
    <dgm:pt modelId="{B6ACF3B9-2449-4C3B-AA5C-A544EA85DAED}" type="parTrans" cxnId="{8DAECE17-B864-4298-B9EA-80E290B8BAF1}">
      <dgm:prSet/>
      <dgm:spPr/>
      <dgm:t>
        <a:bodyPr/>
        <a:lstStyle/>
        <a:p>
          <a:endParaRPr lang="pl-PL"/>
        </a:p>
      </dgm:t>
    </dgm:pt>
    <dgm:pt modelId="{E790DD05-CEF2-41BD-936B-7EABEC623F0F}" type="sibTrans" cxnId="{8DAECE17-B864-4298-B9EA-80E290B8BAF1}">
      <dgm:prSet/>
      <dgm:spPr/>
      <dgm:t>
        <a:bodyPr/>
        <a:lstStyle/>
        <a:p>
          <a:endParaRPr lang="pl-PL"/>
        </a:p>
      </dgm:t>
    </dgm:pt>
    <dgm:pt modelId="{72252439-2695-4303-8DD6-FA4B6D37885B}">
      <dgm:prSet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pl-PL" b="1" smtClean="0"/>
            <a:t>Branżowa Szkoła I – 3 lata</a:t>
          </a:r>
          <a:endParaRPr lang="en-US" b="1" dirty="0"/>
        </a:p>
      </dgm:t>
    </dgm:pt>
    <dgm:pt modelId="{31920FFD-9315-4D47-A615-1D9224BD83EA}" type="parTrans" cxnId="{68FD92FB-E836-4387-BB71-6D24E8E784A5}">
      <dgm:prSet/>
      <dgm:spPr/>
      <dgm:t>
        <a:bodyPr/>
        <a:lstStyle/>
        <a:p>
          <a:endParaRPr lang="pl-PL"/>
        </a:p>
      </dgm:t>
    </dgm:pt>
    <dgm:pt modelId="{506EAEE4-8CA0-458B-8FF5-2D99C1F15731}" type="sibTrans" cxnId="{68FD92FB-E836-4387-BB71-6D24E8E784A5}">
      <dgm:prSet/>
      <dgm:spPr/>
      <dgm:t>
        <a:bodyPr/>
        <a:lstStyle/>
        <a:p>
          <a:endParaRPr lang="pl-PL"/>
        </a:p>
      </dgm:t>
    </dgm:pt>
    <dgm:pt modelId="{B9091BEE-E2A5-4D13-9CA3-8A143256C77D}" type="pres">
      <dgm:prSet presAssocID="{6441538D-42F7-492F-ABC6-5279829F5C3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pl-PL"/>
        </a:p>
      </dgm:t>
    </dgm:pt>
    <dgm:pt modelId="{14FD61B7-0FDE-40CD-AED9-67458618EF58}" type="pres">
      <dgm:prSet presAssocID="{6441538D-42F7-492F-ABC6-5279829F5C39}" presName="pyramid" presStyleLbl="node1" presStyleIdx="0" presStyleCnt="1" custLinFactNeighborX="-28009" custLinFactNeighborY="-2141"/>
      <dgm:spPr/>
    </dgm:pt>
    <dgm:pt modelId="{EC9A6F72-3086-4C2F-86B5-A935500AD62F}" type="pres">
      <dgm:prSet presAssocID="{6441538D-42F7-492F-ABC6-5279829F5C39}" presName="theList" presStyleCnt="0"/>
      <dgm:spPr/>
    </dgm:pt>
    <dgm:pt modelId="{3F86440C-5A19-47E0-8350-B97858CD240E}" type="pres">
      <dgm:prSet presAssocID="{EDF22E69-B038-4B58-BADB-E246181F0ABD}" presName="aNode" presStyleLbl="fgAcc1" presStyleIdx="0" presStyleCnt="3" custScaleX="1677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5A9EAD-1381-446A-AFA3-79674B3D513C}" type="pres">
      <dgm:prSet presAssocID="{EDF22E69-B038-4B58-BADB-E246181F0ABD}" presName="aSpace" presStyleCnt="0"/>
      <dgm:spPr/>
    </dgm:pt>
    <dgm:pt modelId="{632B5F18-25C1-40AD-99B1-CA9BC35C58BF}" type="pres">
      <dgm:prSet presAssocID="{E9D69AD4-B336-4D5F-AE45-E07F26D6467C}" presName="aNode" presStyleLbl="fgAcc1" presStyleIdx="1" presStyleCnt="3" custScaleX="16835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C93BAE-8C75-4242-B4CE-F36FFD196CF7}" type="pres">
      <dgm:prSet presAssocID="{E9D69AD4-B336-4D5F-AE45-E07F26D6467C}" presName="aSpace" presStyleCnt="0"/>
      <dgm:spPr/>
    </dgm:pt>
    <dgm:pt modelId="{176139BC-7F4F-47C1-9822-8126D3FE3745}" type="pres">
      <dgm:prSet presAssocID="{72252439-2695-4303-8DD6-FA4B6D37885B}" presName="aNode" presStyleLbl="fgAcc1" presStyleIdx="2" presStyleCnt="3" custScaleX="1677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8DBE15-5E7B-4089-B3F6-6FABBCBADC35}" type="pres">
      <dgm:prSet presAssocID="{72252439-2695-4303-8DD6-FA4B6D37885B}" presName="aSpace" presStyleCnt="0"/>
      <dgm:spPr/>
    </dgm:pt>
  </dgm:ptLst>
  <dgm:cxnLst>
    <dgm:cxn modelId="{68FD92FB-E836-4387-BB71-6D24E8E784A5}" srcId="{6441538D-42F7-492F-ABC6-5279829F5C39}" destId="{72252439-2695-4303-8DD6-FA4B6D37885B}" srcOrd="2" destOrd="0" parTransId="{31920FFD-9315-4D47-A615-1D9224BD83EA}" sibTransId="{506EAEE4-8CA0-458B-8FF5-2D99C1F15731}"/>
    <dgm:cxn modelId="{4EA58095-DE61-4B5D-94E6-C9B8665F964C}" srcId="{6441538D-42F7-492F-ABC6-5279829F5C39}" destId="{EDF22E69-B038-4B58-BADB-E246181F0ABD}" srcOrd="0" destOrd="0" parTransId="{F3C46229-309F-44A8-9CE2-7008BB50E537}" sibTransId="{C71B1216-A544-4C62-B725-107522ED9191}"/>
    <dgm:cxn modelId="{4CCA72A6-F43D-4072-94E1-C103B40A94E0}" type="presOf" srcId="{72252439-2695-4303-8DD6-FA4B6D37885B}" destId="{176139BC-7F4F-47C1-9822-8126D3FE3745}" srcOrd="0" destOrd="0" presId="urn:microsoft.com/office/officeart/2005/8/layout/pyramid2"/>
    <dgm:cxn modelId="{8DAECE17-B864-4298-B9EA-80E290B8BAF1}" srcId="{6441538D-42F7-492F-ABC6-5279829F5C39}" destId="{E9D69AD4-B336-4D5F-AE45-E07F26D6467C}" srcOrd="1" destOrd="0" parTransId="{B6ACF3B9-2449-4C3B-AA5C-A544EA85DAED}" sibTransId="{E790DD05-CEF2-41BD-936B-7EABEC623F0F}"/>
    <dgm:cxn modelId="{444EE22B-6D05-4347-9CF7-649C02FFF3F4}" type="presOf" srcId="{EDF22E69-B038-4B58-BADB-E246181F0ABD}" destId="{3F86440C-5A19-47E0-8350-B97858CD240E}" srcOrd="0" destOrd="0" presId="urn:microsoft.com/office/officeart/2005/8/layout/pyramid2"/>
    <dgm:cxn modelId="{7BAEEF7A-5752-411A-8A5A-0CA077460453}" type="presOf" srcId="{6441538D-42F7-492F-ABC6-5279829F5C39}" destId="{B9091BEE-E2A5-4D13-9CA3-8A143256C77D}" srcOrd="0" destOrd="0" presId="urn:microsoft.com/office/officeart/2005/8/layout/pyramid2"/>
    <dgm:cxn modelId="{8B8BA63F-093C-4AD5-BF72-48C6BD127BE9}" type="presOf" srcId="{E9D69AD4-B336-4D5F-AE45-E07F26D6467C}" destId="{632B5F18-25C1-40AD-99B1-CA9BC35C58BF}" srcOrd="0" destOrd="0" presId="urn:microsoft.com/office/officeart/2005/8/layout/pyramid2"/>
    <dgm:cxn modelId="{BBB9D60A-C6E2-4A6B-B530-E3C1C27B3282}" type="presParOf" srcId="{B9091BEE-E2A5-4D13-9CA3-8A143256C77D}" destId="{14FD61B7-0FDE-40CD-AED9-67458618EF58}" srcOrd="0" destOrd="0" presId="urn:microsoft.com/office/officeart/2005/8/layout/pyramid2"/>
    <dgm:cxn modelId="{DC20B294-6D88-4AF0-8846-B8D882F257DE}" type="presParOf" srcId="{B9091BEE-E2A5-4D13-9CA3-8A143256C77D}" destId="{EC9A6F72-3086-4C2F-86B5-A935500AD62F}" srcOrd="1" destOrd="0" presId="urn:microsoft.com/office/officeart/2005/8/layout/pyramid2"/>
    <dgm:cxn modelId="{19DE63DC-DB10-41AA-8768-E0098C8D1692}" type="presParOf" srcId="{EC9A6F72-3086-4C2F-86B5-A935500AD62F}" destId="{3F86440C-5A19-47E0-8350-B97858CD240E}" srcOrd="0" destOrd="0" presId="urn:microsoft.com/office/officeart/2005/8/layout/pyramid2"/>
    <dgm:cxn modelId="{18E06074-8EE3-4862-8C2C-2F104D2F137B}" type="presParOf" srcId="{EC9A6F72-3086-4C2F-86B5-A935500AD62F}" destId="{E75A9EAD-1381-446A-AFA3-79674B3D513C}" srcOrd="1" destOrd="0" presId="urn:microsoft.com/office/officeart/2005/8/layout/pyramid2"/>
    <dgm:cxn modelId="{5AD24449-88C5-417D-B7AC-D2509A5231AB}" type="presParOf" srcId="{EC9A6F72-3086-4C2F-86B5-A935500AD62F}" destId="{632B5F18-25C1-40AD-99B1-CA9BC35C58BF}" srcOrd="2" destOrd="0" presId="urn:microsoft.com/office/officeart/2005/8/layout/pyramid2"/>
    <dgm:cxn modelId="{1414A337-2B60-4D2F-AA81-05B1A927E700}" type="presParOf" srcId="{EC9A6F72-3086-4C2F-86B5-A935500AD62F}" destId="{6EC93BAE-8C75-4242-B4CE-F36FFD196CF7}" srcOrd="3" destOrd="0" presId="urn:microsoft.com/office/officeart/2005/8/layout/pyramid2"/>
    <dgm:cxn modelId="{99BE050A-9FCD-41AB-A6F3-1E099F00783F}" type="presParOf" srcId="{EC9A6F72-3086-4C2F-86B5-A935500AD62F}" destId="{176139BC-7F4F-47C1-9822-8126D3FE3745}" srcOrd="4" destOrd="0" presId="urn:microsoft.com/office/officeart/2005/8/layout/pyramid2"/>
    <dgm:cxn modelId="{8E4303E8-1599-42F6-9CA2-C9AB7F103918}" type="presParOf" srcId="{EC9A6F72-3086-4C2F-86B5-A935500AD62F}" destId="{9A8DBE15-5E7B-4089-B3F6-6FABBCBADC35}" srcOrd="5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528F28-8C2C-4487-959C-CACC0DEC3EE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6453BDA0-D10E-4B10-BDE9-87753CF7C74D}">
      <dgm:prSet/>
      <dgm:spPr/>
      <dgm:t>
        <a:bodyPr/>
        <a:lstStyle/>
        <a:p>
          <a:pPr rtl="0"/>
          <a:r>
            <a:rPr lang="pl-PL" b="1" dirty="0" smtClean="0"/>
            <a:t>J. POLSKI – x 0,35 za każdy uzyskany procent = 35 p.</a:t>
          </a:r>
          <a:endParaRPr lang="pl-PL" dirty="0"/>
        </a:p>
      </dgm:t>
    </dgm:pt>
    <dgm:pt modelId="{622035EF-ADFE-4D27-81DC-41D5A87A146C}" type="parTrans" cxnId="{55D30CD2-FEE6-480B-A2F8-85CC9D3AB247}">
      <dgm:prSet/>
      <dgm:spPr/>
      <dgm:t>
        <a:bodyPr/>
        <a:lstStyle/>
        <a:p>
          <a:endParaRPr lang="pl-PL"/>
        </a:p>
      </dgm:t>
    </dgm:pt>
    <dgm:pt modelId="{46AD4AAA-4680-4A58-9E1A-6574FD9F9A89}" type="sibTrans" cxnId="{55D30CD2-FEE6-480B-A2F8-85CC9D3AB247}">
      <dgm:prSet/>
      <dgm:spPr/>
      <dgm:t>
        <a:bodyPr/>
        <a:lstStyle/>
        <a:p>
          <a:endParaRPr lang="pl-PL"/>
        </a:p>
      </dgm:t>
    </dgm:pt>
    <dgm:pt modelId="{54B1B227-61B7-4296-B680-8AD563FC8579}">
      <dgm:prSet/>
      <dgm:spPr/>
      <dgm:t>
        <a:bodyPr/>
        <a:lstStyle/>
        <a:p>
          <a:pPr rtl="0"/>
          <a:r>
            <a:rPr lang="pl-PL" b="1" dirty="0" smtClean="0"/>
            <a:t>MATEMATYKA – x 0,35 za każdy uzyskany procent = 35 p.</a:t>
          </a:r>
          <a:endParaRPr lang="pl-PL" b="1" dirty="0"/>
        </a:p>
      </dgm:t>
    </dgm:pt>
    <dgm:pt modelId="{FCCAFA17-0183-4A18-86AD-4B9D6EC67057}" type="parTrans" cxnId="{9D96C026-03F9-43F9-9DA9-8AFF3C8E6379}">
      <dgm:prSet/>
      <dgm:spPr/>
      <dgm:t>
        <a:bodyPr/>
        <a:lstStyle/>
        <a:p>
          <a:endParaRPr lang="pl-PL"/>
        </a:p>
      </dgm:t>
    </dgm:pt>
    <dgm:pt modelId="{1B4D6118-B0C1-44E3-99A6-830C23580E35}" type="sibTrans" cxnId="{9D96C026-03F9-43F9-9DA9-8AFF3C8E6379}">
      <dgm:prSet/>
      <dgm:spPr/>
      <dgm:t>
        <a:bodyPr/>
        <a:lstStyle/>
        <a:p>
          <a:endParaRPr lang="pl-PL"/>
        </a:p>
      </dgm:t>
    </dgm:pt>
    <dgm:pt modelId="{E4236D2D-524E-4352-94DC-3C8E615326E0}">
      <dgm:prSet/>
      <dgm:spPr/>
      <dgm:t>
        <a:bodyPr/>
        <a:lstStyle/>
        <a:p>
          <a:pPr rtl="0"/>
          <a:r>
            <a:rPr lang="pl-PL" b="1" dirty="0" smtClean="0"/>
            <a:t>J.  OBCY – x 0,3 za każdy uzyskany procent = 30 p.</a:t>
          </a:r>
          <a:endParaRPr lang="pl-PL" b="1" dirty="0"/>
        </a:p>
      </dgm:t>
    </dgm:pt>
    <dgm:pt modelId="{14F938FF-5207-4CDA-BD93-6D0B78CDE21B}" type="parTrans" cxnId="{97265BF4-242E-42E0-8AB3-F76816246834}">
      <dgm:prSet/>
      <dgm:spPr/>
      <dgm:t>
        <a:bodyPr/>
        <a:lstStyle/>
        <a:p>
          <a:endParaRPr lang="pl-PL"/>
        </a:p>
      </dgm:t>
    </dgm:pt>
    <dgm:pt modelId="{496A8577-E68C-46A8-9545-16737CEE33EB}" type="sibTrans" cxnId="{97265BF4-242E-42E0-8AB3-F76816246834}">
      <dgm:prSet/>
      <dgm:spPr/>
      <dgm:t>
        <a:bodyPr/>
        <a:lstStyle/>
        <a:p>
          <a:endParaRPr lang="pl-PL"/>
        </a:p>
      </dgm:t>
    </dgm:pt>
    <dgm:pt modelId="{37BBA535-C631-4E63-BB06-D579AD6C65CA}" type="pres">
      <dgm:prSet presAssocID="{71528F28-8C2C-4487-959C-CACC0DEC3E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0248CA3-9F6F-4175-BD97-4B9464078807}" type="pres">
      <dgm:prSet presAssocID="{6453BDA0-D10E-4B10-BDE9-87753CF7C74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8E2432-54AF-4405-9A62-D70D853F8D8D}" type="pres">
      <dgm:prSet presAssocID="{46AD4AAA-4680-4A58-9E1A-6574FD9F9A89}" presName="spacer" presStyleCnt="0"/>
      <dgm:spPr/>
    </dgm:pt>
    <dgm:pt modelId="{8DF696C5-0CCB-473D-BE9C-771A497BEA91}" type="pres">
      <dgm:prSet presAssocID="{54B1B227-61B7-4296-B680-8AD563FC857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CB43F7-FCF3-493B-B228-E1E433581CDB}" type="pres">
      <dgm:prSet presAssocID="{1B4D6118-B0C1-44E3-99A6-830C23580E35}" presName="spacer" presStyleCnt="0"/>
      <dgm:spPr/>
    </dgm:pt>
    <dgm:pt modelId="{142D06C7-F712-4DC3-A10C-3EDB3133B1EB}" type="pres">
      <dgm:prSet presAssocID="{E4236D2D-524E-4352-94DC-3C8E615326E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5D30CD2-FEE6-480B-A2F8-85CC9D3AB247}" srcId="{71528F28-8C2C-4487-959C-CACC0DEC3EE0}" destId="{6453BDA0-D10E-4B10-BDE9-87753CF7C74D}" srcOrd="0" destOrd="0" parTransId="{622035EF-ADFE-4D27-81DC-41D5A87A146C}" sibTransId="{46AD4AAA-4680-4A58-9E1A-6574FD9F9A89}"/>
    <dgm:cxn modelId="{32D30258-D259-4D2A-870B-F8C89C8CAE7A}" type="presOf" srcId="{E4236D2D-524E-4352-94DC-3C8E615326E0}" destId="{142D06C7-F712-4DC3-A10C-3EDB3133B1EB}" srcOrd="0" destOrd="0" presId="urn:microsoft.com/office/officeart/2005/8/layout/vList2"/>
    <dgm:cxn modelId="{B32DD4BC-6BCA-43C6-9FC2-B3EEB0F51FBC}" type="presOf" srcId="{54B1B227-61B7-4296-B680-8AD563FC8579}" destId="{8DF696C5-0CCB-473D-BE9C-771A497BEA91}" srcOrd="0" destOrd="0" presId="urn:microsoft.com/office/officeart/2005/8/layout/vList2"/>
    <dgm:cxn modelId="{A10093F0-775D-4929-952E-096C34C6BEA1}" type="presOf" srcId="{71528F28-8C2C-4487-959C-CACC0DEC3EE0}" destId="{37BBA535-C631-4E63-BB06-D579AD6C65CA}" srcOrd="0" destOrd="0" presId="urn:microsoft.com/office/officeart/2005/8/layout/vList2"/>
    <dgm:cxn modelId="{97265BF4-242E-42E0-8AB3-F76816246834}" srcId="{71528F28-8C2C-4487-959C-CACC0DEC3EE0}" destId="{E4236D2D-524E-4352-94DC-3C8E615326E0}" srcOrd="2" destOrd="0" parTransId="{14F938FF-5207-4CDA-BD93-6D0B78CDE21B}" sibTransId="{496A8577-E68C-46A8-9545-16737CEE33EB}"/>
    <dgm:cxn modelId="{9D96C026-03F9-43F9-9DA9-8AFF3C8E6379}" srcId="{71528F28-8C2C-4487-959C-CACC0DEC3EE0}" destId="{54B1B227-61B7-4296-B680-8AD563FC8579}" srcOrd="1" destOrd="0" parTransId="{FCCAFA17-0183-4A18-86AD-4B9D6EC67057}" sibTransId="{1B4D6118-B0C1-44E3-99A6-830C23580E35}"/>
    <dgm:cxn modelId="{10E31F4A-F674-40C8-92EA-EB66C80A3427}" type="presOf" srcId="{6453BDA0-D10E-4B10-BDE9-87753CF7C74D}" destId="{20248CA3-9F6F-4175-BD97-4B9464078807}" srcOrd="0" destOrd="0" presId="urn:microsoft.com/office/officeart/2005/8/layout/vList2"/>
    <dgm:cxn modelId="{923CBEB9-F10E-40C7-87FD-B7AF85E3AD85}" type="presParOf" srcId="{37BBA535-C631-4E63-BB06-D579AD6C65CA}" destId="{20248CA3-9F6F-4175-BD97-4B9464078807}" srcOrd="0" destOrd="0" presId="urn:microsoft.com/office/officeart/2005/8/layout/vList2"/>
    <dgm:cxn modelId="{14195FFB-81E3-4949-A263-A04902DDDF9E}" type="presParOf" srcId="{37BBA535-C631-4E63-BB06-D579AD6C65CA}" destId="{608E2432-54AF-4405-9A62-D70D853F8D8D}" srcOrd="1" destOrd="0" presId="urn:microsoft.com/office/officeart/2005/8/layout/vList2"/>
    <dgm:cxn modelId="{4C8A6F84-F656-4B16-B11A-C230F5475016}" type="presParOf" srcId="{37BBA535-C631-4E63-BB06-D579AD6C65CA}" destId="{8DF696C5-0CCB-473D-BE9C-771A497BEA91}" srcOrd="2" destOrd="0" presId="urn:microsoft.com/office/officeart/2005/8/layout/vList2"/>
    <dgm:cxn modelId="{08E1A339-620E-4A02-85BA-D2EAB7919D63}" type="presParOf" srcId="{37BBA535-C631-4E63-BB06-D579AD6C65CA}" destId="{76CB43F7-FCF3-493B-B228-E1E433581CDB}" srcOrd="3" destOrd="0" presId="urn:microsoft.com/office/officeart/2005/8/layout/vList2"/>
    <dgm:cxn modelId="{A1A8B619-E5BF-4C5F-ABDC-48D92AC75E44}" type="presParOf" srcId="{37BBA535-C631-4E63-BB06-D579AD6C65CA}" destId="{142D06C7-F712-4DC3-A10C-3EDB3133B1EB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497935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5400" b="1" dirty="0" smtClean="0">
                <a:latin typeface="Cambria" pitchFamily="18" charset="0"/>
                <a:ea typeface="Cambria" pitchFamily="18" charset="0"/>
              </a:rPr>
              <a:t>PREZENTACJA</a:t>
            </a:r>
            <a:endParaRPr lang="en-US" sz="54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>
                <a:latin typeface="Cambria" pitchFamily="18" charset="0"/>
                <a:ea typeface="Cambria" pitchFamily="18" charset="0"/>
              </a:rPr>
              <a:t>Klasa 8</a:t>
            </a:r>
            <a:endParaRPr lang="en-US" sz="4800" b="1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57356" y="571480"/>
            <a:ext cx="6990383" cy="1785950"/>
          </a:xfrm>
        </p:spPr>
        <p:txBody>
          <a:bodyPr>
            <a:normAutofit fontScale="90000"/>
          </a:bodyPr>
          <a:lstStyle/>
          <a:p>
            <a:r>
              <a:rPr lang="pl-PL" sz="5400" b="1" dirty="0" smtClean="0"/>
              <a:t/>
            </a:r>
            <a:br>
              <a:rPr lang="pl-PL" sz="5400" b="1" dirty="0" smtClean="0"/>
            </a:br>
            <a:r>
              <a:rPr lang="pl-PL" sz="5400" b="1" dirty="0" smtClean="0"/>
              <a:t>15 maja – 20 lipca 2023</a:t>
            </a:r>
            <a:r>
              <a:rPr lang="pl-PL" sz="5400" b="1" dirty="0" smtClean="0">
                <a:solidFill>
                  <a:schemeClr val="bg1"/>
                </a:solidFill>
              </a:rPr>
              <a:t/>
            </a:r>
            <a:br>
              <a:rPr lang="pl-PL" sz="5400" b="1" dirty="0" smtClean="0">
                <a:solidFill>
                  <a:schemeClr val="bg1"/>
                </a:solidFill>
              </a:rPr>
            </a:br>
            <a:endParaRPr lang="en-US" sz="54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1027646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4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643042" y="3105835"/>
            <a:ext cx="60722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Wydanie przez szkołę skierowania na badania lekarskie</a:t>
            </a:r>
            <a:endParaRPr lang="pl-PL" sz="3200" b="1" i="1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571480"/>
            <a:ext cx="7016195" cy="1857388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 smtClean="0">
                <a:latin typeface="Cambria" pitchFamily="18" charset="0"/>
                <a:ea typeface="Cambria" pitchFamily="18" charset="0"/>
              </a:rPr>
              <a:t>23 czerwca – 10 lipca 2023,</a:t>
            </a:r>
            <a:br>
              <a:rPr lang="pl-PL" sz="3200" b="1" dirty="0" smtClean="0">
                <a:latin typeface="Cambria" pitchFamily="18" charset="0"/>
                <a:ea typeface="Cambria" pitchFamily="18" charset="0"/>
              </a:rPr>
            </a:br>
            <a:r>
              <a:rPr lang="pl-PL" sz="3200" b="1" dirty="0" smtClean="0">
                <a:latin typeface="Cambria" pitchFamily="18" charset="0"/>
                <a:ea typeface="Cambria" pitchFamily="18" charset="0"/>
              </a:rPr>
              <a:t>godz. 15.00</a:t>
            </a:r>
            <a:endParaRPr lang="en-US" sz="32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1545" y="2643182"/>
            <a:ext cx="7016195" cy="4286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6" name="Prostokąt 5"/>
          <p:cNvSpPr/>
          <p:nvPr/>
        </p:nvSpPr>
        <p:spPr>
          <a:xfrm>
            <a:off x="1357290" y="3105835"/>
            <a:ext cx="70723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Uzupełnienie wniosku o świadectwo ukończenia szkoły i  o zaświadczenie o wynikach egzaminu zewnętrznego .</a:t>
            </a:r>
            <a:b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Możesz też zmienić szkołę do której kandydujesz.</a:t>
            </a:r>
            <a:endParaRPr lang="en-US" sz="3200" b="1" i="1" dirty="0" smtClean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1571636"/>
          </a:xfrm>
        </p:spPr>
        <p:txBody>
          <a:bodyPr/>
          <a:lstStyle/>
          <a:p>
            <a:pPr algn="l"/>
            <a:r>
              <a:rPr lang="pl-PL" b="1" dirty="0" smtClean="0">
                <a:solidFill>
                  <a:srgbClr val="FF9E1D"/>
                </a:solidFill>
              </a:rPr>
              <a:t>18 lipca 2023</a:t>
            </a:r>
            <a:endParaRPr lang="pl-PL" dirty="0">
              <a:solidFill>
                <a:srgbClr val="FF9E1D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14348" y="3105835"/>
            <a:ext cx="7572428" cy="2217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Podanie do publicznej wiadomości listy kandydatów zakwalifikowanych </a:t>
            </a:r>
            <a:b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i  niezakwalifikowanych</a:t>
            </a:r>
            <a:endParaRPr lang="pl-PL" sz="3200" b="1" i="1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5786" y="1500174"/>
            <a:ext cx="8061953" cy="1357322"/>
          </a:xfrm>
        </p:spPr>
        <p:txBody>
          <a:bodyPr>
            <a:normAutofit fontScale="90000"/>
          </a:bodyPr>
          <a:lstStyle/>
          <a:p>
            <a:r>
              <a:rPr lang="pl-PL" sz="5400" b="1" dirty="0" smtClean="0"/>
              <a:t/>
            </a:r>
            <a:br>
              <a:rPr lang="pl-PL" sz="5400" b="1" dirty="0" smtClean="0"/>
            </a:br>
            <a:r>
              <a:rPr lang="pl-PL" sz="5400" b="1" dirty="0" smtClean="0"/>
              <a:t>18 lipca – 25 lipca 2023</a:t>
            </a:r>
            <a:r>
              <a:rPr lang="pl-PL" sz="5400" b="1" dirty="0" smtClean="0">
                <a:solidFill>
                  <a:schemeClr val="bg1"/>
                </a:solidFill>
              </a:rPr>
              <a:t/>
            </a:r>
            <a:br>
              <a:rPr lang="pl-PL" sz="5400" b="1" dirty="0" smtClean="0">
                <a:solidFill>
                  <a:schemeClr val="bg1"/>
                </a:solidFill>
              </a:rPr>
            </a:br>
            <a:endParaRPr lang="en-US" sz="54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2911" y="1544098"/>
            <a:ext cx="8204830" cy="1384836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4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643042" y="3105835"/>
            <a:ext cx="607223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Potwierdzenie woli przyjęcia </a:t>
            </a:r>
            <a:b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i uzupełnienie wniosku </a:t>
            </a:r>
            <a:b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o oryginał świadectwa </a:t>
            </a:r>
            <a:b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i oryginał zaświadczenia </a:t>
            </a:r>
            <a:b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o wynikach egzaminu</a:t>
            </a:r>
            <a:endParaRPr lang="pl-PL" sz="3200" b="1" i="1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5786" y="1285860"/>
            <a:ext cx="8061953" cy="1643074"/>
          </a:xfrm>
        </p:spPr>
        <p:txBody>
          <a:bodyPr>
            <a:normAutofit fontScale="90000"/>
          </a:bodyPr>
          <a:lstStyle/>
          <a:p>
            <a:r>
              <a:rPr lang="pl-PL" sz="5400" b="1" dirty="0" smtClean="0"/>
              <a:t/>
            </a:r>
            <a:br>
              <a:rPr lang="pl-PL" sz="5400" b="1" dirty="0" smtClean="0"/>
            </a:br>
            <a:r>
              <a:rPr lang="pl-PL" sz="5400" b="1" dirty="0" smtClean="0"/>
              <a:t> 26 lipca 2023 godz.14.00</a:t>
            </a:r>
            <a:r>
              <a:rPr lang="pl-PL" sz="5400" b="1" dirty="0" smtClean="0">
                <a:solidFill>
                  <a:schemeClr val="bg1"/>
                </a:solidFill>
              </a:rPr>
              <a:t/>
            </a:r>
            <a:br>
              <a:rPr lang="pl-PL" sz="5400" b="1" dirty="0" smtClean="0">
                <a:solidFill>
                  <a:schemeClr val="bg1"/>
                </a:solidFill>
              </a:rPr>
            </a:br>
            <a:endParaRPr lang="en-US" sz="54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1027646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4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643042" y="3105835"/>
            <a:ext cx="60722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Zakończenie rekrutacji – podanie list kandydatów</a:t>
            </a:r>
            <a:endParaRPr lang="pl-PL" sz="3200" b="1" i="1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928826"/>
          </a:xfrm>
        </p:spPr>
        <p:txBody>
          <a:bodyPr/>
          <a:lstStyle/>
          <a:p>
            <a:pPr algn="l"/>
            <a:r>
              <a:rPr lang="pl-PL" b="1" dirty="0" smtClean="0">
                <a:solidFill>
                  <a:srgbClr val="FFFF00"/>
                </a:solidFill>
                <a:latin typeface="Cambria" pitchFamily="18" charset="0"/>
                <a:ea typeface="Cambria" pitchFamily="18" charset="0"/>
              </a:rPr>
              <a:t>SZKOŁY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714348" y="2857496"/>
            <a:ext cx="69294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pl-PL" sz="2400" dirty="0" smtClean="0">
                <a:latin typeface="Cambria" pitchFamily="18" charset="0"/>
                <a:ea typeface="Cambria" pitchFamily="18" charset="0"/>
              </a:rPr>
              <a:t>http://pzsledziny.org/    -  PZS Lędziny </a:t>
            </a:r>
            <a:br>
              <a:rPr lang="pl-PL" sz="2400" dirty="0" smtClean="0">
                <a:latin typeface="Cambria" pitchFamily="18" charset="0"/>
                <a:ea typeface="Cambria" pitchFamily="18" charset="0"/>
              </a:rPr>
            </a:br>
            <a:r>
              <a:rPr lang="pl-PL" sz="2400" dirty="0" smtClean="0">
                <a:latin typeface="Cambria" pitchFamily="18" charset="0"/>
                <a:ea typeface="Cambria" pitchFamily="18" charset="0"/>
              </a:rPr>
              <a:t>http://pzsbierun.pl/        -  PZS Bieruń</a:t>
            </a:r>
            <a:br>
              <a:rPr lang="pl-PL" sz="2400" dirty="0" smtClean="0">
                <a:latin typeface="Cambria" pitchFamily="18" charset="0"/>
                <a:ea typeface="Cambria" pitchFamily="18" charset="0"/>
              </a:rPr>
            </a:br>
            <a:r>
              <a:rPr lang="pl-PL" sz="2400" dirty="0" smtClean="0">
                <a:latin typeface="Cambria" pitchFamily="18" charset="0"/>
                <a:ea typeface="Cambria" pitchFamily="18" charset="0"/>
              </a:rPr>
              <a:t>http://www.lobierun.edu.pl/   -  LO Bieruń  -</a:t>
            </a:r>
          </a:p>
          <a:p>
            <a:r>
              <a:rPr lang="pl-PL" sz="2400" dirty="0" smtClean="0">
                <a:latin typeface="Cambria" pitchFamily="18" charset="0"/>
                <a:ea typeface="Cambria" pitchFamily="18" charset="0"/>
              </a:rPr>
              <a:t/>
            </a:r>
            <a:br>
              <a:rPr lang="pl-PL" sz="2400" dirty="0" smtClean="0">
                <a:latin typeface="Cambria" pitchFamily="18" charset="0"/>
                <a:ea typeface="Cambria" pitchFamily="18" charset="0"/>
              </a:rPr>
            </a:br>
            <a:endParaRPr lang="pl-PL" sz="24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5400" b="1" dirty="0" smtClean="0">
                <a:latin typeface="Cambria" pitchFamily="18" charset="0"/>
                <a:ea typeface="Cambria" pitchFamily="18" charset="0"/>
              </a:rPr>
              <a:t>TYPY SZKÓŁ</a:t>
            </a:r>
            <a:endParaRPr lang="en-US" sz="54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000240"/>
          <a:ext cx="8686800" cy="4431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86807" cy="29829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-  zaświadczenie od </a:t>
            </a:r>
            <a:r>
              <a:rPr lang="pl-PL" sz="240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lekarza </a:t>
            </a:r>
            <a:r>
              <a:rPr lang="pl-PL" sz="2400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pl-PL" sz="2400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- umowa z pracodawcą  na temat praktyk   zawodowych – BS I</a:t>
            </a:r>
            <a:br>
              <a:rPr lang="pl-PL" sz="2400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- Nauka przedmiotów zawodowych podczas turnusu – </a:t>
            </a:r>
            <a:r>
              <a:rPr lang="pl-PL" sz="2400" dirty="0" err="1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Bs</a:t>
            </a:r>
            <a:r>
              <a:rPr lang="pl-PL" sz="2400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i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1357299"/>
            <a:ext cx="7772400" cy="1071569"/>
          </a:xfrm>
        </p:spPr>
        <p:txBody>
          <a:bodyPr>
            <a:normAutofit/>
          </a:bodyPr>
          <a:lstStyle/>
          <a:p>
            <a:r>
              <a:rPr lang="pl-PL" sz="5400" b="1" dirty="0" smtClean="0">
                <a:solidFill>
                  <a:srgbClr val="FFC000"/>
                </a:solidFill>
                <a:latin typeface="Cambria" pitchFamily="18" charset="0"/>
                <a:ea typeface="Cambria" pitchFamily="18" charset="0"/>
              </a:rPr>
              <a:t>WAŻNE</a:t>
            </a:r>
            <a:endParaRPr lang="pl-PL" sz="5400" b="1" dirty="0">
              <a:solidFill>
                <a:srgbClr val="FFC000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57158" y="1571612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solidFill>
                  <a:srgbClr val="FFC000"/>
                </a:solidFill>
                <a:latin typeface="Cambria" pitchFamily="18" charset="0"/>
                <a:ea typeface="Cambria" pitchFamily="18" charset="0"/>
              </a:rPr>
              <a:t>PUNKTACJA -ŚWIADECTWO</a:t>
            </a:r>
            <a:endParaRPr lang="pl-PL" sz="3600" b="1" dirty="0">
              <a:solidFill>
                <a:srgbClr val="FFC00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000760" y="2714620"/>
            <a:ext cx="27860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pl-PL" sz="2400" b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J. POLSKI</a:t>
            </a:r>
          </a:p>
          <a:p>
            <a:pPr marL="342900" indent="-342900">
              <a:lnSpc>
                <a:spcPct val="150000"/>
              </a:lnSpc>
              <a:buAutoNum type="arabicPeriod" startAt="2"/>
            </a:pPr>
            <a:r>
              <a:rPr lang="pl-PL" sz="2400" b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MATEMATYKA</a:t>
            </a:r>
          </a:p>
          <a:p>
            <a:pPr marL="342900" indent="-342900">
              <a:lnSpc>
                <a:spcPct val="150000"/>
              </a:lnSpc>
              <a:buAutoNum type="arabicPeriod" startAt="3"/>
            </a:pPr>
            <a:r>
              <a:rPr lang="pl-PL" sz="2400" b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PRZEDMIOT</a:t>
            </a:r>
          </a:p>
          <a:p>
            <a:pPr marL="342900" indent="-342900">
              <a:lnSpc>
                <a:spcPct val="150000"/>
              </a:lnSpc>
            </a:pPr>
            <a:r>
              <a:rPr lang="pl-PL" sz="2400" b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4.  PRZEDMIOT</a:t>
            </a:r>
          </a:p>
          <a:p>
            <a:pPr marL="342900" indent="-342900">
              <a:buAutoNum type="arabicPeriod" startAt="2"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00034" y="2714620"/>
            <a:ext cx="46434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Celujący  -  18 punktów</a:t>
            </a:r>
          </a:p>
          <a:p>
            <a:pPr>
              <a:lnSpc>
                <a:spcPct val="150000"/>
              </a:lnSpc>
            </a:pPr>
            <a:r>
              <a:rPr lang="pl-PL" sz="2400" b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Bardzo dobry – 17 punktów</a:t>
            </a:r>
          </a:p>
          <a:p>
            <a:pPr>
              <a:lnSpc>
                <a:spcPct val="150000"/>
              </a:lnSpc>
            </a:pPr>
            <a:r>
              <a:rPr lang="pl-PL" sz="2400" b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Dobry – 14 punktów</a:t>
            </a:r>
          </a:p>
          <a:p>
            <a:pPr>
              <a:lnSpc>
                <a:spcPct val="150000"/>
              </a:lnSpc>
            </a:pPr>
            <a:r>
              <a:rPr lang="pl-PL" sz="2400" b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Dostateczny – 8 punktów</a:t>
            </a:r>
          </a:p>
          <a:p>
            <a:pPr>
              <a:lnSpc>
                <a:spcPct val="150000"/>
              </a:lnSpc>
            </a:pPr>
            <a:r>
              <a:rPr lang="pl-PL" sz="2400" b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Dopuszczający – 2 punkty</a:t>
            </a:r>
          </a:p>
          <a:p>
            <a:endParaRPr lang="pl-PL" dirty="0"/>
          </a:p>
        </p:txBody>
      </p:sp>
      <p:cxnSp>
        <p:nvCxnSpPr>
          <p:cNvPr id="6" name="Łącznik prosty ze strzałką 5"/>
          <p:cNvCxnSpPr/>
          <p:nvPr/>
        </p:nvCxnSpPr>
        <p:spPr>
          <a:xfrm rot="5400000">
            <a:off x="3465505" y="4321181"/>
            <a:ext cx="3071834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5400000" flipH="1" flipV="1">
            <a:off x="3822695" y="3963991"/>
            <a:ext cx="2928958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57158" y="1571612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solidFill>
                  <a:srgbClr val="FFC000"/>
                </a:solidFill>
                <a:latin typeface="Cambria" pitchFamily="18" charset="0"/>
                <a:ea typeface="Cambria" pitchFamily="18" charset="0"/>
              </a:rPr>
              <a:t>PUNKTY  DODATKOWE</a:t>
            </a:r>
            <a:endParaRPr lang="pl-PL" sz="3600" b="1" dirty="0">
              <a:solidFill>
                <a:srgbClr val="FFC00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57158" y="2714620"/>
            <a:ext cx="8429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pl-PL" sz="3600" b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Wolontariat – 3 p.</a:t>
            </a:r>
          </a:p>
          <a:p>
            <a:pPr marL="342900" indent="-342900">
              <a:lnSpc>
                <a:spcPct val="150000"/>
              </a:lnSpc>
              <a:buAutoNum type="arabicPeriod" startAt="2"/>
            </a:pPr>
            <a:r>
              <a:rPr lang="pl-PL" sz="3600" b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Świadectwo z wyróżnieniem – 7 p.</a:t>
            </a:r>
          </a:p>
          <a:p>
            <a:pPr marL="342900" indent="-342900">
              <a:lnSpc>
                <a:spcPct val="150000"/>
              </a:lnSpc>
              <a:buAutoNum type="arabicPeriod" startAt="3"/>
            </a:pPr>
            <a:r>
              <a:rPr lang="pl-PL" sz="3600" b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Dodatkowe osiągnięcia – </a:t>
            </a:r>
            <a:r>
              <a:rPr lang="pl-PL" sz="3600" b="1" dirty="0" err="1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max</a:t>
            </a:r>
            <a:r>
              <a:rPr lang="pl-PL" sz="3600" b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. 18 p.</a:t>
            </a:r>
          </a:p>
          <a:p>
            <a:pPr marL="342900" indent="-342900">
              <a:buAutoNum type="arabicPeriod" startAt="2"/>
            </a:pPr>
            <a:endParaRPr lang="pl-PL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57158" y="1571612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solidFill>
                  <a:srgbClr val="FFC000"/>
                </a:solidFill>
                <a:latin typeface="Cambria" pitchFamily="18" charset="0"/>
                <a:ea typeface="Cambria" pitchFamily="18" charset="0"/>
              </a:rPr>
              <a:t>PUNKTACJA - EGZAMIN</a:t>
            </a:r>
            <a:endParaRPr lang="pl-PL" sz="3600" b="1" dirty="0">
              <a:solidFill>
                <a:srgbClr val="FFC000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214282" y="2357430"/>
          <a:ext cx="8715436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5400" b="1" dirty="0" smtClean="0">
                <a:latin typeface="Cambria" pitchFamily="18" charset="0"/>
                <a:ea typeface="Cambria" pitchFamily="18" charset="0"/>
              </a:rPr>
              <a:t>EGZAMIN</a:t>
            </a:r>
            <a:endParaRPr lang="en-US" sz="54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sz="4000" b="1" dirty="0" smtClean="0">
                <a:latin typeface="Cambria" pitchFamily="18" charset="0"/>
                <a:ea typeface="Cambria" pitchFamily="18" charset="0"/>
              </a:rPr>
              <a:t>J. polski – 23 maja </a:t>
            </a:r>
            <a:endParaRPr lang="en-US" sz="4000" b="1" dirty="0" smtClean="0">
              <a:latin typeface="Cambria" pitchFamily="18" charset="0"/>
              <a:ea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4000" b="1" dirty="0" smtClean="0">
                <a:latin typeface="Cambria" pitchFamily="18" charset="0"/>
                <a:ea typeface="Cambria" pitchFamily="18" charset="0"/>
              </a:rPr>
              <a:t>Matematyka 24 maja </a:t>
            </a:r>
            <a:endParaRPr lang="en-US" sz="4000" b="1" dirty="0" smtClean="0">
              <a:latin typeface="Cambria" pitchFamily="18" charset="0"/>
              <a:ea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4000" b="1" dirty="0" smtClean="0">
                <a:latin typeface="Cambria" pitchFamily="18" charset="0"/>
                <a:ea typeface="Cambria" pitchFamily="18" charset="0"/>
              </a:rPr>
              <a:t>J. obcy – 25 maja</a:t>
            </a:r>
            <a:endParaRPr lang="en-US" sz="4000" b="1" dirty="0" smtClean="0">
              <a:latin typeface="Cambria" pitchFamily="18" charset="0"/>
              <a:ea typeface="Cambria" pitchFamily="18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5400" b="1" dirty="0" smtClean="0">
                <a:latin typeface="Cambria" pitchFamily="18" charset="0"/>
                <a:ea typeface="Cambria" pitchFamily="18" charset="0"/>
              </a:rPr>
              <a:t>         LOGOWANIE</a:t>
            </a:r>
            <a:endParaRPr lang="en-US" sz="54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pl-PL" sz="4000" b="1" dirty="0" smtClean="0">
                <a:latin typeface="Cambria" pitchFamily="18" charset="0"/>
                <a:ea typeface="Cambria" pitchFamily="18" charset="0"/>
              </a:rPr>
              <a:t>       </a:t>
            </a:r>
            <a:r>
              <a:rPr lang="pl-PL" sz="4000" b="1" dirty="0" err="1" smtClean="0">
                <a:latin typeface="Cambria" pitchFamily="18" charset="0"/>
                <a:ea typeface="Cambria" pitchFamily="18" charset="0"/>
              </a:rPr>
              <a:t>www.slaskie.edu.com.pl</a:t>
            </a:r>
            <a:endParaRPr lang="en-US" sz="4000" b="1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428604"/>
            <a:ext cx="7016195" cy="1643074"/>
          </a:xfrm>
        </p:spPr>
        <p:txBody>
          <a:bodyPr>
            <a:normAutofit/>
          </a:bodyPr>
          <a:lstStyle/>
          <a:p>
            <a:pPr algn="l"/>
            <a:r>
              <a:rPr lang="pl-PL" b="1" dirty="0" smtClean="0">
                <a:latin typeface="Cambria" pitchFamily="18" charset="0"/>
                <a:ea typeface="Cambria" pitchFamily="18" charset="0"/>
              </a:rPr>
              <a:t>15maja 2023 – 19 czerwca 2023,</a:t>
            </a:r>
            <a:br>
              <a:rPr lang="pl-PL" b="1" dirty="0" smtClean="0">
                <a:latin typeface="Cambria" pitchFamily="18" charset="0"/>
                <a:ea typeface="Cambria" pitchFamily="18" charset="0"/>
              </a:rPr>
            </a:br>
            <a:r>
              <a:rPr lang="pl-PL" b="1" dirty="0" smtClean="0">
                <a:latin typeface="Cambria" pitchFamily="18" charset="0"/>
                <a:ea typeface="Cambria" pitchFamily="18" charset="0"/>
              </a:rPr>
              <a:t>godz. 15.00</a:t>
            </a:r>
            <a:endParaRPr lang="en-US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1545" y="2214554"/>
            <a:ext cx="7016195" cy="35719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6" name="Prostokąt 5"/>
          <p:cNvSpPr/>
          <p:nvPr/>
        </p:nvSpPr>
        <p:spPr>
          <a:xfrm>
            <a:off x="1357290" y="3105835"/>
            <a:ext cx="69294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Składanie wniosku o przyjęcie do szkoły ponadpodstawowej wraz </a:t>
            </a:r>
            <a:b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</a:br>
            <a:r>
              <a:rPr lang="pl-PL" sz="3200" b="1" i="1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z dokumentami </a:t>
            </a:r>
            <a:endParaRPr lang="en-US" sz="3200" b="1" i="1" dirty="0" smtClean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213</Words>
  <Application>Microsoft Office PowerPoint</Application>
  <PresentationFormat>Pokaz na ekranie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Office Theme</vt:lpstr>
      <vt:lpstr>PREZENTACJA</vt:lpstr>
      <vt:lpstr>TYPY SZKÓŁ</vt:lpstr>
      <vt:lpstr>-  zaświadczenie od lekarza   - umowa z pracodawcą  na temat praktyk   zawodowych – BS I - Nauka przedmiotów zawodowych podczas turnusu – Bs i</vt:lpstr>
      <vt:lpstr>Slajd 4</vt:lpstr>
      <vt:lpstr>Slajd 5</vt:lpstr>
      <vt:lpstr>Slajd 6</vt:lpstr>
      <vt:lpstr>EGZAMIN</vt:lpstr>
      <vt:lpstr>         LOGOWANIE</vt:lpstr>
      <vt:lpstr>15maja 2023 – 19 czerwca 2023, godz. 15.00</vt:lpstr>
      <vt:lpstr> 15 maja – 20 lipca 2023 </vt:lpstr>
      <vt:lpstr>23 czerwca – 10 lipca 2023, godz. 15.00</vt:lpstr>
      <vt:lpstr>18 lipca 2023</vt:lpstr>
      <vt:lpstr> 18 lipca – 25 lipca 2023 </vt:lpstr>
      <vt:lpstr>  26 lipca 2023 godz.14.00 </vt:lpstr>
      <vt:lpstr>SZKOŁY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Asus</cp:lastModifiedBy>
  <cp:revision>72</cp:revision>
  <dcterms:created xsi:type="dcterms:W3CDTF">2013-08-21T19:17:07Z</dcterms:created>
  <dcterms:modified xsi:type="dcterms:W3CDTF">2023-03-30T08:05:14Z</dcterms:modified>
</cp:coreProperties>
</file>