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3" r:id="rId4"/>
    <p:sldId id="266" r:id="rId5"/>
    <p:sldId id="274" r:id="rId6"/>
    <p:sldId id="275" r:id="rId7"/>
    <p:sldId id="276" r:id="rId8"/>
    <p:sldId id="277" r:id="rId9"/>
    <p:sldId id="278" r:id="rId10"/>
    <p:sldId id="257" r:id="rId11"/>
    <p:sldId id="279" r:id="rId12"/>
    <p:sldId id="265" r:id="rId13"/>
    <p:sldId id="280" r:id="rId14"/>
    <p:sldId id="259" r:id="rId15"/>
    <p:sldId id="267" r:id="rId16"/>
    <p:sldId id="263" r:id="rId17"/>
    <p:sldId id="264" r:id="rId18"/>
    <p:sldId id="268" r:id="rId19"/>
    <p:sldId id="269" r:id="rId20"/>
    <p:sldId id="270" r:id="rId21"/>
    <p:sldId id="271" r:id="rId22"/>
    <p:sldId id="272" r:id="rId23"/>
    <p:sldId id="260" r:id="rId24"/>
    <p:sldId id="261" r:id="rId25"/>
    <p:sldId id="262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3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C493-C763-4011-9166-5811C98DB382}" type="datetimeFigureOut">
              <a:rPr lang="sk-SK" smtClean="0"/>
              <a:t>31. 1. 2024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C422-7655-416F-B7F1-1AD14727E3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108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C493-C763-4011-9166-5811C98DB382}" type="datetimeFigureOut">
              <a:rPr lang="sk-SK" smtClean="0"/>
              <a:t>31. 1. 2024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C422-7655-416F-B7F1-1AD14727E3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8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C493-C763-4011-9166-5811C98DB382}" type="datetimeFigureOut">
              <a:rPr lang="sk-SK" smtClean="0"/>
              <a:t>31. 1. 2024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C422-7655-416F-B7F1-1AD14727E3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585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C493-C763-4011-9166-5811C98DB382}" type="datetimeFigureOut">
              <a:rPr lang="sk-SK" smtClean="0"/>
              <a:t>31. 1. 2024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C422-7655-416F-B7F1-1AD14727E36E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2535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C493-C763-4011-9166-5811C98DB382}" type="datetimeFigureOut">
              <a:rPr lang="sk-SK" smtClean="0"/>
              <a:t>31. 1. 2024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C422-7655-416F-B7F1-1AD14727E3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1289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C493-C763-4011-9166-5811C98DB382}" type="datetimeFigureOut">
              <a:rPr lang="sk-SK" smtClean="0"/>
              <a:t>31. 1. 2024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C422-7655-416F-B7F1-1AD14727E3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1745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C493-C763-4011-9166-5811C98DB382}" type="datetimeFigureOut">
              <a:rPr lang="sk-SK" smtClean="0"/>
              <a:t>31. 1. 2024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C422-7655-416F-B7F1-1AD14727E3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4720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C493-C763-4011-9166-5811C98DB382}" type="datetimeFigureOut">
              <a:rPr lang="sk-SK" smtClean="0"/>
              <a:t>31. 1. 2024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C422-7655-416F-B7F1-1AD14727E3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7058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C493-C763-4011-9166-5811C98DB382}" type="datetimeFigureOut">
              <a:rPr lang="sk-SK" smtClean="0"/>
              <a:t>31. 1. 2024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C422-7655-416F-B7F1-1AD14727E3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449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C493-C763-4011-9166-5811C98DB382}" type="datetimeFigureOut">
              <a:rPr lang="sk-SK" smtClean="0"/>
              <a:t>31. 1. 2024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C422-7655-416F-B7F1-1AD14727E3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964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C493-C763-4011-9166-5811C98DB382}" type="datetimeFigureOut">
              <a:rPr lang="sk-SK" smtClean="0"/>
              <a:t>31. 1. 2024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C422-7655-416F-B7F1-1AD14727E3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621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C493-C763-4011-9166-5811C98DB382}" type="datetimeFigureOut">
              <a:rPr lang="sk-SK" smtClean="0"/>
              <a:t>31. 1. 2024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C422-7655-416F-B7F1-1AD14727E3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158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C493-C763-4011-9166-5811C98DB382}" type="datetimeFigureOut">
              <a:rPr lang="sk-SK" smtClean="0"/>
              <a:t>31. 1. 2024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C422-7655-416F-B7F1-1AD14727E3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372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C493-C763-4011-9166-5811C98DB382}" type="datetimeFigureOut">
              <a:rPr lang="sk-SK" smtClean="0"/>
              <a:t>31. 1. 2024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C422-7655-416F-B7F1-1AD14727E3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268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C493-C763-4011-9166-5811C98DB382}" type="datetimeFigureOut">
              <a:rPr lang="sk-SK" smtClean="0"/>
              <a:t>31. 1. 2024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C422-7655-416F-B7F1-1AD14727E3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555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C493-C763-4011-9166-5811C98DB382}" type="datetimeFigureOut">
              <a:rPr lang="sk-SK" smtClean="0"/>
              <a:t>31. 1. 2024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C422-7655-416F-B7F1-1AD14727E3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23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C493-C763-4011-9166-5811C98DB382}" type="datetimeFigureOut">
              <a:rPr lang="sk-SK" smtClean="0"/>
              <a:t>31. 1. 2024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C422-7655-416F-B7F1-1AD14727E3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229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C3C493-C763-4011-9166-5811C98DB382}" type="datetimeFigureOut">
              <a:rPr lang="sk-SK" smtClean="0"/>
              <a:t>31. 1. 2024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9C422-7655-416F-B7F1-1AD14727E3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6324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odporneopatrenia.minedu.sk/katalog-podpornych-opatren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80701-BE81-4220-958F-D273B5B25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266516" cy="2344271"/>
          </a:xfrm>
        </p:spPr>
        <p:txBody>
          <a:bodyPr/>
          <a:lstStyle/>
          <a:p>
            <a:r>
              <a:rPr lang="sk-SK" sz="3200" dirty="0"/>
              <a:t>ZMENA ŠKOLSKÉHO ZÁKONA – podporné opatrenia/transformácia CPP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A15C8F-2E97-4F31-AD0F-B342893C6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632700"/>
            <a:ext cx="5569977" cy="520761"/>
          </a:xfrm>
        </p:spPr>
        <p:txBody>
          <a:bodyPr>
            <a:normAutofit/>
          </a:bodyPr>
          <a:lstStyle/>
          <a:p>
            <a:pPr algn="r"/>
            <a:r>
              <a:rPr lang="sk-SK" sz="1600" dirty="0"/>
              <a:t>Vypracovala: Mgr. Miroslava Mrázová, PhD. 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221DB636-24A8-4D2F-903B-3EC30BB9098A}"/>
              </a:ext>
            </a:extLst>
          </p:cNvPr>
          <p:cNvSpPr txBox="1">
            <a:spLocks/>
          </p:cNvSpPr>
          <p:nvPr/>
        </p:nvSpPr>
        <p:spPr>
          <a:xfrm>
            <a:off x="5114364" y="4771280"/>
            <a:ext cx="6551613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sk-SK" sz="3200" b="1" dirty="0"/>
              <a:t>PLÁN OBNOVY 2021-2030</a:t>
            </a:r>
          </a:p>
        </p:txBody>
      </p:sp>
    </p:spTree>
    <p:extLst>
      <p:ext uri="{BB962C8B-B14F-4D97-AF65-F5344CB8AC3E}">
        <p14:creationId xmlns:p14="http://schemas.microsoft.com/office/powerpoint/2010/main" val="156272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1576446-DB70-4D9D-BF18-B1924D7C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PODPORNÉ OPATRENIA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7718CD52-B112-4729-B44D-1682EC508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28482"/>
            <a:ext cx="8946541" cy="4993342"/>
          </a:xfrm>
        </p:spPr>
        <p:txBody>
          <a:bodyPr>
            <a:noAutofit/>
          </a:bodyPr>
          <a:lstStyle/>
          <a:p>
            <a:r>
              <a:rPr lang="sk-SK" sz="1800" dirty="0"/>
              <a:t>Vyplýva z Plánu obnovy a odolnosti SR, z uzavretých medzinárodných dohôd (2021-2030), viazané eurofondy</a:t>
            </a:r>
          </a:p>
          <a:p>
            <a:r>
              <a:rPr lang="sk-SK" sz="1800" b="1" dirty="0">
                <a:solidFill>
                  <a:srgbClr val="FF0000"/>
                </a:solidFill>
              </a:rPr>
              <a:t>Podporným opatrením </a:t>
            </a:r>
            <a:r>
              <a:rPr lang="sk-SK" sz="1800" dirty="0"/>
              <a:t>podľa školského zákona je opatrenie poskytované školou alebo školským zariadením potrebné na to, aby sa dieťa alebo žiak mohli </a:t>
            </a:r>
            <a:r>
              <a:rPr lang="sk-SK" sz="1800" b="1" dirty="0"/>
              <a:t>plnohodnotne zapájať do výchovy a vzdelávania a rozvíjať svoje vedomosti, zručnosti a schopnosti (</a:t>
            </a:r>
            <a:r>
              <a:rPr lang="sk-SK" sz="1800" b="1" dirty="0">
                <a:solidFill>
                  <a:srgbClr val="FF0000"/>
                </a:solidFill>
              </a:rPr>
              <a:t>§ 145a a § 145b zákona č. 245/2008 Z. z.</a:t>
            </a:r>
            <a:r>
              <a:rPr lang="sk-SK" sz="1800" dirty="0"/>
              <a:t> o výchove a vzdelávaní školský zákon ).</a:t>
            </a:r>
          </a:p>
          <a:p>
            <a:pPr marL="0" indent="0">
              <a:buNone/>
            </a:pPr>
            <a:endParaRPr lang="sk-SK" sz="1800" dirty="0"/>
          </a:p>
          <a:p>
            <a:r>
              <a:rPr lang="sk-SK" sz="1800" b="1" dirty="0">
                <a:solidFill>
                  <a:srgbClr val="FF0000"/>
                </a:solidFill>
              </a:rPr>
              <a:t>Vertikálny model PO </a:t>
            </a:r>
            <a:r>
              <a:rPr lang="sk-SK" sz="1800" dirty="0"/>
              <a:t>obsahuje (spolu </a:t>
            </a:r>
            <a:r>
              <a:rPr lang="sk-SK" sz="1800" b="1" dirty="0">
                <a:solidFill>
                  <a:srgbClr val="FF0000"/>
                </a:solidFill>
              </a:rPr>
              <a:t>21 PO</a:t>
            </a:r>
            <a:r>
              <a:rPr lang="sk-SK" sz="1800" dirty="0"/>
              <a:t>):</a:t>
            </a:r>
          </a:p>
          <a:p>
            <a:r>
              <a:rPr lang="sk-SK" sz="1800" dirty="0"/>
              <a:t>1. Všeobecné PO – 2</a:t>
            </a:r>
          </a:p>
          <a:p>
            <a:r>
              <a:rPr lang="sk-SK" sz="1800" dirty="0"/>
              <a:t>2. Cielené PO – 10</a:t>
            </a:r>
          </a:p>
          <a:p>
            <a:r>
              <a:rPr lang="sk-SK" sz="1800" dirty="0"/>
              <a:t>3. Špecifické PO – 9</a:t>
            </a:r>
          </a:p>
          <a:p>
            <a:endParaRPr lang="sk-SK" sz="1800" dirty="0"/>
          </a:p>
          <a:p>
            <a:r>
              <a:rPr lang="sk-SK" sz="1800" dirty="0"/>
              <a:t>Nájdeme ich na stránke minedu.sk – </a:t>
            </a:r>
            <a:r>
              <a:rPr lang="sk-SK" sz="1800" b="1" dirty="0">
                <a:solidFill>
                  <a:srgbClr val="FF0000"/>
                </a:solidFill>
                <a:hlinkClick r:id="rId2"/>
              </a:rPr>
              <a:t>KATALÓG PODPORNÝCH OPATRENÍ </a:t>
            </a:r>
            <a:endParaRPr lang="sk-SK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7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754CF-E467-4EB7-A3DC-1EF2E9CC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1017494"/>
            <a:ext cx="9404723" cy="905435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Čo obsahuje Katalóg PO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70F835-269E-44F9-80B5-EAE221265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Názov podporného opatrenia</a:t>
            </a:r>
            <a:b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Opis podporného opatrenia</a:t>
            </a:r>
            <a:b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Cieľovú skupinu podporného opatrenia</a:t>
            </a:r>
            <a:b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Personálne zabezpečenie podporného opatrenia </a:t>
            </a:r>
            <a:b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Formu poskytovania podporného opatrenia</a:t>
            </a:r>
            <a:b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Rozsah poskytovania podporného opatrenia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28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D68F4-64E8-4FE9-BF0B-3F29ABD0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2864B32-9D07-448C-9879-7FEA10D6F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5" r="21074"/>
          <a:stretch/>
        </p:blipFill>
        <p:spPr>
          <a:xfrm>
            <a:off x="2801470" y="152253"/>
            <a:ext cx="6589059" cy="6365088"/>
          </a:xfrm>
        </p:spPr>
      </p:pic>
    </p:spTree>
    <p:extLst>
      <p:ext uri="{BB962C8B-B14F-4D97-AF65-F5344CB8AC3E}">
        <p14:creationId xmlns:p14="http://schemas.microsoft.com/office/powerpoint/2010/main" val="3266567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E5EC3-B6B1-41A5-878D-445FF74E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3729"/>
          </a:xfrm>
        </p:spPr>
        <p:txBody>
          <a:bodyPr/>
          <a:lstStyle/>
          <a:p>
            <a:r>
              <a:rPr lang="sk-SK" dirty="0"/>
              <a:t>4 KROKY – proces realizácie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D40A45-D61A-4294-8E2E-DE021358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528483"/>
            <a:ext cx="10166305" cy="4195481"/>
          </a:xfrm>
        </p:spPr>
        <p:txBody>
          <a:bodyPr>
            <a:noAutofit/>
          </a:bodyPr>
          <a:lstStyle/>
          <a:p>
            <a:r>
              <a:rPr lang="sk-SK" sz="2400" dirty="0"/>
              <a:t>1. </a:t>
            </a:r>
            <a:r>
              <a:rPr lang="sk-SK" sz="2400" b="1" dirty="0">
                <a:solidFill>
                  <a:srgbClr val="FF0000"/>
                </a:solidFill>
              </a:rPr>
              <a:t>Žiadateľ podá žiadosť riaditeľovi </a:t>
            </a:r>
            <a:r>
              <a:rPr lang="sk-SK" sz="2400" dirty="0"/>
              <a:t>– požiada ho o vypracovanie vyjadrenia. Riaditeľ zabezpečí vypracovanie vyjadrenia (ak o to požiada CPP, treba IS ZZ).</a:t>
            </a:r>
          </a:p>
          <a:p>
            <a:r>
              <a:rPr lang="sk-SK" sz="2400" dirty="0"/>
              <a:t> 2. </a:t>
            </a:r>
            <a:r>
              <a:rPr lang="sk-SK" sz="2400" b="1" dirty="0">
                <a:solidFill>
                  <a:srgbClr val="FF0000"/>
                </a:solidFill>
              </a:rPr>
              <a:t>Vyjadrenie na účel poskytnutia PO sa poskytne žiadateľovi </a:t>
            </a:r>
            <a:r>
              <a:rPr lang="sk-SK" sz="2400" dirty="0"/>
              <a:t>– vypracuje učiteľ, ŠŠP, OZ, CPP</a:t>
            </a:r>
          </a:p>
          <a:p>
            <a:r>
              <a:rPr lang="sk-SK" sz="2400" dirty="0"/>
              <a:t>3. </a:t>
            </a:r>
            <a:r>
              <a:rPr lang="sk-SK" sz="2400" b="1" dirty="0">
                <a:solidFill>
                  <a:srgbClr val="FF0000"/>
                </a:solidFill>
              </a:rPr>
              <a:t>Žiadateľ žiada o poskytnutie PO </a:t>
            </a:r>
            <a:r>
              <a:rPr lang="sk-SK" sz="2400" dirty="0"/>
              <a:t>– na základe vyjadrenia</a:t>
            </a:r>
          </a:p>
          <a:p>
            <a:r>
              <a:rPr lang="sk-SK" sz="2400" dirty="0"/>
              <a:t>4. </a:t>
            </a:r>
            <a:r>
              <a:rPr lang="sk-SK" sz="2400" b="1" dirty="0">
                <a:solidFill>
                  <a:srgbClr val="FF0000"/>
                </a:solidFill>
              </a:rPr>
              <a:t>Riaditeľ zohľadní podmienky školy – </a:t>
            </a:r>
            <a:r>
              <a:rPr lang="sk-SK" sz="2400" dirty="0"/>
              <a:t>do 10 dní (v odôvodnených prípadoch 20 dní, odôvodnenosť závisí od riaditeľa) + zabezpečí poskytnutie PO v rozsahu Vyjadrenia </a:t>
            </a:r>
          </a:p>
        </p:txBody>
      </p:sp>
    </p:spTree>
    <p:extLst>
      <p:ext uri="{BB962C8B-B14F-4D97-AF65-F5344CB8AC3E}">
        <p14:creationId xmlns:p14="http://schemas.microsoft.com/office/powerpoint/2010/main" val="2460448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1576446-DB70-4D9D-BF18-B1924D7C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ŽIADATELIA</a:t>
            </a:r>
          </a:p>
        </p:txBody>
      </p:sp>
      <p:pic>
        <p:nvPicPr>
          <p:cNvPr id="3" name="Zástupný objekt pre obsah 2">
            <a:extLst>
              <a:ext uri="{FF2B5EF4-FFF2-40B4-BE49-F238E27FC236}">
                <a16:creationId xmlns:a16="http://schemas.microsoft.com/office/drawing/2014/main" id="{508A68CB-9DE6-406E-A2EC-1A367E075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656" y="1694329"/>
            <a:ext cx="11429668" cy="3310423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9E9F94B-7A27-442A-B049-02146B79C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56" y="5307053"/>
            <a:ext cx="11325099" cy="1389582"/>
          </a:xfrm>
          <a:prstGeom prst="rect">
            <a:avLst/>
          </a:prstGeom>
        </p:spPr>
      </p:pic>
      <p:sp>
        <p:nvSpPr>
          <p:cNvPr id="9" name="Voľný tvar: obrazec 8">
            <a:extLst>
              <a:ext uri="{FF2B5EF4-FFF2-40B4-BE49-F238E27FC236}">
                <a16:creationId xmlns:a16="http://schemas.microsoft.com/office/drawing/2014/main" id="{6EABFB67-B581-4F7E-A069-EC8F47EC6132}"/>
              </a:ext>
            </a:extLst>
          </p:cNvPr>
          <p:cNvSpPr/>
          <p:nvPr/>
        </p:nvSpPr>
        <p:spPr>
          <a:xfrm>
            <a:off x="1129553" y="3629202"/>
            <a:ext cx="605118" cy="486493"/>
          </a:xfrm>
          <a:custGeom>
            <a:avLst/>
            <a:gdLst>
              <a:gd name="connsiteX0" fmla="*/ 389965 w 605118"/>
              <a:gd name="connsiteY0" fmla="*/ 68739 h 486493"/>
              <a:gd name="connsiteX1" fmla="*/ 322729 w 605118"/>
              <a:gd name="connsiteY1" fmla="*/ 41845 h 486493"/>
              <a:gd name="connsiteX2" fmla="*/ 255494 w 605118"/>
              <a:gd name="connsiteY2" fmla="*/ 1504 h 486493"/>
              <a:gd name="connsiteX3" fmla="*/ 94129 w 605118"/>
              <a:gd name="connsiteY3" fmla="*/ 14951 h 486493"/>
              <a:gd name="connsiteX4" fmla="*/ 40341 w 605118"/>
              <a:gd name="connsiteY4" fmla="*/ 55292 h 486493"/>
              <a:gd name="connsiteX5" fmla="*/ 0 w 605118"/>
              <a:gd name="connsiteY5" fmla="*/ 176316 h 486493"/>
              <a:gd name="connsiteX6" fmla="*/ 13447 w 605118"/>
              <a:gd name="connsiteY6" fmla="*/ 310786 h 486493"/>
              <a:gd name="connsiteX7" fmla="*/ 67235 w 605118"/>
              <a:gd name="connsiteY7" fmla="*/ 337680 h 486493"/>
              <a:gd name="connsiteX8" fmla="*/ 134471 w 605118"/>
              <a:gd name="connsiteY8" fmla="*/ 378022 h 486493"/>
              <a:gd name="connsiteX9" fmla="*/ 201706 w 605118"/>
              <a:gd name="connsiteY9" fmla="*/ 404916 h 486493"/>
              <a:gd name="connsiteX10" fmla="*/ 242047 w 605118"/>
              <a:gd name="connsiteY10" fmla="*/ 431810 h 486493"/>
              <a:gd name="connsiteX11" fmla="*/ 309282 w 605118"/>
              <a:gd name="connsiteY11" fmla="*/ 445257 h 486493"/>
              <a:gd name="connsiteX12" fmla="*/ 497541 w 605118"/>
              <a:gd name="connsiteY12" fmla="*/ 431810 h 486493"/>
              <a:gd name="connsiteX13" fmla="*/ 537882 w 605118"/>
              <a:gd name="connsiteY13" fmla="*/ 404916 h 486493"/>
              <a:gd name="connsiteX14" fmla="*/ 578223 w 605118"/>
              <a:gd name="connsiteY14" fmla="*/ 391469 h 486493"/>
              <a:gd name="connsiteX15" fmla="*/ 605118 w 605118"/>
              <a:gd name="connsiteY15" fmla="*/ 351127 h 486493"/>
              <a:gd name="connsiteX16" fmla="*/ 578223 w 605118"/>
              <a:gd name="connsiteY16" fmla="*/ 203210 h 486493"/>
              <a:gd name="connsiteX17" fmla="*/ 457200 w 605118"/>
              <a:gd name="connsiteY17" fmla="*/ 82186 h 486493"/>
              <a:gd name="connsiteX18" fmla="*/ 416859 w 605118"/>
              <a:gd name="connsiteY18" fmla="*/ 55292 h 486493"/>
              <a:gd name="connsiteX19" fmla="*/ 282388 w 605118"/>
              <a:gd name="connsiteY19" fmla="*/ 14951 h 486493"/>
              <a:gd name="connsiteX20" fmla="*/ 161365 w 605118"/>
              <a:gd name="connsiteY20" fmla="*/ 41845 h 486493"/>
              <a:gd name="connsiteX21" fmla="*/ 121023 w 605118"/>
              <a:gd name="connsiteY21" fmla="*/ 55292 h 486493"/>
              <a:gd name="connsiteX22" fmla="*/ 67235 w 605118"/>
              <a:gd name="connsiteY22" fmla="*/ 122527 h 486493"/>
              <a:gd name="connsiteX23" fmla="*/ 80682 w 605118"/>
              <a:gd name="connsiteY23" fmla="*/ 351127 h 486493"/>
              <a:gd name="connsiteX24" fmla="*/ 121023 w 605118"/>
              <a:gd name="connsiteY24" fmla="*/ 364574 h 486493"/>
              <a:gd name="connsiteX25" fmla="*/ 147918 w 605118"/>
              <a:gd name="connsiteY25" fmla="*/ 391469 h 486493"/>
              <a:gd name="connsiteX26" fmla="*/ 242047 w 605118"/>
              <a:gd name="connsiteY26" fmla="*/ 431810 h 486493"/>
              <a:gd name="connsiteX27" fmla="*/ 282388 w 605118"/>
              <a:gd name="connsiteY27" fmla="*/ 458704 h 486493"/>
              <a:gd name="connsiteX28" fmla="*/ 443753 w 605118"/>
              <a:gd name="connsiteY28" fmla="*/ 485598 h 48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118" h="486493">
                <a:moveTo>
                  <a:pt x="389965" y="68739"/>
                </a:moveTo>
                <a:cubicBezTo>
                  <a:pt x="367553" y="59774"/>
                  <a:pt x="344319" y="52640"/>
                  <a:pt x="322729" y="41845"/>
                </a:cubicBezTo>
                <a:cubicBezTo>
                  <a:pt x="299352" y="30157"/>
                  <a:pt x="281451" y="4558"/>
                  <a:pt x="255494" y="1504"/>
                </a:cubicBezTo>
                <a:cubicBezTo>
                  <a:pt x="201889" y="-4802"/>
                  <a:pt x="147917" y="10469"/>
                  <a:pt x="94129" y="14951"/>
                </a:cubicBezTo>
                <a:cubicBezTo>
                  <a:pt x="76200" y="28398"/>
                  <a:pt x="54926" y="38276"/>
                  <a:pt x="40341" y="55292"/>
                </a:cubicBezTo>
                <a:cubicBezTo>
                  <a:pt x="11294" y="89180"/>
                  <a:pt x="8179" y="135422"/>
                  <a:pt x="0" y="176316"/>
                </a:cubicBezTo>
                <a:cubicBezTo>
                  <a:pt x="4482" y="221139"/>
                  <a:pt x="-3879" y="269204"/>
                  <a:pt x="13447" y="310786"/>
                </a:cubicBezTo>
                <a:cubicBezTo>
                  <a:pt x="21157" y="329290"/>
                  <a:pt x="49712" y="327945"/>
                  <a:pt x="67235" y="337680"/>
                </a:cubicBezTo>
                <a:cubicBezTo>
                  <a:pt x="90083" y="350373"/>
                  <a:pt x="111094" y="366333"/>
                  <a:pt x="134471" y="378022"/>
                </a:cubicBezTo>
                <a:cubicBezTo>
                  <a:pt x="156061" y="388817"/>
                  <a:pt x="180116" y="394121"/>
                  <a:pt x="201706" y="404916"/>
                </a:cubicBezTo>
                <a:cubicBezTo>
                  <a:pt x="216161" y="412144"/>
                  <a:pt x="226915" y="426135"/>
                  <a:pt x="242047" y="431810"/>
                </a:cubicBezTo>
                <a:cubicBezTo>
                  <a:pt x="263447" y="439835"/>
                  <a:pt x="286870" y="440775"/>
                  <a:pt x="309282" y="445257"/>
                </a:cubicBezTo>
                <a:cubicBezTo>
                  <a:pt x="372035" y="440775"/>
                  <a:pt x="435585" y="442743"/>
                  <a:pt x="497541" y="431810"/>
                </a:cubicBezTo>
                <a:cubicBezTo>
                  <a:pt x="513456" y="429001"/>
                  <a:pt x="523427" y="412144"/>
                  <a:pt x="537882" y="404916"/>
                </a:cubicBezTo>
                <a:cubicBezTo>
                  <a:pt x="550560" y="398577"/>
                  <a:pt x="564776" y="395951"/>
                  <a:pt x="578223" y="391469"/>
                </a:cubicBezTo>
                <a:cubicBezTo>
                  <a:pt x="587188" y="378022"/>
                  <a:pt x="605118" y="367289"/>
                  <a:pt x="605118" y="351127"/>
                </a:cubicBezTo>
                <a:cubicBezTo>
                  <a:pt x="605118" y="301013"/>
                  <a:pt x="595819" y="250133"/>
                  <a:pt x="578223" y="203210"/>
                </a:cubicBezTo>
                <a:cubicBezTo>
                  <a:pt x="561852" y="159554"/>
                  <a:pt x="491501" y="107912"/>
                  <a:pt x="457200" y="82186"/>
                </a:cubicBezTo>
                <a:cubicBezTo>
                  <a:pt x="444271" y="72489"/>
                  <a:pt x="431627" y="61856"/>
                  <a:pt x="416859" y="55292"/>
                </a:cubicBezTo>
                <a:cubicBezTo>
                  <a:pt x="374768" y="36585"/>
                  <a:pt x="327090" y="26127"/>
                  <a:pt x="282388" y="14951"/>
                </a:cubicBezTo>
                <a:cubicBezTo>
                  <a:pt x="242047" y="23916"/>
                  <a:pt x="201456" y="31822"/>
                  <a:pt x="161365" y="41845"/>
                </a:cubicBezTo>
                <a:cubicBezTo>
                  <a:pt x="147614" y="45283"/>
                  <a:pt x="131785" y="46067"/>
                  <a:pt x="121023" y="55292"/>
                </a:cubicBezTo>
                <a:cubicBezTo>
                  <a:pt x="99232" y="73970"/>
                  <a:pt x="85164" y="100115"/>
                  <a:pt x="67235" y="122527"/>
                </a:cubicBezTo>
                <a:cubicBezTo>
                  <a:pt x="51929" y="214367"/>
                  <a:pt x="37186" y="246736"/>
                  <a:pt x="80682" y="351127"/>
                </a:cubicBezTo>
                <a:cubicBezTo>
                  <a:pt x="86134" y="364211"/>
                  <a:pt x="107576" y="360092"/>
                  <a:pt x="121023" y="364574"/>
                </a:cubicBezTo>
                <a:cubicBezTo>
                  <a:pt x="129988" y="373539"/>
                  <a:pt x="137369" y="384436"/>
                  <a:pt x="147918" y="391469"/>
                </a:cubicBezTo>
                <a:cubicBezTo>
                  <a:pt x="231861" y="447431"/>
                  <a:pt x="170331" y="395952"/>
                  <a:pt x="242047" y="431810"/>
                </a:cubicBezTo>
                <a:cubicBezTo>
                  <a:pt x="256502" y="439038"/>
                  <a:pt x="267620" y="452140"/>
                  <a:pt x="282388" y="458704"/>
                </a:cubicBezTo>
                <a:cubicBezTo>
                  <a:pt x="362035" y="494103"/>
                  <a:pt x="359909" y="485598"/>
                  <a:pt x="443753" y="48559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Voľný tvar: obrazec 9">
            <a:extLst>
              <a:ext uri="{FF2B5EF4-FFF2-40B4-BE49-F238E27FC236}">
                <a16:creationId xmlns:a16="http://schemas.microsoft.com/office/drawing/2014/main" id="{90FD8B26-08EE-439F-AA0D-F9F38176B414}"/>
              </a:ext>
            </a:extLst>
          </p:cNvPr>
          <p:cNvSpPr/>
          <p:nvPr/>
        </p:nvSpPr>
        <p:spPr>
          <a:xfrm>
            <a:off x="1102659" y="3980329"/>
            <a:ext cx="591670" cy="430306"/>
          </a:xfrm>
          <a:custGeom>
            <a:avLst/>
            <a:gdLst>
              <a:gd name="connsiteX0" fmla="*/ 349623 w 591670"/>
              <a:gd name="connsiteY0" fmla="*/ 0 h 430306"/>
              <a:gd name="connsiteX1" fmla="*/ 201706 w 591670"/>
              <a:gd name="connsiteY1" fmla="*/ 26895 h 430306"/>
              <a:gd name="connsiteX2" fmla="*/ 134470 w 591670"/>
              <a:gd name="connsiteY2" fmla="*/ 94130 h 430306"/>
              <a:gd name="connsiteX3" fmla="*/ 80682 w 591670"/>
              <a:gd name="connsiteY3" fmla="*/ 215153 h 430306"/>
              <a:gd name="connsiteX4" fmla="*/ 94129 w 591670"/>
              <a:gd name="connsiteY4" fmla="*/ 295836 h 430306"/>
              <a:gd name="connsiteX5" fmla="*/ 107576 w 591670"/>
              <a:gd name="connsiteY5" fmla="*/ 336177 h 430306"/>
              <a:gd name="connsiteX6" fmla="*/ 161365 w 591670"/>
              <a:gd name="connsiteY6" fmla="*/ 376518 h 430306"/>
              <a:gd name="connsiteX7" fmla="*/ 201706 w 591670"/>
              <a:gd name="connsiteY7" fmla="*/ 403412 h 430306"/>
              <a:gd name="connsiteX8" fmla="*/ 268941 w 591670"/>
              <a:gd name="connsiteY8" fmla="*/ 416859 h 430306"/>
              <a:gd name="connsiteX9" fmla="*/ 403412 w 591670"/>
              <a:gd name="connsiteY9" fmla="*/ 403412 h 430306"/>
              <a:gd name="connsiteX10" fmla="*/ 443753 w 591670"/>
              <a:gd name="connsiteY10" fmla="*/ 389965 h 430306"/>
              <a:gd name="connsiteX11" fmla="*/ 484094 w 591670"/>
              <a:gd name="connsiteY11" fmla="*/ 349624 h 430306"/>
              <a:gd name="connsiteX12" fmla="*/ 497541 w 591670"/>
              <a:gd name="connsiteY12" fmla="*/ 309283 h 430306"/>
              <a:gd name="connsiteX13" fmla="*/ 484094 w 591670"/>
              <a:gd name="connsiteY13" fmla="*/ 188259 h 430306"/>
              <a:gd name="connsiteX14" fmla="*/ 443753 w 591670"/>
              <a:gd name="connsiteY14" fmla="*/ 147918 h 430306"/>
              <a:gd name="connsiteX15" fmla="*/ 389965 w 591670"/>
              <a:gd name="connsiteY15" fmla="*/ 107577 h 430306"/>
              <a:gd name="connsiteX16" fmla="*/ 349623 w 591670"/>
              <a:gd name="connsiteY16" fmla="*/ 94130 h 430306"/>
              <a:gd name="connsiteX17" fmla="*/ 215153 w 591670"/>
              <a:gd name="connsiteY17" fmla="*/ 53789 h 430306"/>
              <a:gd name="connsiteX18" fmla="*/ 94129 w 591670"/>
              <a:gd name="connsiteY18" fmla="*/ 67236 h 430306"/>
              <a:gd name="connsiteX19" fmla="*/ 0 w 591670"/>
              <a:gd name="connsiteY19" fmla="*/ 161365 h 430306"/>
              <a:gd name="connsiteX20" fmla="*/ 26894 w 591670"/>
              <a:gd name="connsiteY20" fmla="*/ 309283 h 430306"/>
              <a:gd name="connsiteX21" fmla="*/ 161365 w 591670"/>
              <a:gd name="connsiteY21" fmla="*/ 416859 h 430306"/>
              <a:gd name="connsiteX22" fmla="*/ 242047 w 591670"/>
              <a:gd name="connsiteY22" fmla="*/ 430306 h 430306"/>
              <a:gd name="connsiteX23" fmla="*/ 524435 w 591670"/>
              <a:gd name="connsiteY23" fmla="*/ 389965 h 430306"/>
              <a:gd name="connsiteX24" fmla="*/ 564776 w 591670"/>
              <a:gd name="connsiteY24" fmla="*/ 363071 h 430306"/>
              <a:gd name="connsiteX25" fmla="*/ 591670 w 591670"/>
              <a:gd name="connsiteY25" fmla="*/ 309283 h 430306"/>
              <a:gd name="connsiteX26" fmla="*/ 497541 w 591670"/>
              <a:gd name="connsiteY26" fmla="*/ 121024 h 430306"/>
              <a:gd name="connsiteX27" fmla="*/ 457200 w 591670"/>
              <a:gd name="connsiteY27" fmla="*/ 94130 h 430306"/>
              <a:gd name="connsiteX28" fmla="*/ 416859 w 591670"/>
              <a:gd name="connsiteY28" fmla="*/ 53789 h 430306"/>
              <a:gd name="connsiteX29" fmla="*/ 336176 w 591670"/>
              <a:gd name="connsiteY29" fmla="*/ 26895 h 430306"/>
              <a:gd name="connsiteX30" fmla="*/ 201706 w 591670"/>
              <a:gd name="connsiteY30" fmla="*/ 0 h 430306"/>
              <a:gd name="connsiteX31" fmla="*/ 121023 w 591670"/>
              <a:gd name="connsiteY31" fmla="*/ 13447 h 430306"/>
              <a:gd name="connsiteX32" fmla="*/ 94129 w 591670"/>
              <a:gd name="connsiteY32" fmla="*/ 40342 h 430306"/>
              <a:gd name="connsiteX33" fmla="*/ 53788 w 591670"/>
              <a:gd name="connsiteY33" fmla="*/ 67236 h 430306"/>
              <a:gd name="connsiteX34" fmla="*/ 26894 w 591670"/>
              <a:gd name="connsiteY34" fmla="*/ 161365 h 430306"/>
              <a:gd name="connsiteX35" fmla="*/ 0 w 591670"/>
              <a:gd name="connsiteY35" fmla="*/ 255495 h 430306"/>
              <a:gd name="connsiteX36" fmla="*/ 26894 w 591670"/>
              <a:gd name="connsiteY36" fmla="*/ 349624 h 43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1670" h="430306">
                <a:moveTo>
                  <a:pt x="349623" y="0"/>
                </a:moveTo>
                <a:cubicBezTo>
                  <a:pt x="300317" y="8965"/>
                  <a:pt x="247618" y="6808"/>
                  <a:pt x="201706" y="26895"/>
                </a:cubicBezTo>
                <a:cubicBezTo>
                  <a:pt x="172668" y="39599"/>
                  <a:pt x="134470" y="94130"/>
                  <a:pt x="134470" y="94130"/>
                </a:cubicBezTo>
                <a:cubicBezTo>
                  <a:pt x="123714" y="115643"/>
                  <a:pt x="82590" y="194168"/>
                  <a:pt x="80682" y="215153"/>
                </a:cubicBezTo>
                <a:cubicBezTo>
                  <a:pt x="78214" y="242306"/>
                  <a:pt x="88214" y="269220"/>
                  <a:pt x="94129" y="295836"/>
                </a:cubicBezTo>
                <a:cubicBezTo>
                  <a:pt x="97204" y="309673"/>
                  <a:pt x="98502" y="325288"/>
                  <a:pt x="107576" y="336177"/>
                </a:cubicBezTo>
                <a:cubicBezTo>
                  <a:pt x="121924" y="353394"/>
                  <a:pt x="143128" y="363491"/>
                  <a:pt x="161365" y="376518"/>
                </a:cubicBezTo>
                <a:cubicBezTo>
                  <a:pt x="174516" y="385911"/>
                  <a:pt x="186574" y="397737"/>
                  <a:pt x="201706" y="403412"/>
                </a:cubicBezTo>
                <a:cubicBezTo>
                  <a:pt x="223106" y="411437"/>
                  <a:pt x="246529" y="412377"/>
                  <a:pt x="268941" y="416859"/>
                </a:cubicBezTo>
                <a:cubicBezTo>
                  <a:pt x="313765" y="412377"/>
                  <a:pt x="358889" y="410262"/>
                  <a:pt x="403412" y="403412"/>
                </a:cubicBezTo>
                <a:cubicBezTo>
                  <a:pt x="417422" y="401257"/>
                  <a:pt x="431959" y="397828"/>
                  <a:pt x="443753" y="389965"/>
                </a:cubicBezTo>
                <a:cubicBezTo>
                  <a:pt x="459576" y="379416"/>
                  <a:pt x="470647" y="363071"/>
                  <a:pt x="484094" y="349624"/>
                </a:cubicBezTo>
                <a:cubicBezTo>
                  <a:pt x="488576" y="336177"/>
                  <a:pt x="497541" y="323457"/>
                  <a:pt x="497541" y="309283"/>
                </a:cubicBezTo>
                <a:cubicBezTo>
                  <a:pt x="497541" y="268693"/>
                  <a:pt x="496929" y="226766"/>
                  <a:pt x="484094" y="188259"/>
                </a:cubicBezTo>
                <a:cubicBezTo>
                  <a:pt x="478080" y="170218"/>
                  <a:pt x="458192" y="160294"/>
                  <a:pt x="443753" y="147918"/>
                </a:cubicBezTo>
                <a:cubicBezTo>
                  <a:pt x="426737" y="133333"/>
                  <a:pt x="409424" y="118696"/>
                  <a:pt x="389965" y="107577"/>
                </a:cubicBezTo>
                <a:cubicBezTo>
                  <a:pt x="377658" y="100544"/>
                  <a:pt x="362895" y="99107"/>
                  <a:pt x="349623" y="94130"/>
                </a:cubicBezTo>
                <a:cubicBezTo>
                  <a:pt x="248529" y="56220"/>
                  <a:pt x="318024" y="74363"/>
                  <a:pt x="215153" y="53789"/>
                </a:cubicBezTo>
                <a:cubicBezTo>
                  <a:pt x="174812" y="58271"/>
                  <a:pt x="132354" y="53584"/>
                  <a:pt x="94129" y="67236"/>
                </a:cubicBezTo>
                <a:cubicBezTo>
                  <a:pt x="45218" y="84704"/>
                  <a:pt x="25390" y="123280"/>
                  <a:pt x="0" y="161365"/>
                </a:cubicBezTo>
                <a:cubicBezTo>
                  <a:pt x="8965" y="210671"/>
                  <a:pt x="6807" y="263370"/>
                  <a:pt x="26894" y="309283"/>
                </a:cubicBezTo>
                <a:cubicBezTo>
                  <a:pt x="41194" y="341969"/>
                  <a:pt x="125843" y="403942"/>
                  <a:pt x="161365" y="416859"/>
                </a:cubicBezTo>
                <a:cubicBezTo>
                  <a:pt x="186988" y="426177"/>
                  <a:pt x="215153" y="425824"/>
                  <a:pt x="242047" y="430306"/>
                </a:cubicBezTo>
                <a:cubicBezTo>
                  <a:pt x="350766" y="421943"/>
                  <a:pt x="425270" y="426025"/>
                  <a:pt x="524435" y="389965"/>
                </a:cubicBezTo>
                <a:cubicBezTo>
                  <a:pt x="539623" y="384442"/>
                  <a:pt x="551329" y="372036"/>
                  <a:pt x="564776" y="363071"/>
                </a:cubicBezTo>
                <a:cubicBezTo>
                  <a:pt x="573741" y="345142"/>
                  <a:pt x="591670" y="329329"/>
                  <a:pt x="591670" y="309283"/>
                </a:cubicBezTo>
                <a:cubicBezTo>
                  <a:pt x="591670" y="202588"/>
                  <a:pt x="568098" y="182761"/>
                  <a:pt x="497541" y="121024"/>
                </a:cubicBezTo>
                <a:cubicBezTo>
                  <a:pt x="485378" y="110382"/>
                  <a:pt x="469615" y="104476"/>
                  <a:pt x="457200" y="94130"/>
                </a:cubicBezTo>
                <a:cubicBezTo>
                  <a:pt x="442591" y="81956"/>
                  <a:pt x="433483" y="63024"/>
                  <a:pt x="416859" y="53789"/>
                </a:cubicBezTo>
                <a:cubicBezTo>
                  <a:pt x="392077" y="40022"/>
                  <a:pt x="363070" y="35860"/>
                  <a:pt x="336176" y="26895"/>
                </a:cubicBezTo>
                <a:cubicBezTo>
                  <a:pt x="265760" y="3423"/>
                  <a:pt x="309883" y="15454"/>
                  <a:pt x="201706" y="0"/>
                </a:cubicBezTo>
                <a:cubicBezTo>
                  <a:pt x="174812" y="4482"/>
                  <a:pt x="146552" y="3873"/>
                  <a:pt x="121023" y="13447"/>
                </a:cubicBezTo>
                <a:cubicBezTo>
                  <a:pt x="109152" y="17899"/>
                  <a:pt x="104029" y="32422"/>
                  <a:pt x="94129" y="40342"/>
                </a:cubicBezTo>
                <a:cubicBezTo>
                  <a:pt x="81509" y="50438"/>
                  <a:pt x="67235" y="58271"/>
                  <a:pt x="53788" y="67236"/>
                </a:cubicBezTo>
                <a:cubicBezTo>
                  <a:pt x="21547" y="163960"/>
                  <a:pt x="60664" y="43171"/>
                  <a:pt x="26894" y="161365"/>
                </a:cubicBezTo>
                <a:cubicBezTo>
                  <a:pt x="-11686" y="296394"/>
                  <a:pt x="42034" y="87355"/>
                  <a:pt x="0" y="255495"/>
                </a:cubicBezTo>
                <a:cubicBezTo>
                  <a:pt x="15413" y="332558"/>
                  <a:pt x="3226" y="302287"/>
                  <a:pt x="26894" y="34962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2" name="Spojnica: zakrivená 11">
            <a:extLst>
              <a:ext uri="{FF2B5EF4-FFF2-40B4-BE49-F238E27FC236}">
                <a16:creationId xmlns:a16="http://schemas.microsoft.com/office/drawing/2014/main" id="{5C580EA6-67D7-4125-BA86-19E7AFC9A6AB}"/>
              </a:ext>
            </a:extLst>
          </p:cNvPr>
          <p:cNvCxnSpPr/>
          <p:nvPr/>
        </p:nvCxnSpPr>
        <p:spPr>
          <a:xfrm>
            <a:off x="5204012" y="4303059"/>
            <a:ext cx="2124635" cy="177501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78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6BE7F-28E2-4D29-98F6-524A1BC0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ODPOVEĎ ŽIADATEĽOVI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09388E4-EED0-451D-9CA1-ACF93E840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503" y="1487474"/>
            <a:ext cx="11416994" cy="1408827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A57FBC32-A375-4D87-B6D8-DC8322C5E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03" y="3939355"/>
            <a:ext cx="11283083" cy="2716939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2BEAE714-8875-4084-BBF9-956EAC64F5F7}"/>
              </a:ext>
            </a:extLst>
          </p:cNvPr>
          <p:cNvSpPr txBox="1"/>
          <p:nvPr/>
        </p:nvSpPr>
        <p:spPr>
          <a:xfrm>
            <a:off x="809709" y="3156218"/>
            <a:ext cx="1057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</a:rPr>
              <a:t>ŽIADOSŤ – VYJADRENIE – RIADITEĽ – ODPOVEĎ ŽIADATEĽOVI</a:t>
            </a:r>
          </a:p>
        </p:txBody>
      </p: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3AB46598-FEA3-43BD-ACF2-987324E5ECDA}"/>
              </a:ext>
            </a:extLst>
          </p:cNvPr>
          <p:cNvCxnSpPr/>
          <p:nvPr/>
        </p:nvCxnSpPr>
        <p:spPr>
          <a:xfrm>
            <a:off x="8014446" y="4935071"/>
            <a:ext cx="318695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231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3E3E4-7610-4E1E-AF7D-CB911D4F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PODANIE ŽIADOSTI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B921849A-4C92-45E5-AF29-DD13FB43B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681" y="452718"/>
            <a:ext cx="11190638" cy="5109881"/>
          </a:xfrm>
        </p:spPr>
      </p:pic>
    </p:spTree>
    <p:extLst>
      <p:ext uri="{BB962C8B-B14F-4D97-AF65-F5344CB8AC3E}">
        <p14:creationId xmlns:p14="http://schemas.microsoft.com/office/powerpoint/2010/main" val="4010147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6F014A-552F-4F9F-A90D-4959A916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VYJADRENIE K ŽIADOSTI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E16F314-D27D-4DF5-A986-EFB1EA44D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2" y="-401173"/>
            <a:ext cx="10382616" cy="3830173"/>
          </a:xfr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4F4389A2-566E-46AC-B25A-A5C530A47299}"/>
              </a:ext>
            </a:extLst>
          </p:cNvPr>
          <p:cNvSpPr/>
          <p:nvPr/>
        </p:nvSpPr>
        <p:spPr>
          <a:xfrm>
            <a:off x="7749616" y="2698847"/>
            <a:ext cx="2487706" cy="4303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rgbClr val="FF0000"/>
                </a:solidFill>
              </a:rPr>
              <a:t>ŠPECIFICKÉ PO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D0926AC5-F2EB-455A-A9D5-7F147CA3A1A4}"/>
              </a:ext>
            </a:extLst>
          </p:cNvPr>
          <p:cNvSpPr/>
          <p:nvPr/>
        </p:nvSpPr>
        <p:spPr>
          <a:xfrm>
            <a:off x="1618501" y="2394802"/>
            <a:ext cx="2487706" cy="3040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2A8148A-6854-405F-94D8-90D4ADD344AC}"/>
              </a:ext>
            </a:extLst>
          </p:cNvPr>
          <p:cNvSpPr txBox="1"/>
          <p:nvPr/>
        </p:nvSpPr>
        <p:spPr>
          <a:xfrm>
            <a:off x="1954678" y="2361756"/>
            <a:ext cx="215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FF0000"/>
                </a:solidFill>
              </a:rPr>
              <a:t>CIELENÉ PO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E220DEEF-D8EE-4E62-97EA-64650A06C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3607465"/>
            <a:ext cx="10382617" cy="3067959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8FFB7C9B-E79B-403A-8FE2-82625F02C36E}"/>
              </a:ext>
            </a:extLst>
          </p:cNvPr>
          <p:cNvSpPr txBox="1"/>
          <p:nvPr/>
        </p:nvSpPr>
        <p:spPr>
          <a:xfrm>
            <a:off x="8081683" y="4369858"/>
            <a:ext cx="316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Zariadenie poradenstva </a:t>
            </a:r>
          </a:p>
          <a:p>
            <a:r>
              <a:rPr lang="sk-SK" dirty="0">
                <a:solidFill>
                  <a:srgbClr val="FF0000"/>
                </a:solidFill>
              </a:rPr>
              <a:t>a prevencie</a:t>
            </a:r>
          </a:p>
        </p:txBody>
      </p:sp>
      <p:cxnSp>
        <p:nvCxnSpPr>
          <p:cNvPr id="16" name="Spojnica: zakrivená 15">
            <a:extLst>
              <a:ext uri="{FF2B5EF4-FFF2-40B4-BE49-F238E27FC236}">
                <a16:creationId xmlns:a16="http://schemas.microsoft.com/office/drawing/2014/main" id="{3B75F5B7-5315-4EC4-BD6C-77875203ABAB}"/>
              </a:ext>
            </a:extLst>
          </p:cNvPr>
          <p:cNvCxnSpPr>
            <a:cxnSpLocks/>
          </p:cNvCxnSpPr>
          <p:nvPr/>
        </p:nvCxnSpPr>
        <p:spPr>
          <a:xfrm rot="5400000">
            <a:off x="9564359" y="5025700"/>
            <a:ext cx="1425391" cy="76003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56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1C4BC-598B-4DB5-BE37-342F3DED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VYJADRENIE RIADITEĽA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ACA1948-2F83-4DD6-9530-83BD678D3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458488"/>
            <a:ext cx="10716654" cy="4279868"/>
          </a:xfrm>
        </p:spPr>
      </p:pic>
    </p:spTree>
    <p:extLst>
      <p:ext uri="{BB962C8B-B14F-4D97-AF65-F5344CB8AC3E}">
        <p14:creationId xmlns:p14="http://schemas.microsoft.com/office/powerpoint/2010/main" val="2985546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954DE-44A7-450E-82D7-7F1F657C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8F925F6-E621-4740-AF94-BAC4AFCD0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92" y="1166430"/>
            <a:ext cx="11133015" cy="4965429"/>
          </a:xfrm>
        </p:spPr>
      </p:pic>
    </p:spTree>
    <p:extLst>
      <p:ext uri="{BB962C8B-B14F-4D97-AF65-F5344CB8AC3E}">
        <p14:creationId xmlns:p14="http://schemas.microsoft.com/office/powerpoint/2010/main" val="116957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1576446-DB70-4D9D-BF18-B1924D7C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INKLÚZIA </a:t>
            </a:r>
            <a:r>
              <a:rPr lang="sk-SK" dirty="0" err="1"/>
              <a:t>vs</a:t>
            </a:r>
            <a:r>
              <a:rPr lang="sk-SK" dirty="0"/>
              <a:t>. INTEGRÁCIA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7718CD52-B112-4729-B44D-1682EC508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94" y="1315366"/>
            <a:ext cx="8946541" cy="4552034"/>
          </a:xfrm>
        </p:spPr>
        <p:txBody>
          <a:bodyPr>
            <a:no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Nevýhody integrácie: </a:t>
            </a:r>
          </a:p>
          <a:p>
            <a:r>
              <a:rPr lang="sk-SK" b="1" dirty="0"/>
              <a:t>všeobecné odporúčania </a:t>
            </a:r>
            <a:r>
              <a:rPr lang="sk-SK" dirty="0"/>
              <a:t>- Podpora nereflektovala individuálne potreby detí a žiakov a odvíjala sa od diagnózy </a:t>
            </a:r>
            <a:r>
              <a:rPr lang="sk-SK" dirty="0" err="1"/>
              <a:t>CPPPaP</a:t>
            </a:r>
            <a:endParaRPr lang="sk-SK" dirty="0"/>
          </a:p>
          <a:p>
            <a:r>
              <a:rPr lang="sk-SK" b="1" dirty="0"/>
              <a:t>zdĺhavosť vyšetrení </a:t>
            </a:r>
            <a:r>
              <a:rPr lang="sk-SK" dirty="0"/>
              <a:t>- Podpora prichádzala neskoro a až po tom, ako sa objavili výrazné problémy vo vzdelávaní </a:t>
            </a:r>
          </a:p>
          <a:p>
            <a:r>
              <a:rPr lang="sk-SK" b="1" dirty="0">
                <a:solidFill>
                  <a:srgbClr val="FF0000"/>
                </a:solidFill>
              </a:rPr>
              <a:t>ZMENA od 01. septembra 2023 -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zavádza sa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systém podporných opatrení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§145a a §145b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v rámci inklúzie</a:t>
            </a:r>
          </a:p>
          <a:p>
            <a:r>
              <a:rPr lang="sk-SK" dirty="0"/>
              <a:t>Cez </a:t>
            </a:r>
            <a:r>
              <a:rPr lang="sk-SK" b="1" dirty="0">
                <a:solidFill>
                  <a:srgbClr val="FF0000"/>
                </a:solidFill>
              </a:rPr>
              <a:t>individuálne potreby dieťaťa </a:t>
            </a:r>
            <a:r>
              <a:rPr lang="sk-SK" dirty="0"/>
              <a:t>(nie iba cez diagnózu CPP) smerujeme k riešeniu problémov vo vzdelávaní</a:t>
            </a:r>
          </a:p>
          <a:p>
            <a:pPr algn="just">
              <a:lnSpc>
                <a:spcPct val="110000"/>
              </a:lnSpc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od 1. septembra 2023 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  <a:r>
              <a:rPr lang="sk-SK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vypúšťa zo zákona školská integrácia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, nezačleňujú sa noví integrovaní žiaci</a:t>
            </a:r>
          </a:p>
          <a:p>
            <a:pPr algn="just">
              <a:lnSpc>
                <a:spcPct val="110000"/>
              </a:lnSpc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IVP ostáva v pôvodnom znení </a:t>
            </a:r>
            <a:r>
              <a:rPr lang="sk-SK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§7a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školského zákona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3620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13BF8-8D0F-4C3A-A82B-F350824F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314" y="1111624"/>
            <a:ext cx="10407371" cy="1400530"/>
          </a:xfrm>
        </p:spPr>
        <p:txBody>
          <a:bodyPr/>
          <a:lstStyle/>
          <a:p>
            <a:r>
              <a:rPr lang="sk-SK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Vyjadrenie riaditeľa školy/školského zariadenia:</a:t>
            </a:r>
            <a:endParaRPr lang="sk-SK" sz="36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B541E8-F627-4A8A-863F-DD43BB7F1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lphaLcParenR"/>
            </a:pP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kola/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kolsk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 zariadenie </a:t>
            </a:r>
            <a:r>
              <a:rPr lang="sk-SK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poskytne</a:t>
            </a:r>
            <a:r>
              <a:rPr lang="sk-SK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 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podporn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 opatrenie odpor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úč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an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 vo Vyjadren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 na 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úč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el poskytnutia podporn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ho opatrenia v po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adovanom rozsahu</a:t>
            </a:r>
            <a:endParaRPr lang="sk-SK" sz="2400" dirty="0">
              <a:effectLst/>
              <a:latin typeface="Arial M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kola/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kolsk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 zariadenie </a:t>
            </a:r>
            <a:r>
              <a:rPr lang="sk-SK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neposkytne</a:t>
            </a:r>
            <a:r>
              <a:rPr lang="sk-SK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 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podporn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 opatrenie odpor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úč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an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 vo Vyjadren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 na 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úč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el poskytnutia podporn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ho opatrenia v po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adovanom rozsahu</a:t>
            </a:r>
            <a:endParaRPr lang="sk-SK" sz="2400" dirty="0">
              <a:effectLst/>
              <a:latin typeface="Arial M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kola/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kolsk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 zariadenie </a:t>
            </a:r>
            <a:r>
              <a:rPr lang="sk-SK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sk-SK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iasto</a:t>
            </a:r>
            <a:r>
              <a:rPr lang="sk-SK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sk-SK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ne</a:t>
            </a:r>
            <a:r>
              <a:rPr lang="sk-SK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 </a:t>
            </a:r>
            <a:r>
              <a:rPr lang="sk-SK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poskytne 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podporn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 opatrenie odpor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úč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an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 vo Vyjadren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 na 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úč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el poskytnutia podporn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ho opatrenia v po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MT"/>
              </a:rPr>
              <a:t>adovanom rozsahu</a:t>
            </a:r>
            <a:endParaRPr lang="sk-SK" sz="2400" dirty="0">
              <a:effectLst/>
              <a:latin typeface="Arial M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800" dirty="0">
                <a:effectLst/>
                <a:latin typeface="Arial MT"/>
                <a:ea typeface="Times New Roman" panose="02020603050405020304" pitchFamily="18" charset="0"/>
                <a:cs typeface="Arial MT"/>
              </a:rPr>
              <a:t> 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453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001BA-3ECA-4ABC-A219-85CFE4A5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04DF9EC-1954-4E7A-AD90-D50649265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234" y="910717"/>
            <a:ext cx="11343532" cy="5759024"/>
          </a:xfrm>
        </p:spPr>
      </p:pic>
    </p:spTree>
    <p:extLst>
      <p:ext uri="{BB962C8B-B14F-4D97-AF65-F5344CB8AC3E}">
        <p14:creationId xmlns:p14="http://schemas.microsoft.com/office/powerpoint/2010/main" val="1465461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AF26D-4DD0-4352-8D42-2FBDFB7F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PRERUŠENIE PO alebo ich ZRUŠENIE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302B7E4-0D2B-4D5B-A8B4-3B9726294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941409"/>
            <a:ext cx="11045950" cy="2664439"/>
          </a:xfrm>
        </p:spPr>
      </p:pic>
    </p:spTree>
    <p:extLst>
      <p:ext uri="{BB962C8B-B14F-4D97-AF65-F5344CB8AC3E}">
        <p14:creationId xmlns:p14="http://schemas.microsoft.com/office/powerpoint/2010/main" val="2329755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1576446-DB70-4D9D-BF18-B1924D7C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Všeobecné PO</a:t>
            </a:r>
          </a:p>
        </p:txBody>
      </p:sp>
      <p:pic>
        <p:nvPicPr>
          <p:cNvPr id="3" name="Zástupný objekt pre obsah 2">
            <a:extLst>
              <a:ext uri="{FF2B5EF4-FFF2-40B4-BE49-F238E27FC236}">
                <a16:creationId xmlns:a16="http://schemas.microsoft.com/office/drawing/2014/main" id="{E131DB27-0819-4E87-971D-280366D84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2" r="7439"/>
          <a:stretch/>
        </p:blipFill>
        <p:spPr>
          <a:xfrm>
            <a:off x="452818" y="2289121"/>
            <a:ext cx="11540327" cy="1849451"/>
          </a:xfrm>
        </p:spPr>
      </p:pic>
      <p:sp>
        <p:nvSpPr>
          <p:cNvPr id="6" name="Vývojový diagram: spojnica 5">
            <a:extLst>
              <a:ext uri="{FF2B5EF4-FFF2-40B4-BE49-F238E27FC236}">
                <a16:creationId xmlns:a16="http://schemas.microsoft.com/office/drawing/2014/main" id="{FD4AA867-92D9-4228-B34F-E645A5CC78BD}"/>
              </a:ext>
            </a:extLst>
          </p:cNvPr>
          <p:cNvSpPr/>
          <p:nvPr/>
        </p:nvSpPr>
        <p:spPr>
          <a:xfrm>
            <a:off x="981636" y="2420470"/>
            <a:ext cx="484094" cy="430305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0038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6E67F-741C-4399-ADD9-38665D12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CIELENÉ PO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9C99965-85A2-4495-8961-461AA2FA7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826" y="1193647"/>
            <a:ext cx="8062786" cy="5211636"/>
          </a:xfrm>
        </p:spPr>
      </p:pic>
      <p:sp>
        <p:nvSpPr>
          <p:cNvPr id="6" name="Vývojový diagram: spojnica 5">
            <a:extLst>
              <a:ext uri="{FF2B5EF4-FFF2-40B4-BE49-F238E27FC236}">
                <a16:creationId xmlns:a16="http://schemas.microsoft.com/office/drawing/2014/main" id="{2B1A32D4-7335-4764-BC42-23834391E29C}"/>
              </a:ext>
            </a:extLst>
          </p:cNvPr>
          <p:cNvSpPr/>
          <p:nvPr/>
        </p:nvSpPr>
        <p:spPr>
          <a:xfrm>
            <a:off x="1237128" y="1193647"/>
            <a:ext cx="282389" cy="31242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7411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4318F-E1D9-436D-9CBE-69D7AAF30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ŠPECIFICKÉ PO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8CC13F1-06C1-4DA2-B0CD-B531E525C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159798"/>
            <a:ext cx="9076113" cy="5359087"/>
          </a:xfrm>
        </p:spPr>
      </p:pic>
      <p:sp>
        <p:nvSpPr>
          <p:cNvPr id="6" name="Vývojový diagram: spojnica 5">
            <a:extLst>
              <a:ext uri="{FF2B5EF4-FFF2-40B4-BE49-F238E27FC236}">
                <a16:creationId xmlns:a16="http://schemas.microsoft.com/office/drawing/2014/main" id="{C65EF0CA-DEF7-4B18-8809-D2F037933451}"/>
              </a:ext>
            </a:extLst>
          </p:cNvPr>
          <p:cNvSpPr/>
          <p:nvPr/>
        </p:nvSpPr>
        <p:spPr>
          <a:xfrm>
            <a:off x="1089212" y="1196788"/>
            <a:ext cx="309282" cy="295835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8274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3F2D0C-F5EC-438F-A2F2-8F05C22F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4411"/>
          </a:xfrm>
        </p:spPr>
        <p:txBody>
          <a:bodyPr/>
          <a:lstStyle/>
          <a:p>
            <a:r>
              <a:rPr lang="sk-SK" dirty="0"/>
              <a:t>ZDROJE INFORMÁCIÍ: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835BCF-3322-4A1B-A576-8EC489A7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331259"/>
            <a:ext cx="8946541" cy="4195481"/>
          </a:xfrm>
        </p:spPr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Zákon 245/2008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Z.z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., účinnosť od 1.9.2023 – 31.8.2024 </a:t>
            </a:r>
          </a:p>
          <a:p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www.minedu.sk (www.podporneopatrenia.minedu.sk)</a:t>
            </a:r>
          </a:p>
          <a:p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www.vudpap.sk</a:t>
            </a:r>
          </a:p>
          <a:p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www.inklucentrum.sk</a:t>
            </a:r>
          </a:p>
          <a:p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www.nivam.sk </a:t>
            </a:r>
          </a:p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(otázky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posielajte na podporneopatrenia@nivam.sk)</a:t>
            </a:r>
          </a:p>
          <a:p>
            <a:r>
              <a:rPr lang="sk-SK" dirty="0"/>
              <a:t>Materiál z CPP Žiar nad Hronom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144AFE2-4AB2-41F9-8AC5-83FE4879B5A8}"/>
              </a:ext>
            </a:extLst>
          </p:cNvPr>
          <p:cNvPicPr/>
          <p:nvPr/>
        </p:nvPicPr>
        <p:blipFill rotWithShape="1">
          <a:blip r:embed="rId2"/>
          <a:srcRect l="44856" t="20610" r="12490" b="9340"/>
          <a:stretch/>
        </p:blipFill>
        <p:spPr bwMode="auto">
          <a:xfrm>
            <a:off x="6777319" y="2396183"/>
            <a:ext cx="3882046" cy="4009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095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5CBD6-2D73-438C-99D0-D8C78F09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1988"/>
          </a:xfrm>
        </p:spPr>
        <p:txBody>
          <a:bodyPr/>
          <a:lstStyle/>
          <a:p>
            <a:r>
              <a:rPr lang="sk-SK" sz="3200" b="1" dirty="0">
                <a:solidFill>
                  <a:srgbClr val="C00000"/>
                </a:solidFill>
              </a:rPr>
              <a:t>§ 7a) Individuálny vzdelávací program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49626A-8D33-4B8C-B05E-CF16942E5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1344706"/>
            <a:ext cx="9404722" cy="490369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(1) Podľa individuálneho vzdelávacieho programu sa s informovaným súhlasom zákonného zástupcu alebo zástupcu zariadenia môže vzdelávať</a:t>
            </a:r>
          </a:p>
          <a:p>
            <a:pPr marL="0" indent="0" algn="just"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	a) dieťa alebo žiak, ktorého </a:t>
            </a:r>
            <a:r>
              <a:rPr lang="sk-SK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špeciálne výchovno-vzdelávacie potreby 	neumožňujú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, aby sa vzdelávali podľa </a:t>
            </a:r>
            <a:r>
              <a:rPr lang="sk-SK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školského vzdelávacieho programu školy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, 	ktorú 	navštevuje, a ani podľa </a:t>
            </a:r>
            <a:r>
              <a:rPr lang="sk-SK" u="sng" dirty="0">
                <a:latin typeface="Arial" panose="020B0604020202020204" pitchFamily="34" charset="0"/>
                <a:cs typeface="Arial" panose="020B0604020202020204" pitchFamily="34" charset="0"/>
              </a:rPr>
              <a:t>vzdelávacích programov určených pre školy, ktoré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u="sng" dirty="0">
                <a:latin typeface="Arial" panose="020B0604020202020204" pitchFamily="34" charset="0"/>
                <a:cs typeface="Arial" panose="020B0604020202020204" pitchFamily="34" charset="0"/>
              </a:rPr>
              <a:t>vzdelávajú deti so špeciálnymi výchovno-vzdelávacími potrebami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alebo žiakov so 	špeciálnymi výchovno-vzdelávacími potrebami, alebo</a:t>
            </a:r>
          </a:p>
          <a:p>
            <a:pPr marL="0" indent="0" algn="just"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	b) žiak, ktorému bolo povolené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individuálne vzdelávanie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 základnej škole.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(2) Individuálny vzdelávací program pre dieťa so špeciálnymi výchovno-vzdelávacími potrebami alebo pre žiaka so špeciálnymi výchovno-vzdelávacími potrebami na základe odporúčaní zariadenia poradenstva a prevencie </a:t>
            </a:r>
            <a:r>
              <a:rPr lang="sk-SK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vypracuje pedagogický zamestnanec</a:t>
            </a:r>
            <a:r>
              <a:rPr lang="sk-SK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poverený riaditeľom školy v spolupráci so školským špeciálnym pedagógom, pedagogickým asistentom a odborným zamestnancom školy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a po konzultácii so zákonným zástupcom; ak ide o žiaka základnej školy 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najmenej v piatom ročníku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alebo o žiaka strednej školy, aj po konzultácii s týmto žiakom.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(3) Individuálny vzdelávací program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obsahuje podporné opatrenie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a úpravy jednotlivých častí školského vzdelávacieho programu podľa špeciálnych výchovno-vzdelávacích potrieb dieťaťa alebo žiaka, najmä úpravu obsahu, metód, foriem alebo spôsobu hodnotenia a spolupráce s odbornými zamestnancami.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6860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1DE47-B3F5-42E1-9231-BCC81921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b="1" dirty="0"/>
              <a:t> </a:t>
            </a:r>
            <a:r>
              <a:rPr lang="sk-SK" sz="2000" b="1" dirty="0"/>
              <a:t>TRANSFORMÁCIA PORADENSKÝCH ZARIADENÍ - 5 podporných úrovní 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42C4B58-A324-48CD-BAD8-F474718B9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682" y="1152983"/>
            <a:ext cx="6899659" cy="5641601"/>
          </a:xfrm>
        </p:spPr>
      </p:pic>
    </p:spTree>
    <p:extLst>
      <p:ext uri="{BB962C8B-B14F-4D97-AF65-F5344CB8AC3E}">
        <p14:creationId xmlns:p14="http://schemas.microsoft.com/office/powerpoint/2010/main" val="165011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22CDCCE-F0B7-43B7-95BE-87EB6811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75447"/>
            <a:ext cx="10135066" cy="999564"/>
          </a:xfrm>
        </p:spPr>
        <p:txBody>
          <a:bodyPr/>
          <a:lstStyle/>
          <a:p>
            <a:r>
              <a:rPr lang="sk-SK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Podporná úroveň 1. a 2. stupňa (poskytuje škola)</a:t>
            </a:r>
            <a:endParaRPr lang="sk-SK" sz="3200" dirty="0">
              <a:solidFill>
                <a:schemeClr val="tx1"/>
              </a:solidFill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EB4F80B-F5E6-4C2B-AF10-3863B432D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1574144"/>
            <a:ext cx="4867183" cy="47077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ÚROVEŇ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u="sng" dirty="0">
                <a:latin typeface="Arial" panose="020B0604020202020204" pitchFamily="34" charset="0"/>
                <a:cs typeface="Arial" panose="020B0604020202020204" pitchFamily="34" charset="0"/>
              </a:rPr>
              <a:t>KOMU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– všetkým žiakom MŠ, ZŠ, SŠ</a:t>
            </a:r>
            <a:endParaRPr lang="sk-SK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u="sng" dirty="0">
                <a:latin typeface="Arial" panose="020B0604020202020204" pitchFamily="34" charset="0"/>
                <a:cs typeface="Arial" panose="020B0604020202020204" pitchFamily="34" charset="0"/>
              </a:rPr>
              <a:t>KDE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– odohráva sa priebežne v kontakte so žiakmi v ZŠ, SŠ a školských zariadeniach (ŠKD, CVČ, školský internát)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u="sng" dirty="0">
                <a:latin typeface="Arial" panose="020B0604020202020204" pitchFamily="34" charset="0"/>
                <a:cs typeface="Arial" panose="020B0604020202020204" pitchFamily="34" charset="0"/>
              </a:rPr>
              <a:t>KTO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– všetci aktéri, ktorí zabezpečia žiakovi plnohodnotný život v rámci jeho individuality/osobnosti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u="sng" dirty="0">
                <a:latin typeface="Arial" panose="020B0604020202020204" pitchFamily="34" charset="0"/>
                <a:cs typeface="Arial" panose="020B0604020202020204" pitchFamily="34" charset="0"/>
              </a:rPr>
              <a:t>ČO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pedagogická diagnostika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zameraná na všetky aspekty rozvoja žiaka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36775AE-1D2F-4433-82E7-CF2561A98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3294" y="1574144"/>
            <a:ext cx="5267883" cy="420024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k-SK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ÚROVEŇ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1600" u="sng" dirty="0">
                <a:latin typeface="Arial" panose="020B0604020202020204" pitchFamily="34" charset="0"/>
                <a:cs typeface="Arial" panose="020B0604020202020204" pitchFamily="34" charset="0"/>
              </a:rPr>
              <a:t>KOMU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– žiaci so zvýšenými nárokmi na podporu (prechodný charakter)+žiaci so ŠVVP a ich ZZ, PZ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1600" u="sng" dirty="0">
                <a:latin typeface="Arial" panose="020B0604020202020204" pitchFamily="34" charset="0"/>
                <a:cs typeface="Arial" panose="020B0604020202020204" pitchFamily="34" charset="0"/>
              </a:rPr>
              <a:t>KDE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– v školskom prostredí individuálne/skupinovo; mimoškolskom prostredí; v domácom prostredí; vhodných komunitných priestoroch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1600" u="sng" dirty="0">
                <a:latin typeface="Arial" panose="020B0604020202020204" pitchFamily="34" charset="0"/>
                <a:cs typeface="Arial" panose="020B0604020202020204" pitchFamily="34" charset="0"/>
              </a:rPr>
              <a:t>KTO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– multidisciplinárne odborní zamestnanci; školský podporný tím (ŠPT) v spolupráci s pedagogickými zamestnancami školy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1600" u="sng" dirty="0">
                <a:latin typeface="Arial" panose="020B0604020202020204" pitchFamily="34" charset="0"/>
                <a:cs typeface="Arial" panose="020B0604020202020204" pitchFamily="34" charset="0"/>
              </a:rPr>
              <a:t>ČO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– intervenčná a preventívna činnosť, </a:t>
            </a:r>
            <a:r>
              <a:rPr lang="sk-SK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orientačná diagnostika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, metodická podpora</a:t>
            </a:r>
            <a:endParaRPr lang="sk-SK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600" dirty="0"/>
          </a:p>
          <a:p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01845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6E75F4-100A-4602-A157-F63ABDF8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030941"/>
            <a:ext cx="11545889" cy="891988"/>
          </a:xfrm>
        </p:spPr>
        <p:txBody>
          <a:bodyPr/>
          <a:lstStyle/>
          <a:p>
            <a:r>
              <a:rPr lang="sk-SK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Podporná úroveň 3. a 4. stupňa (</a:t>
            </a:r>
            <a:r>
              <a:rPr lang="sk-SK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zabezpečuje CPP</a:t>
            </a:r>
            <a:r>
              <a:rPr lang="sk-SK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sk-SK" sz="32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3200" dirty="0">
              <a:solidFill>
                <a:schemeClr val="tx1"/>
              </a:solidFill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7175DDCD-1263-4150-81AF-28490649C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2087469"/>
            <a:ext cx="9277817" cy="4195763"/>
          </a:xfrm>
        </p:spPr>
        <p:txBody>
          <a:bodyPr>
            <a:normAutofit/>
          </a:bodyPr>
          <a:lstStyle/>
          <a:p>
            <a:pPr algn="just"/>
            <a:r>
              <a:rPr lang="sk-SK" sz="2400" u="sng" dirty="0">
                <a:latin typeface="Arial" panose="020B0604020202020204" pitchFamily="34" charset="0"/>
                <a:cs typeface="Arial" panose="020B0604020202020204" pitchFamily="34" charset="0"/>
              </a:rPr>
              <a:t>KOMU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– deťom/žiakom od narodenia až po ukončenie prípravy na povolanie; PZ/OZ; ŠPT; ZZ/zástupcom zariadenia</a:t>
            </a:r>
          </a:p>
          <a:p>
            <a:pPr algn="just"/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2400" u="sng" dirty="0">
                <a:latin typeface="Arial" panose="020B0604020202020204" pitchFamily="34" charset="0"/>
                <a:cs typeface="Arial" panose="020B0604020202020204" pitchFamily="34" charset="0"/>
              </a:rPr>
              <a:t>KDE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– v CPP; v prípade potreby aj v školskom prostredí alebo v rodinnom prostredí dieťaťa/žiaka – t. j. </a:t>
            </a:r>
            <a:r>
              <a:rPr lang="sk-SK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terénnou formou</a:t>
            </a:r>
          </a:p>
          <a:p>
            <a:pPr algn="just"/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2400" u="sng" dirty="0">
                <a:latin typeface="Arial" panose="020B0604020202020204" pitchFamily="34" charset="0"/>
                <a:cs typeface="Arial" panose="020B0604020202020204" pitchFamily="34" charset="0"/>
              </a:rPr>
              <a:t>KTO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– psychológ; špeciálny pedagóg; liečebný pedagóg; sociálny pedagóg; logopéd;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kariérový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poradca</a:t>
            </a:r>
          </a:p>
          <a:p>
            <a:pPr algn="just"/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0147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23AAB-A8F9-42F4-9B5D-61BDA9D9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31" y="601662"/>
            <a:ext cx="9404723" cy="878541"/>
          </a:xfrm>
        </p:spPr>
        <p:txBody>
          <a:bodyPr/>
          <a:lstStyle/>
          <a:p>
            <a:r>
              <a:rPr lang="sk-SK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DOKUMENTÁCIA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B29168D-0B2F-4EFD-9CDB-6A0FC34A7C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DIEŤA/ŽIAK SO ŠVVP</a:t>
            </a:r>
          </a:p>
          <a:p>
            <a:pPr>
              <a:lnSpc>
                <a:spcPct val="120000"/>
              </a:lnSpc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Správa z diagnostického vyšetrenia (PSV, ŠPV - stačí aj jedna)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	– CPP/ŠCPP</a:t>
            </a:r>
          </a:p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IVP</a:t>
            </a:r>
          </a:p>
          <a:p>
            <a:pPr marL="0" indent="0">
              <a:buNone/>
            </a:pPr>
            <a:endParaRPr lang="sk-SK" sz="2400" dirty="0"/>
          </a:p>
          <a:p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AE50F6F-8CBD-4573-AF2F-E68A525EF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658" y="2056093"/>
            <a:ext cx="4396341" cy="4200245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DIEŤA/ŽIAK S PO</a:t>
            </a:r>
          </a:p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Vyjadrenie</a:t>
            </a:r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sk-SK" sz="2400" dirty="0"/>
          </a:p>
          <a:p>
            <a:endParaRPr lang="sk-SK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1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7EE84-483C-4E66-9A3A-B4DFAD3A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sk-SK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Podporná úroveň 5. stupňa</a:t>
            </a:r>
            <a:br>
              <a:rPr lang="sk-SK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(zabezpečovaná a vykonávaná v špecializovanom CPP)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446D590-16B3-405B-B148-F91ABF1DA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1778187"/>
            <a:ext cx="9560207" cy="41957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sk-SK" sz="1800" u="sng" dirty="0">
                <a:latin typeface="Arial" panose="020B0604020202020204" pitchFamily="34" charset="0"/>
                <a:cs typeface="Arial" panose="020B0604020202020204" pitchFamily="34" charset="0"/>
              </a:rPr>
              <a:t>KOMU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– je poskytovaná deťom so zdravotným postihnutím – zrakovým; sluchovým; mentálnym; telesným; viacnásobným; NKS; autizmom/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pervazívnymi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vývinovými poruchami; ich ZZ, PZ/OZ, ŠPT, ktorí sa podieľajú na ich vzdelávaní</a:t>
            </a:r>
          </a:p>
          <a:p>
            <a:pPr>
              <a:lnSpc>
                <a:spcPct val="170000"/>
              </a:lnSpc>
            </a:pPr>
            <a:r>
              <a:rPr lang="sk-SK" sz="1800" u="sng" dirty="0">
                <a:latin typeface="Arial" panose="020B0604020202020204" pitchFamily="34" charset="0"/>
                <a:cs typeface="Arial" panose="020B0604020202020204" pitchFamily="34" charset="0"/>
              </a:rPr>
              <a:t>KDE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–  v ŠCPP ambulantnou alebo terénnou formou; jednorazovo alebo opakovane (v MŠ/ZŠ/SŠ, v DSS, CDR, v rodine)</a:t>
            </a:r>
          </a:p>
          <a:p>
            <a:pPr>
              <a:lnSpc>
                <a:spcPct val="170000"/>
              </a:lnSpc>
            </a:pPr>
            <a:r>
              <a:rPr lang="sk-SK" sz="1800" u="sng" dirty="0">
                <a:latin typeface="Arial" panose="020B0604020202020204" pitchFamily="34" charset="0"/>
                <a:cs typeface="Arial" panose="020B0604020202020204" pitchFamily="34" charset="0"/>
              </a:rPr>
              <a:t>KTO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– špeciálny pedagóg, psychológ, sociálny pedagóg, liečebný pedagóg, logopéd,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kariérový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poradca </a:t>
            </a:r>
          </a:p>
          <a:p>
            <a:pPr>
              <a:lnSpc>
                <a:spcPct val="170000"/>
              </a:lnSpc>
            </a:pPr>
            <a:r>
              <a:rPr lang="sk-SK" sz="1800" u="sng" dirty="0">
                <a:latin typeface="Arial" panose="020B0604020202020204" pitchFamily="34" charset="0"/>
                <a:cs typeface="Arial" panose="020B0604020202020204" pitchFamily="34" charset="0"/>
              </a:rPr>
              <a:t>ČO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– poskytuje, zabezpečuje, vykonáva, realizuje: špecializované odborné činnosti, </a:t>
            </a:r>
            <a:r>
              <a:rPr lang="sk-SK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komplexnú a diferenciálnu diagnostiku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;...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296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DFE25FC-135A-4BA6-A5E0-BC7E3CCF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41" y="856130"/>
            <a:ext cx="9404723" cy="1080247"/>
          </a:xfrm>
        </p:spPr>
        <p:txBody>
          <a:bodyPr/>
          <a:lstStyle/>
          <a:p>
            <a:r>
              <a:rPr lang="sk-SK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ŠCPP </a:t>
            </a:r>
            <a:r>
              <a:rPr lang="sk-SK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k-SK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celoslovenská pôsobnosť</a:t>
            </a:r>
            <a:br>
              <a:rPr lang="sk-SK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(odborná starostlivosť </a:t>
            </a:r>
            <a:r>
              <a:rPr lang="sk-SK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zdravotné postihnutia)</a:t>
            </a:r>
            <a:br>
              <a:rPr lang="sk-SK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2800" dirty="0">
              <a:solidFill>
                <a:schemeClr val="tx1"/>
              </a:solidFill>
            </a:endParaRP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9BC985BB-EF4F-4C06-96F2-FA89CF02C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1" y="2299447"/>
            <a:ext cx="11941537" cy="3563470"/>
          </a:xfrm>
        </p:spPr>
      </p:pic>
    </p:spTree>
    <p:extLst>
      <p:ext uri="{BB962C8B-B14F-4D97-AF65-F5344CB8AC3E}">
        <p14:creationId xmlns:p14="http://schemas.microsoft.com/office/powerpoint/2010/main" val="3684184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530</TotalTime>
  <Words>1131</Words>
  <Application>Microsoft Office PowerPoint</Application>
  <PresentationFormat>Širokouhlá</PresentationFormat>
  <Paragraphs>103</Paragraphs>
  <Slides>26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1" baseType="lpstr">
      <vt:lpstr>Arial</vt:lpstr>
      <vt:lpstr>Arial MT</vt:lpstr>
      <vt:lpstr>Century Gothic</vt:lpstr>
      <vt:lpstr>Wingdings 3</vt:lpstr>
      <vt:lpstr>Ión</vt:lpstr>
      <vt:lpstr>ZMENA ŠKOLSKÉHO ZÁKONA – podporné opatrenia/transformácia CPP</vt:lpstr>
      <vt:lpstr>INKLÚZIA vs. INTEGRÁCIA</vt:lpstr>
      <vt:lpstr>§ 7a) Individuálny vzdelávací program</vt:lpstr>
      <vt:lpstr> TRANSFORMÁCIA PORADENSKÝCH ZARIADENÍ - 5 podporných úrovní </vt:lpstr>
      <vt:lpstr>Podporná úroveň 1. a 2. stupňa (poskytuje škola)</vt:lpstr>
      <vt:lpstr>Podporná úroveň 3. a 4. stupňa (zabezpečuje CPP) </vt:lpstr>
      <vt:lpstr>DOKUMENTÁCIA</vt:lpstr>
      <vt:lpstr>Podporná úroveň 5. stupňa (zabezpečovaná a vykonávaná v špecializovanom CPP)</vt:lpstr>
      <vt:lpstr>ŠCPP - celoslovenská pôsobnosť (odborná starostlivosť pre zdravotné postihnutia) </vt:lpstr>
      <vt:lpstr>PODPORNÉ OPATRENIA</vt:lpstr>
      <vt:lpstr>Čo obsahuje Katalóg PO</vt:lpstr>
      <vt:lpstr>Prezentácia programu PowerPoint</vt:lpstr>
      <vt:lpstr>4 KROKY – proces realizácie</vt:lpstr>
      <vt:lpstr>ŽIADATELIA</vt:lpstr>
      <vt:lpstr>ODPOVEĎ ŽIADATEĽOVI</vt:lpstr>
      <vt:lpstr>PODANIE ŽIADOSTI</vt:lpstr>
      <vt:lpstr>VYJADRENIE K ŽIADOSTI</vt:lpstr>
      <vt:lpstr>VYJADRENIE RIADITEĽA</vt:lpstr>
      <vt:lpstr>Prezentácia programu PowerPoint</vt:lpstr>
      <vt:lpstr>Vyjadrenie riaditeľa školy/školského zariadenia:</vt:lpstr>
      <vt:lpstr>Prezentácia programu PowerPoint</vt:lpstr>
      <vt:lpstr>PRERUŠENIE PO alebo ich ZRUŠENIE</vt:lpstr>
      <vt:lpstr>Všeobecné PO</vt:lpstr>
      <vt:lpstr>CIELENÉ PO</vt:lpstr>
      <vt:lpstr>ŠPECIFICKÉ PO</vt:lpstr>
      <vt:lpstr>ZDROJE INFORMÁCIÍ: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Miroslava Mrázová</dc:creator>
  <cp:lastModifiedBy>Miroslava Mrázová</cp:lastModifiedBy>
  <cp:revision>26</cp:revision>
  <dcterms:created xsi:type="dcterms:W3CDTF">2024-01-29T21:13:41Z</dcterms:created>
  <dcterms:modified xsi:type="dcterms:W3CDTF">2024-01-31T17:58:18Z</dcterms:modified>
</cp:coreProperties>
</file>