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112" d="100"/>
          <a:sy n="112" d="100"/>
        </p:scale>
        <p:origin x="2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2A54C80-263E-416B-A8E0-580EDEADCBDC}" type="datetimeFigureOut">
              <a:rPr lang="en-US" dirty="0"/>
              <a:t>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1/10/2024</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1/10/2024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DF0DBD1-60BB-4338-A815-67C011A26011}"/>
              </a:ext>
            </a:extLst>
          </p:cNvPr>
          <p:cNvSpPr>
            <a:spLocks noGrp="1"/>
          </p:cNvSpPr>
          <p:nvPr>
            <p:ph type="ctrTitle"/>
          </p:nvPr>
        </p:nvSpPr>
        <p:spPr/>
        <p:txBody>
          <a:bodyPr/>
          <a:lstStyle/>
          <a:p>
            <a:r>
              <a:rPr lang="pl-PL" b="1" dirty="0">
                <a:solidFill>
                  <a:srgbClr val="0070C0"/>
                </a:solidFill>
                <a:latin typeface="Garamond" panose="02020404030301010803" pitchFamily="18" charset="0"/>
                <a:cs typeface="Arial" panose="020B0604020202020204" pitchFamily="34" charset="0"/>
              </a:rPr>
              <a:t>Zachowania przestępcze wśród młodzieży</a:t>
            </a:r>
          </a:p>
        </p:txBody>
      </p:sp>
      <p:sp>
        <p:nvSpPr>
          <p:cNvPr id="3" name="Podtytuł 2">
            <a:extLst>
              <a:ext uri="{FF2B5EF4-FFF2-40B4-BE49-F238E27FC236}">
                <a16:creationId xmlns:a16="http://schemas.microsoft.com/office/drawing/2014/main" id="{31DAE08C-A5E6-4D45-9DB2-6A3C0E24AB66}"/>
              </a:ext>
            </a:extLst>
          </p:cNvPr>
          <p:cNvSpPr>
            <a:spLocks noGrp="1"/>
          </p:cNvSpPr>
          <p:nvPr>
            <p:ph type="subTitle" idx="1"/>
          </p:nvPr>
        </p:nvSpPr>
        <p:spPr>
          <a:xfrm>
            <a:off x="2564296" y="5068957"/>
            <a:ext cx="7404651" cy="1043608"/>
          </a:xfrm>
        </p:spPr>
        <p:txBody>
          <a:bodyPr/>
          <a:lstStyle/>
          <a:p>
            <a:r>
              <a:rPr lang="pl-PL" dirty="0"/>
              <a:t>Prezentacja: </a:t>
            </a:r>
          </a:p>
          <a:p>
            <a:r>
              <a:rPr lang="pl-PL"/>
              <a:t>Marcin Mamiński</a:t>
            </a:r>
            <a:endParaRPr lang="pl-PL" dirty="0"/>
          </a:p>
        </p:txBody>
      </p:sp>
    </p:spTree>
    <p:extLst>
      <p:ext uri="{BB962C8B-B14F-4D97-AF65-F5344CB8AC3E}">
        <p14:creationId xmlns:p14="http://schemas.microsoft.com/office/powerpoint/2010/main" val="973562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93E9A47C-7076-43C6-8333-D34CD90AA465}"/>
              </a:ext>
            </a:extLst>
          </p:cNvPr>
          <p:cNvSpPr txBox="1"/>
          <p:nvPr/>
        </p:nvSpPr>
        <p:spPr>
          <a:xfrm>
            <a:off x="407504" y="2961694"/>
            <a:ext cx="8746435" cy="2862322"/>
          </a:xfrm>
          <a:prstGeom prst="rect">
            <a:avLst/>
          </a:prstGeom>
          <a:noFill/>
        </p:spPr>
        <p:txBody>
          <a:bodyPr wrap="square">
            <a:spAutoFit/>
          </a:bodyPr>
          <a:lstStyle/>
          <a:p>
            <a:r>
              <a:rPr lang="pl-PL" sz="2000" dirty="0">
                <a:latin typeface="Arial" panose="020B0604020202020204" pitchFamily="34" charset="0"/>
                <a:cs typeface="Arial" panose="020B0604020202020204" pitchFamily="34" charset="0"/>
              </a:rPr>
              <a:t>Szkoła jako nowe, pozadomowe środowisko dziecka może być również pierwotną przyczyną zaburzeń rozwojowych, może także powodować ujawnianie się już istniejących zaburzeń. A do czynników, które maja wpływ na to, że szkoła może stać się źródłem zaburzeń rozwoju dziecka możemy zaliczyć: </a:t>
            </a:r>
          </a:p>
          <a:p>
            <a:r>
              <a:rPr lang="pl-PL" sz="2000" dirty="0">
                <a:latin typeface="Arial" panose="020B0604020202020204" pitchFamily="34" charset="0"/>
                <a:cs typeface="Arial" panose="020B0604020202020204" pitchFamily="34" charset="0"/>
              </a:rPr>
              <a:t>⇒ Nieprawidłowe warunki życia szkolnego – np. przeludnienie klas, złe warunki lokalowe. ⇒ System wymagań nie jest dostosowany do możliwości dziecka, oraz nie prawidłowy system ich realizacji. ⇒ Niekorzystne dla procesu </a:t>
            </a:r>
            <a:r>
              <a:rPr lang="pl-PL" sz="2000" dirty="0" err="1">
                <a:latin typeface="Arial" panose="020B0604020202020204" pitchFamily="34" charset="0"/>
                <a:cs typeface="Arial" panose="020B0604020202020204" pitchFamily="34" charset="0"/>
              </a:rPr>
              <a:t>dydaktyczno</a:t>
            </a:r>
            <a:r>
              <a:rPr lang="pl-PL" sz="2000" dirty="0">
                <a:latin typeface="Arial" panose="020B0604020202020204" pitchFamily="34" charset="0"/>
                <a:cs typeface="Arial" panose="020B0604020202020204" pitchFamily="34" charset="0"/>
              </a:rPr>
              <a:t> – wychowawczego cechy nauczyciela. </a:t>
            </a:r>
          </a:p>
        </p:txBody>
      </p:sp>
      <p:pic>
        <p:nvPicPr>
          <p:cNvPr id="4" name="Obraz 3">
            <a:extLst>
              <a:ext uri="{FF2B5EF4-FFF2-40B4-BE49-F238E27FC236}">
                <a16:creationId xmlns:a16="http://schemas.microsoft.com/office/drawing/2014/main" id="{7AC98AD5-C791-431E-B9E7-242BC8142E73}"/>
              </a:ext>
            </a:extLst>
          </p:cNvPr>
          <p:cNvPicPr>
            <a:picLocks noChangeAspect="1"/>
          </p:cNvPicPr>
          <p:nvPr/>
        </p:nvPicPr>
        <p:blipFill>
          <a:blip r:embed="rId2"/>
          <a:stretch>
            <a:fillRect/>
          </a:stretch>
        </p:blipFill>
        <p:spPr>
          <a:xfrm>
            <a:off x="8686800" y="0"/>
            <a:ext cx="3505200" cy="2862322"/>
          </a:xfrm>
          <a:prstGeom prst="rect">
            <a:avLst/>
          </a:prstGeom>
        </p:spPr>
      </p:pic>
    </p:spTree>
    <p:extLst>
      <p:ext uri="{BB962C8B-B14F-4D97-AF65-F5344CB8AC3E}">
        <p14:creationId xmlns:p14="http://schemas.microsoft.com/office/powerpoint/2010/main" val="2419761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0D833961-167F-48A5-A561-73BB4E3FD4B8}"/>
              </a:ext>
            </a:extLst>
          </p:cNvPr>
          <p:cNvSpPr txBox="1"/>
          <p:nvPr/>
        </p:nvSpPr>
        <p:spPr>
          <a:xfrm>
            <a:off x="288234" y="1859340"/>
            <a:ext cx="11827566" cy="3477875"/>
          </a:xfrm>
          <a:prstGeom prst="rect">
            <a:avLst/>
          </a:prstGeom>
          <a:noFill/>
        </p:spPr>
        <p:txBody>
          <a:bodyPr wrap="square">
            <a:spAutoFit/>
          </a:bodyPr>
          <a:lstStyle/>
          <a:p>
            <a:r>
              <a:rPr lang="pl-PL" sz="2000" dirty="0">
                <a:latin typeface="Arial" panose="020B0604020202020204" pitchFamily="34" charset="0"/>
                <a:cs typeface="Arial" panose="020B0604020202020204" pitchFamily="34" charset="0"/>
              </a:rPr>
              <a:t>Wśród uczniów znajdują się grupy dzieci i młodzieży szczególnie</a:t>
            </a:r>
          </a:p>
          <a:p>
            <a:r>
              <a:rPr lang="pl-PL" sz="2000" dirty="0">
                <a:latin typeface="Arial" panose="020B0604020202020204" pitchFamily="34" charset="0"/>
                <a:cs typeface="Arial" panose="020B0604020202020204" pitchFamily="34" charset="0"/>
              </a:rPr>
              <a:t>narażone na niepowodzenia w szkole, są to dzieci:</a:t>
            </a:r>
          </a:p>
          <a:p>
            <a:r>
              <a:rPr lang="pl-PL" sz="2000" dirty="0">
                <a:latin typeface="Arial" panose="020B0604020202020204" pitchFamily="34" charset="0"/>
                <a:cs typeface="Arial" panose="020B0604020202020204" pitchFamily="34" charset="0"/>
              </a:rPr>
              <a:t>- z różnymi odchyleniami od normy w stopniu niewielkim, uczęszczające                                               do normalnych szkół.</a:t>
            </a:r>
          </a:p>
          <a:p>
            <a:r>
              <a:rPr lang="pl-PL" sz="2000" dirty="0">
                <a:latin typeface="Arial" panose="020B0604020202020204" pitchFamily="34" charset="0"/>
                <a:cs typeface="Arial" panose="020B0604020202020204" pitchFamily="34" charset="0"/>
              </a:rPr>
              <a:t>- z zaburzeniami w zakresie narządów ruch i postawy.</a:t>
            </a:r>
          </a:p>
          <a:p>
            <a:r>
              <a:rPr lang="pl-PL" sz="2000" dirty="0">
                <a:latin typeface="Arial" panose="020B0604020202020204" pitchFamily="34" charset="0"/>
                <a:cs typeface="Arial" panose="020B0604020202020204" pitchFamily="34" charset="0"/>
              </a:rPr>
              <a:t>- mniej zdolne, których możliwości intelektualne zamykają się w dolnych</a:t>
            </a:r>
          </a:p>
          <a:p>
            <a:r>
              <a:rPr lang="pl-PL" sz="2000" dirty="0">
                <a:latin typeface="Arial" panose="020B0604020202020204" pitchFamily="34" charset="0"/>
                <a:cs typeface="Arial" panose="020B0604020202020204" pitchFamily="34" charset="0"/>
              </a:rPr>
              <a:t> granicach normy.</a:t>
            </a:r>
          </a:p>
          <a:p>
            <a:r>
              <a:rPr lang="pl-PL" sz="2000" dirty="0">
                <a:latin typeface="Arial" panose="020B0604020202020204" pitchFamily="34" charset="0"/>
                <a:cs typeface="Arial" panose="020B0604020202020204" pitchFamily="34" charset="0"/>
              </a:rPr>
              <a:t>- z fragmentarycznymi deficytami rozwojowymi.</a:t>
            </a:r>
          </a:p>
          <a:p>
            <a:r>
              <a:rPr lang="pl-PL" sz="2000" dirty="0">
                <a:latin typeface="Arial" panose="020B0604020202020204" pitchFamily="34" charset="0"/>
                <a:cs typeface="Arial" panose="020B0604020202020204" pitchFamily="34" charset="0"/>
              </a:rPr>
              <a:t>- drugoroczne nie znajdujące w nowej klasie kolegów.</a:t>
            </a:r>
          </a:p>
          <a:p>
            <a:r>
              <a:rPr lang="pl-PL" sz="2000" dirty="0">
                <a:latin typeface="Arial" panose="020B0604020202020204" pitchFamily="34" charset="0"/>
                <a:cs typeface="Arial" panose="020B0604020202020204" pitchFamily="34" charset="0"/>
              </a:rPr>
              <a:t>- pochodzące z rodzin nie realizujących prawidłowo swej funkcji</a:t>
            </a:r>
          </a:p>
          <a:p>
            <a:r>
              <a:rPr lang="pl-PL" sz="2000" dirty="0">
                <a:latin typeface="Arial" panose="020B0604020202020204" pitchFamily="34" charset="0"/>
                <a:cs typeface="Arial" panose="020B0604020202020204" pitchFamily="34" charset="0"/>
              </a:rPr>
              <a:t> opiekuńczo – wychowawczej. </a:t>
            </a:r>
          </a:p>
        </p:txBody>
      </p:sp>
    </p:spTree>
    <p:extLst>
      <p:ext uri="{BB962C8B-B14F-4D97-AF65-F5344CB8AC3E}">
        <p14:creationId xmlns:p14="http://schemas.microsoft.com/office/powerpoint/2010/main" val="198536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411F7F-4F09-4C97-96FC-2C2AE169D3E3}"/>
              </a:ext>
            </a:extLst>
          </p:cNvPr>
          <p:cNvSpPr>
            <a:spLocks noGrp="1"/>
          </p:cNvSpPr>
          <p:nvPr>
            <p:ph type="title"/>
          </p:nvPr>
        </p:nvSpPr>
        <p:spPr>
          <a:xfrm>
            <a:off x="178905" y="258417"/>
            <a:ext cx="10048460" cy="1671983"/>
          </a:xfrm>
        </p:spPr>
        <p:txBody>
          <a:bodyPr>
            <a:noAutofit/>
          </a:bodyPr>
          <a:lstStyle/>
          <a:p>
            <a:r>
              <a:rPr lang="pl-PL" sz="4400" b="1" dirty="0">
                <a:solidFill>
                  <a:srgbClr val="0070C0"/>
                </a:solidFill>
                <a:latin typeface="Garamond" panose="02020404030301010803" pitchFamily="18" charset="0"/>
              </a:rPr>
              <a:t>Elementy determinujące przestępczość nieletnich </a:t>
            </a:r>
          </a:p>
        </p:txBody>
      </p:sp>
      <p:sp>
        <p:nvSpPr>
          <p:cNvPr id="4" name="pole tekstowe 3">
            <a:extLst>
              <a:ext uri="{FF2B5EF4-FFF2-40B4-BE49-F238E27FC236}">
                <a16:creationId xmlns:a16="http://schemas.microsoft.com/office/drawing/2014/main" id="{91FC5D53-3434-4FB9-B0CB-418D74702FD1}"/>
              </a:ext>
            </a:extLst>
          </p:cNvPr>
          <p:cNvSpPr txBox="1"/>
          <p:nvPr/>
        </p:nvSpPr>
        <p:spPr>
          <a:xfrm>
            <a:off x="178906" y="1739350"/>
            <a:ext cx="8736494" cy="3477875"/>
          </a:xfrm>
          <a:prstGeom prst="rect">
            <a:avLst/>
          </a:prstGeom>
          <a:noFill/>
        </p:spPr>
        <p:txBody>
          <a:bodyPr wrap="square">
            <a:spAutoFit/>
          </a:bodyPr>
          <a:lstStyle/>
          <a:p>
            <a:r>
              <a:rPr lang="pl-PL" sz="2000" dirty="0">
                <a:latin typeface="Arial" panose="020B0604020202020204" pitchFamily="34" charset="0"/>
                <a:cs typeface="Arial" panose="020B0604020202020204" pitchFamily="34" charset="0"/>
              </a:rPr>
              <a:t>- chęć zdobycia pieniędzy lub innych korzyści materialnych,</a:t>
            </a:r>
          </a:p>
          <a:p>
            <a:r>
              <a:rPr lang="pl-PL" sz="2000" dirty="0">
                <a:latin typeface="Arial" panose="020B0604020202020204" pitchFamily="34" charset="0"/>
                <a:cs typeface="Arial" panose="020B0604020202020204" pitchFamily="34" charset="0"/>
              </a:rPr>
              <a:t>- zaimponowanie kolegom i koleżankom,</a:t>
            </a:r>
          </a:p>
          <a:p>
            <a:r>
              <a:rPr lang="pl-PL" sz="2000" dirty="0">
                <a:latin typeface="Arial" panose="020B0604020202020204" pitchFamily="34" charset="0"/>
                <a:cs typeface="Arial" panose="020B0604020202020204" pitchFamily="34" charset="0"/>
              </a:rPr>
              <a:t>- namowa kolegów lub dorosłych osób,</a:t>
            </a:r>
          </a:p>
          <a:p>
            <a:r>
              <a:rPr lang="pl-PL" sz="2000" dirty="0">
                <a:latin typeface="Arial" panose="020B0604020202020204" pitchFamily="34" charset="0"/>
                <a:cs typeface="Arial" panose="020B0604020202020204" pitchFamily="34" charset="0"/>
              </a:rPr>
              <a:t>- chęć przebywania i realizowania się w grupach nie formalnych,</a:t>
            </a:r>
          </a:p>
          <a:p>
            <a:r>
              <a:rPr lang="pl-PL" sz="2000" dirty="0">
                <a:latin typeface="Arial" panose="020B0604020202020204" pitchFamily="34" charset="0"/>
                <a:cs typeface="Arial" panose="020B0604020202020204" pitchFamily="34" charset="0"/>
              </a:rPr>
              <a:t>- powielanie wzorców i </a:t>
            </a:r>
            <a:r>
              <a:rPr lang="pl-PL" sz="2000" dirty="0" err="1">
                <a:latin typeface="Arial" panose="020B0604020202020204" pitchFamily="34" charset="0"/>
                <a:cs typeface="Arial" panose="020B0604020202020204" pitchFamily="34" charset="0"/>
              </a:rPr>
              <a:t>zachowań</a:t>
            </a:r>
            <a:r>
              <a:rPr lang="pl-PL" sz="2000" dirty="0">
                <a:latin typeface="Arial" panose="020B0604020202020204" pitchFamily="34" charset="0"/>
                <a:cs typeface="Arial" panose="020B0604020202020204" pitchFamily="34" charset="0"/>
              </a:rPr>
              <a:t>, mających swoje źródło w domu</a:t>
            </a:r>
          </a:p>
          <a:p>
            <a:r>
              <a:rPr lang="pl-PL" sz="2000" dirty="0">
                <a:latin typeface="Arial" panose="020B0604020202020204" pitchFamily="34" charset="0"/>
                <a:cs typeface="Arial" panose="020B0604020202020204" pitchFamily="34" charset="0"/>
              </a:rPr>
              <a:t>rodzinnym, bądź lansowanych w środkach masowego przekazu, scen</a:t>
            </a:r>
          </a:p>
          <a:p>
            <a:r>
              <a:rPr lang="pl-PL" sz="2000" dirty="0">
                <a:latin typeface="Arial" panose="020B0604020202020204" pitchFamily="34" charset="0"/>
                <a:cs typeface="Arial" panose="020B0604020202020204" pitchFamily="34" charset="0"/>
              </a:rPr>
              <a:t> przemocy, okrucieństwa, agresji, gwałtu,</a:t>
            </a:r>
          </a:p>
          <a:p>
            <a:r>
              <a:rPr lang="pl-PL" sz="2000" dirty="0">
                <a:latin typeface="Arial" panose="020B0604020202020204" pitchFamily="34" charset="0"/>
                <a:cs typeface="Arial" panose="020B0604020202020204" pitchFamily="34" charset="0"/>
              </a:rPr>
              <a:t>- poczucie bezkarności za wcześniejsze czyny oraz poszukiwanie akceptacji,</a:t>
            </a:r>
          </a:p>
          <a:p>
            <a:r>
              <a:rPr lang="pl-PL" sz="2000" dirty="0">
                <a:latin typeface="Arial" panose="020B0604020202020204" pitchFamily="34" charset="0"/>
                <a:cs typeface="Arial" panose="020B0604020202020204" pitchFamily="34" charset="0"/>
              </a:rPr>
              <a:t> nie mogących znaleźć oparcia i poczucia bezpieczeństwa wśród rodziców</a:t>
            </a:r>
          </a:p>
          <a:p>
            <a:r>
              <a:rPr lang="pl-PL" sz="2000" dirty="0">
                <a:latin typeface="Arial" panose="020B0604020202020204" pitchFamily="34" charset="0"/>
                <a:cs typeface="Arial" panose="020B0604020202020204" pitchFamily="34" charset="0"/>
              </a:rPr>
              <a:t> lub opiekunów. </a:t>
            </a:r>
          </a:p>
        </p:txBody>
      </p:sp>
      <p:pic>
        <p:nvPicPr>
          <p:cNvPr id="2050" name="Picture 2" descr="Przestępczość nieletnich">
            <a:extLst>
              <a:ext uri="{FF2B5EF4-FFF2-40B4-BE49-F238E27FC236}">
                <a16:creationId xmlns:a16="http://schemas.microsoft.com/office/drawing/2014/main" id="{2770417F-2BC5-429E-9D36-53A6B3A0B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8930" y="1143000"/>
            <a:ext cx="3853070" cy="3279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631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85BDFF-C9B3-48F1-9F92-E0E7DC220BD3}"/>
              </a:ext>
            </a:extLst>
          </p:cNvPr>
          <p:cNvSpPr>
            <a:spLocks noGrp="1"/>
          </p:cNvSpPr>
          <p:nvPr>
            <p:ph type="title"/>
          </p:nvPr>
        </p:nvSpPr>
        <p:spPr>
          <a:xfrm>
            <a:off x="268356" y="248478"/>
            <a:ext cx="9909313" cy="834887"/>
          </a:xfrm>
        </p:spPr>
        <p:txBody>
          <a:bodyPr>
            <a:noAutofit/>
          </a:bodyPr>
          <a:lstStyle/>
          <a:p>
            <a:r>
              <a:rPr lang="pl-PL" sz="4400" b="1" dirty="0">
                <a:solidFill>
                  <a:srgbClr val="0070C0"/>
                </a:solidFill>
                <a:latin typeface="Garamond" panose="02020404030301010803" pitchFamily="18" charset="0"/>
              </a:rPr>
              <a:t>Przestępstwa nieletnich w statystykach</a:t>
            </a:r>
          </a:p>
        </p:txBody>
      </p:sp>
      <p:pic>
        <p:nvPicPr>
          <p:cNvPr id="4098" name="Picture 2" descr="ZJAWISKO PRZESTĘPCZOŚCI NIELETNICH W POLSCE">
            <a:extLst>
              <a:ext uri="{FF2B5EF4-FFF2-40B4-BE49-F238E27FC236}">
                <a16:creationId xmlns:a16="http://schemas.microsoft.com/office/drawing/2014/main" id="{E7534028-EFE1-405C-BC57-6BC6E87ABC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203" y="1590261"/>
            <a:ext cx="7084612" cy="3389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94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Niebezpieczna przestępczość w polskich szkołach - GazetaPrawna.pl">
            <a:extLst>
              <a:ext uri="{FF2B5EF4-FFF2-40B4-BE49-F238E27FC236}">
                <a16:creationId xmlns:a16="http://schemas.microsoft.com/office/drawing/2014/main" id="{E5FF7485-24E1-4ADA-A18F-60802FBBE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222" y="1182756"/>
            <a:ext cx="9047839" cy="508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469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Młodzi przestępcy - artykuły | Poznań Nasze Miasto">
            <a:extLst>
              <a:ext uri="{FF2B5EF4-FFF2-40B4-BE49-F238E27FC236}">
                <a16:creationId xmlns:a16="http://schemas.microsoft.com/office/drawing/2014/main" id="{AA56C2E4-BA8B-4FD8-A21B-0187CC988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140" y="547744"/>
            <a:ext cx="9004852" cy="6310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343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28792AD7-3398-4E80-9CB4-EFFDEEC384BB}"/>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3048452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IF dziękuję za uwagę - Animowane obrazy za darmo">
            <a:extLst>
              <a:ext uri="{FF2B5EF4-FFF2-40B4-BE49-F238E27FC236}">
                <a16:creationId xmlns:a16="http://schemas.microsoft.com/office/drawing/2014/main" id="{85AA41BB-0945-4708-8CFB-C2A9E8F9D5B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390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104E7CE6-6DC7-465E-844E-191422AB1DBB}"/>
              </a:ext>
            </a:extLst>
          </p:cNvPr>
          <p:cNvSpPr txBox="1"/>
          <p:nvPr/>
        </p:nvSpPr>
        <p:spPr>
          <a:xfrm>
            <a:off x="477078" y="576470"/>
            <a:ext cx="8676861" cy="5262979"/>
          </a:xfrm>
          <a:prstGeom prst="rect">
            <a:avLst/>
          </a:prstGeom>
          <a:noFill/>
        </p:spPr>
        <p:txBody>
          <a:bodyPr wrap="square">
            <a:spAutoFit/>
          </a:bodyPr>
          <a:lstStyle/>
          <a:p>
            <a:r>
              <a:rPr lang="pl-PL" sz="2400" dirty="0">
                <a:latin typeface="Garamond" panose="02020404030301010803" pitchFamily="18" charset="0"/>
                <a:cs typeface="Arial" panose="020B0604020202020204" pitchFamily="34" charset="0"/>
              </a:rPr>
              <a:t>Przestępczość wśród nieletnich istnieje od zawsze. Była jeszcze przed narodzinami Chrystusa i w średniowieczu, była za panowania Mieszka I </a:t>
            </a:r>
            <a:r>
              <a:rPr lang="pl-PL" sz="2400" dirty="0" err="1">
                <a:latin typeface="Garamond" panose="02020404030301010803" pitchFamily="18" charset="0"/>
                <a:cs typeface="Arial" panose="020B0604020202020204" pitchFamily="34" charset="0"/>
              </a:rPr>
              <a:t>i</a:t>
            </a:r>
            <a:r>
              <a:rPr lang="pl-PL" sz="2400" dirty="0">
                <a:latin typeface="Garamond" panose="02020404030301010803" pitchFamily="18" charset="0"/>
                <a:cs typeface="Arial" panose="020B0604020202020204" pitchFamily="34" charset="0"/>
              </a:rPr>
              <a:t> trwa do dnia dzisiejszego. Z tą tylko różnicą, że we współczesnym świecie jest ona zjawiskiem coraz bardziej widocznym i narastającym.  W swej destruktywnej postaci stanowi ona poważny problem, jest uznawana za zjawisko społeczne, z uwagi na rozmiary i różne formy jej przejawów. Obecnie podkreśla się powiązanie tego zjawiska z wielkim rozwojem, postępem technicznym i urbanizacją. Co za tym idzie ruchliwością społeczną szerokich mas ludności i przemianami zachodzących w stosunkach rodzinnych. Objawami tego jest wzrost narkomanii, alkoholizmu, samobójstw i przestępczości głównie wśród młodocianych. Przystępując do analizy zjawiska przestępczości należałoby wyjaśnić pojęcia związane z tym problemem takie jak: przestępstwo, przestępczość, nieletni. </a:t>
            </a:r>
          </a:p>
        </p:txBody>
      </p:sp>
    </p:spTree>
    <p:extLst>
      <p:ext uri="{BB962C8B-B14F-4D97-AF65-F5344CB8AC3E}">
        <p14:creationId xmlns:p14="http://schemas.microsoft.com/office/powerpoint/2010/main" val="2593050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C16C75F-426E-4F23-BA4C-AD30EA844281}"/>
              </a:ext>
            </a:extLst>
          </p:cNvPr>
          <p:cNvSpPr>
            <a:spLocks noGrp="1"/>
          </p:cNvSpPr>
          <p:nvPr>
            <p:ph type="title"/>
          </p:nvPr>
        </p:nvSpPr>
        <p:spPr>
          <a:xfrm>
            <a:off x="677334" y="609600"/>
            <a:ext cx="8596668" cy="742122"/>
          </a:xfrm>
        </p:spPr>
        <p:txBody>
          <a:bodyPr>
            <a:normAutofit fontScale="90000"/>
          </a:bodyPr>
          <a:lstStyle/>
          <a:p>
            <a:r>
              <a:rPr lang="pl-PL" sz="4400" b="1" dirty="0">
                <a:solidFill>
                  <a:srgbClr val="0070C0"/>
                </a:solidFill>
                <a:latin typeface="Garamond" panose="02020404030301010803" pitchFamily="18" charset="0"/>
              </a:rPr>
              <a:t>Definicja przestępstwa</a:t>
            </a:r>
          </a:p>
        </p:txBody>
      </p:sp>
      <p:sp>
        <p:nvSpPr>
          <p:cNvPr id="4" name="pole tekstowe 3">
            <a:extLst>
              <a:ext uri="{FF2B5EF4-FFF2-40B4-BE49-F238E27FC236}">
                <a16:creationId xmlns:a16="http://schemas.microsoft.com/office/drawing/2014/main" id="{C424726B-FC54-413C-A737-331C331797F5}"/>
              </a:ext>
            </a:extLst>
          </p:cNvPr>
          <p:cNvSpPr txBox="1"/>
          <p:nvPr/>
        </p:nvSpPr>
        <p:spPr>
          <a:xfrm>
            <a:off x="347870" y="1997839"/>
            <a:ext cx="9084365" cy="2246769"/>
          </a:xfrm>
          <a:prstGeom prst="rect">
            <a:avLst/>
          </a:prstGeom>
          <a:noFill/>
        </p:spPr>
        <p:txBody>
          <a:bodyPr wrap="square">
            <a:spAutoFit/>
          </a:bodyPr>
          <a:lstStyle/>
          <a:p>
            <a:r>
              <a:rPr lang="pl-PL" sz="2000" dirty="0">
                <a:latin typeface="Arial" panose="020B0604020202020204" pitchFamily="34" charset="0"/>
              </a:rPr>
              <a:t>Polski Kodeks karny z 1997 r. nie zawiera definicji przestępstwa, lecz można ją skonstruować na podstawie następujących przepisów części ogólnej Kodeksu karnego: art. 1, 2, 7 i 9 KK. Przestępstwem jest czyn zabroniony pod groźbą kary jako zbrodnia albo występek, przez ustawę obowiązującą w czasie jego popełnienia, bezprawny, zawiniony i społecznie szkodliwy w stopniu wyższym niż znikomy. Powyższa definicja przestępstwa jest definicją formalno-materialną.</a:t>
            </a:r>
            <a:endParaRPr lang="pl-PL" sz="2000" dirty="0"/>
          </a:p>
        </p:txBody>
      </p:sp>
      <p:sp>
        <p:nvSpPr>
          <p:cNvPr id="6" name="pole tekstowe 5">
            <a:extLst>
              <a:ext uri="{FF2B5EF4-FFF2-40B4-BE49-F238E27FC236}">
                <a16:creationId xmlns:a16="http://schemas.microsoft.com/office/drawing/2014/main" id="{5A919B4E-CDCB-49ED-9AB3-583E5EC71506}"/>
              </a:ext>
            </a:extLst>
          </p:cNvPr>
          <p:cNvSpPr txBox="1"/>
          <p:nvPr/>
        </p:nvSpPr>
        <p:spPr>
          <a:xfrm>
            <a:off x="437322" y="4244607"/>
            <a:ext cx="8994913" cy="1323439"/>
          </a:xfrm>
          <a:prstGeom prst="rect">
            <a:avLst/>
          </a:prstGeom>
          <a:noFill/>
        </p:spPr>
        <p:txBody>
          <a:bodyPr wrap="square">
            <a:spAutoFit/>
          </a:bodyPr>
          <a:lstStyle/>
          <a:p>
            <a:r>
              <a:rPr lang="pl-PL" sz="2000" b="0" i="0" dirty="0">
                <a:effectLst/>
                <a:latin typeface="Arial" panose="020B0604020202020204" pitchFamily="34" charset="0"/>
              </a:rPr>
              <a:t>Definicja formalna przestępstwa, istniejąca na gruncie prawa karnego znakomitej większości państw, odwołuje się jedynie do wyczerpania zachowaniem sprawcy </a:t>
            </a:r>
            <a:r>
              <a:rPr lang="pl-PL" sz="2000" dirty="0">
                <a:latin typeface="Arial" panose="020B0604020202020204" pitchFamily="34" charset="0"/>
              </a:rPr>
              <a:t>ustawowych</a:t>
            </a:r>
            <a:r>
              <a:rPr lang="pl-PL" sz="2000" b="0" i="0" dirty="0">
                <a:effectLst/>
                <a:latin typeface="Arial" panose="020B0604020202020204" pitchFamily="34" charset="0"/>
              </a:rPr>
              <a:t> znamion </a:t>
            </a:r>
            <a:r>
              <a:rPr lang="pl-PL" sz="2000" dirty="0">
                <a:latin typeface="Arial" panose="020B0604020202020204" pitchFamily="34" charset="0"/>
              </a:rPr>
              <a:t>czynu zabronionego</a:t>
            </a:r>
            <a:r>
              <a:rPr lang="pl-PL" sz="2000" b="0" i="0" dirty="0">
                <a:effectLst/>
                <a:latin typeface="Arial" panose="020B0604020202020204" pitchFamily="34" charset="0"/>
              </a:rPr>
              <a:t>, ignorując kwestię negatywnego wpływu tego czynu na funkcjonowanie </a:t>
            </a:r>
            <a:r>
              <a:rPr lang="pl-PL" sz="2000" dirty="0">
                <a:latin typeface="Arial" panose="020B0604020202020204" pitchFamily="34" charset="0"/>
              </a:rPr>
              <a:t>społeczeństwa</a:t>
            </a:r>
            <a:r>
              <a:rPr lang="pl-PL" sz="2000" b="0" i="0" dirty="0">
                <a:effectLst/>
                <a:latin typeface="Arial" panose="020B0604020202020204" pitchFamily="34" charset="0"/>
              </a:rPr>
              <a:t>.</a:t>
            </a:r>
            <a:endParaRPr lang="pl-PL" sz="2000" dirty="0"/>
          </a:p>
        </p:txBody>
      </p:sp>
      <p:pic>
        <p:nvPicPr>
          <p:cNvPr id="1026" name="Picture 2" descr="Przestępstwo komputerowe - definicja ⋆ OpenSecurity.pl">
            <a:extLst>
              <a:ext uri="{FF2B5EF4-FFF2-40B4-BE49-F238E27FC236}">
                <a16:creationId xmlns:a16="http://schemas.microsoft.com/office/drawing/2014/main" id="{E8AA5E35-E16B-4925-BD9C-A0A933994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2796" y="0"/>
            <a:ext cx="3049204" cy="203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64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A684A1E6-EC7D-46F9-BEBF-E0CFB04277CD}"/>
              </a:ext>
            </a:extLst>
          </p:cNvPr>
          <p:cNvSpPr txBox="1"/>
          <p:nvPr/>
        </p:nvSpPr>
        <p:spPr>
          <a:xfrm>
            <a:off x="188843" y="335846"/>
            <a:ext cx="9124122" cy="4708981"/>
          </a:xfrm>
          <a:prstGeom prst="rect">
            <a:avLst/>
          </a:prstGeom>
          <a:noFill/>
        </p:spPr>
        <p:txBody>
          <a:bodyPr wrap="square">
            <a:spAutoFit/>
          </a:bodyPr>
          <a:lstStyle/>
          <a:p>
            <a:pPr algn="l"/>
            <a:r>
              <a:rPr lang="pl-PL" sz="2000" b="0" i="0" dirty="0">
                <a:effectLst/>
                <a:latin typeface="Arial" panose="020B0604020202020204" pitchFamily="34" charset="0"/>
              </a:rPr>
              <a:t>Koncepcja materialnej istoty przestępstwa, zwanej też społeczną, zwraca uwagę, że przestępstwo jest faktem społecznym, w związku z czym postuluje się, aby </a:t>
            </a:r>
            <a:r>
              <a:rPr lang="pl-PL" sz="2000" dirty="0">
                <a:latin typeface="Arial" panose="020B0604020202020204" pitchFamily="34" charset="0"/>
              </a:rPr>
              <a:t>prawodawca</a:t>
            </a:r>
            <a:r>
              <a:rPr lang="pl-PL" sz="2000" b="0" i="0" dirty="0">
                <a:effectLst/>
                <a:latin typeface="Arial" panose="020B0604020202020204" pitchFamily="34" charset="0"/>
              </a:rPr>
              <a:t> zakazywał pod groźbą kary jedynie czynów szkodliwych społecznie. Postulat, aby zaistnienie społecznej szkodliwości czynu było warunkiem koniecznym do uznania go za przestępstwo, kierowany jest również do stosujących prawo karne, przede wszystkim </a:t>
            </a:r>
            <a:r>
              <a:rPr lang="pl-PL" sz="2000" dirty="0">
                <a:latin typeface="Arial" panose="020B0604020202020204" pitchFamily="34" charset="0"/>
              </a:rPr>
              <a:t>sądów</a:t>
            </a:r>
            <a:r>
              <a:rPr lang="pl-PL" sz="2000" b="0" i="0" dirty="0">
                <a:effectLst/>
                <a:latin typeface="Arial" panose="020B0604020202020204" pitchFamily="34" charset="0"/>
              </a:rPr>
              <a:t>. Uwzględnia to polskie prawo karne, które stanowi, że chociaż zachowanie sprawcy wypełnia znamiona czynu zabronionego, to przestępstwem nie jest, jeżeli jest szkodliwe społecznie w stopniu znikomym albo w ogóle nie cechuje się społeczną szkodliwością (art. 1 § 2 Kodeksu karnego).</a:t>
            </a:r>
          </a:p>
          <a:p>
            <a:pPr algn="l"/>
            <a:r>
              <a:rPr lang="pl-PL" sz="2000" b="0" i="0" dirty="0">
                <a:effectLst/>
                <a:latin typeface="Arial" panose="020B0604020202020204" pitchFamily="34" charset="0"/>
              </a:rPr>
              <a:t>Należy dodać, że możliwa jest także ściśle materialna definicja przestępstwa – przestępstwo jest czynem społecznie szkodliwym (względnie społecznie niebezpiecznym). Definicja taka nie jest możliwa do zaakceptowania na gruncie nowoczesnego prawa karnego, całkowicie ignoruje bowiem konieczność opisania czynu w ustawie, co narusza </a:t>
            </a:r>
            <a:r>
              <a:rPr lang="pl-PL" sz="2000" dirty="0">
                <a:latin typeface="Arial" panose="020B0604020202020204" pitchFamily="34" charset="0"/>
              </a:rPr>
              <a:t>gwarancyjną funkcję prawa karnego</a:t>
            </a:r>
            <a:r>
              <a:rPr lang="pl-PL" sz="2000" b="0" i="0" dirty="0">
                <a:effectLst/>
                <a:latin typeface="Arial" panose="020B0604020202020204" pitchFamily="34" charset="0"/>
              </a:rPr>
              <a:t>.</a:t>
            </a:r>
          </a:p>
        </p:txBody>
      </p:sp>
    </p:spTree>
    <p:extLst>
      <p:ext uri="{BB962C8B-B14F-4D97-AF65-F5344CB8AC3E}">
        <p14:creationId xmlns:p14="http://schemas.microsoft.com/office/powerpoint/2010/main" val="825143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8D345E-764E-466C-AA3E-D49AE1B43F81}"/>
              </a:ext>
            </a:extLst>
          </p:cNvPr>
          <p:cNvSpPr>
            <a:spLocks noGrp="1"/>
          </p:cNvSpPr>
          <p:nvPr>
            <p:ph type="title"/>
          </p:nvPr>
        </p:nvSpPr>
        <p:spPr>
          <a:xfrm>
            <a:off x="677334" y="268358"/>
            <a:ext cx="8596668" cy="695738"/>
          </a:xfrm>
        </p:spPr>
        <p:txBody>
          <a:bodyPr>
            <a:normAutofit fontScale="90000"/>
          </a:bodyPr>
          <a:lstStyle/>
          <a:p>
            <a:r>
              <a:rPr lang="pl-PL" sz="4400" b="1" dirty="0">
                <a:solidFill>
                  <a:srgbClr val="0070C0"/>
                </a:solidFill>
                <a:latin typeface="Garamond" panose="02020404030301010803" pitchFamily="18" charset="0"/>
              </a:rPr>
              <a:t>Nieletni - definicja</a:t>
            </a:r>
          </a:p>
        </p:txBody>
      </p:sp>
      <p:sp>
        <p:nvSpPr>
          <p:cNvPr id="4" name="pole tekstowe 3">
            <a:extLst>
              <a:ext uri="{FF2B5EF4-FFF2-40B4-BE49-F238E27FC236}">
                <a16:creationId xmlns:a16="http://schemas.microsoft.com/office/drawing/2014/main" id="{2A0261B3-0B1C-435D-AA55-8C77A1F12AC5}"/>
              </a:ext>
            </a:extLst>
          </p:cNvPr>
          <p:cNvSpPr txBox="1"/>
          <p:nvPr/>
        </p:nvSpPr>
        <p:spPr>
          <a:xfrm>
            <a:off x="288234" y="1997765"/>
            <a:ext cx="10207488" cy="3170099"/>
          </a:xfrm>
          <a:prstGeom prst="rect">
            <a:avLst/>
          </a:prstGeom>
          <a:noFill/>
        </p:spPr>
        <p:txBody>
          <a:bodyPr wrap="square">
            <a:spAutoFit/>
          </a:bodyPr>
          <a:lstStyle/>
          <a:p>
            <a:pPr algn="l"/>
            <a:r>
              <a:rPr lang="pl-PL" sz="2000" b="1" i="0" dirty="0">
                <a:effectLst/>
                <a:latin typeface="Arial" panose="020B0604020202020204" pitchFamily="34" charset="0"/>
              </a:rPr>
              <a:t>Nieletni</a:t>
            </a:r>
            <a:r>
              <a:rPr lang="pl-PL" sz="2000" b="0" i="0" dirty="0">
                <a:effectLst/>
                <a:latin typeface="Arial" panose="020B0604020202020204" pitchFamily="34" charset="0"/>
              </a:rPr>
              <a:t> – w rozumieniu </a:t>
            </a:r>
            <a:r>
              <a:rPr lang="pl-PL" sz="2000" dirty="0">
                <a:latin typeface="Arial" panose="020B0604020202020204" pitchFamily="34" charset="0"/>
              </a:rPr>
              <a:t>prawa karnego</a:t>
            </a:r>
            <a:r>
              <a:rPr lang="pl-PL" sz="2000" b="0" i="0" dirty="0">
                <a:effectLst/>
                <a:latin typeface="Arial" panose="020B0604020202020204" pitchFamily="34" charset="0"/>
              </a:rPr>
              <a:t> osoba, która w momencie popełnienia </a:t>
            </a:r>
            <a:r>
              <a:rPr lang="pl-PL" sz="2000" dirty="0">
                <a:latin typeface="Arial" panose="020B0604020202020204" pitchFamily="34" charset="0"/>
              </a:rPr>
              <a:t>czynu zabronionego</a:t>
            </a:r>
            <a:r>
              <a:rPr lang="pl-PL" sz="2000" b="0" i="0" dirty="0">
                <a:effectLst/>
                <a:latin typeface="Arial" panose="020B0604020202020204" pitchFamily="34" charset="0"/>
              </a:rPr>
              <a:t> nie ukończyła 17. roku życia. </a:t>
            </a:r>
            <a:r>
              <a:rPr lang="pl-PL" sz="2000" dirty="0">
                <a:latin typeface="Arial" panose="020B0604020202020204" pitchFamily="34" charset="0"/>
              </a:rPr>
              <a:t>Odpowiada ona karnie</a:t>
            </a:r>
            <a:r>
              <a:rPr lang="pl-PL" sz="2000" b="0" i="0" dirty="0">
                <a:effectLst/>
                <a:latin typeface="Arial" panose="020B0604020202020204" pitchFamily="34" charset="0"/>
              </a:rPr>
              <a:t> tylko w szczególnych przypadkach, określonych w art. 10 § 2 </a:t>
            </a:r>
            <a:r>
              <a:rPr lang="pl-PL" sz="2000" dirty="0">
                <a:latin typeface="Arial" panose="020B0604020202020204" pitchFamily="34" charset="0"/>
              </a:rPr>
              <a:t>Kodeksu karnego</a:t>
            </a:r>
            <a:r>
              <a:rPr lang="pl-PL" sz="2000" b="0" i="0" dirty="0">
                <a:effectLst/>
                <a:latin typeface="Arial" panose="020B0604020202020204" pitchFamily="34" charset="0"/>
              </a:rPr>
              <a:t> oraz w art. 13 i art. 94 </a:t>
            </a:r>
            <a:r>
              <a:rPr lang="pl-PL" sz="2000" dirty="0">
                <a:latin typeface="Arial" panose="020B0604020202020204" pitchFamily="34" charset="0"/>
              </a:rPr>
              <a:t>ustawy o postępowaniu w sprawach nieletnich</a:t>
            </a:r>
            <a:r>
              <a:rPr lang="pl-PL" sz="2000" b="0" i="0" dirty="0">
                <a:effectLst/>
                <a:latin typeface="Arial" panose="020B0604020202020204" pitchFamily="34" charset="0"/>
              </a:rPr>
              <a:t> z 1982 roku.</a:t>
            </a:r>
          </a:p>
          <a:p>
            <a:pPr algn="l"/>
            <a:r>
              <a:rPr lang="pl-PL" sz="2000" b="0" i="0" dirty="0">
                <a:effectLst/>
                <a:latin typeface="Arial" panose="020B0604020202020204" pitchFamily="34" charset="0"/>
              </a:rPr>
              <a:t>Ustawa o postępowaniu w sprawach nieletnich kwalifikuje wiek osoby nieletniej:</a:t>
            </a:r>
          </a:p>
          <a:p>
            <a:pPr algn="l">
              <a:buFont typeface="Arial" panose="020B0604020202020204" pitchFamily="34" charset="0"/>
              <a:buChar char="•"/>
            </a:pPr>
            <a:r>
              <a:rPr lang="pl-PL" sz="2000" b="0" i="0" dirty="0">
                <a:effectLst/>
                <a:latin typeface="Arial" panose="020B0604020202020204" pitchFamily="34" charset="0"/>
              </a:rPr>
              <a:t>do 18. roku życia – zapobieganie i zwalczanie demoralizacji</a:t>
            </a:r>
          </a:p>
          <a:p>
            <a:pPr algn="l">
              <a:buFont typeface="Arial" panose="020B0604020202020204" pitchFamily="34" charset="0"/>
              <a:buChar char="•"/>
            </a:pPr>
            <a:r>
              <a:rPr lang="pl-PL" sz="2000" b="0" i="0" dirty="0">
                <a:effectLst/>
                <a:latin typeface="Arial" panose="020B0604020202020204" pitchFamily="34" charset="0"/>
              </a:rPr>
              <a:t>od 13. do 17. roku życia – postępowanie o czyny karalne (przestępstwa, przestępstwa skarbowe oraz niektóre wykroczenia)</a:t>
            </a:r>
          </a:p>
          <a:p>
            <a:pPr algn="l">
              <a:buFont typeface="Arial" panose="020B0604020202020204" pitchFamily="34" charset="0"/>
              <a:buChar char="•"/>
            </a:pPr>
            <a:r>
              <a:rPr lang="pl-PL" sz="2000" b="0" i="0" dirty="0">
                <a:effectLst/>
                <a:latin typeface="Arial" panose="020B0604020202020204" pitchFamily="34" charset="0"/>
              </a:rPr>
              <a:t>nie dłużej niż do ukończenia 21. roku życia – wykonywanie środków wychowawczych     i środka poprawczego.</a:t>
            </a:r>
          </a:p>
        </p:txBody>
      </p:sp>
    </p:spTree>
    <p:extLst>
      <p:ext uri="{BB962C8B-B14F-4D97-AF65-F5344CB8AC3E}">
        <p14:creationId xmlns:p14="http://schemas.microsoft.com/office/powerpoint/2010/main" val="3549908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B7155A83-DCF9-4E07-A32E-A1473E8704A0}"/>
              </a:ext>
            </a:extLst>
          </p:cNvPr>
          <p:cNvSpPr txBox="1"/>
          <p:nvPr/>
        </p:nvSpPr>
        <p:spPr>
          <a:xfrm>
            <a:off x="357809" y="2683565"/>
            <a:ext cx="8796130" cy="2862322"/>
          </a:xfrm>
          <a:prstGeom prst="rect">
            <a:avLst/>
          </a:prstGeom>
          <a:noFill/>
        </p:spPr>
        <p:txBody>
          <a:bodyPr wrap="square">
            <a:spAutoFit/>
          </a:bodyPr>
          <a:lstStyle/>
          <a:p>
            <a:pPr algn="l"/>
            <a:r>
              <a:rPr lang="pl-PL" sz="2000" b="0" i="0" dirty="0">
                <a:effectLst/>
                <a:latin typeface="Arial" panose="020B0604020202020204" pitchFamily="34" charset="0"/>
              </a:rPr>
              <a:t>Stosując wszelkie środki wychowawcze lub poprawcze, sąd powinien kierować się dobrem nieletniego.</a:t>
            </a:r>
          </a:p>
          <a:p>
            <a:pPr algn="l"/>
            <a:r>
              <a:rPr lang="pl-PL" sz="2000" b="0" i="0" dirty="0">
                <a:effectLst/>
                <a:latin typeface="Arial" panose="020B0604020202020204" pitchFamily="34" charset="0"/>
              </a:rPr>
              <a:t>Nieletni odpowiada z zasady przed </a:t>
            </a:r>
            <a:r>
              <a:rPr lang="pl-PL" sz="2000" dirty="0">
                <a:latin typeface="Arial" panose="020B0604020202020204" pitchFamily="34" charset="0"/>
              </a:rPr>
              <a:t>sądem rodzinnym</a:t>
            </a:r>
            <a:r>
              <a:rPr lang="pl-PL" sz="2000" b="0" i="0" dirty="0">
                <a:effectLst/>
                <a:latin typeface="Arial" panose="020B0604020202020204" pitchFamily="34" charset="0"/>
              </a:rPr>
              <a:t>, a przed </a:t>
            </a:r>
            <a:r>
              <a:rPr lang="pl-PL" sz="2000" dirty="0">
                <a:latin typeface="Arial" panose="020B0604020202020204" pitchFamily="34" charset="0"/>
              </a:rPr>
              <a:t>sądem karnym</a:t>
            </a:r>
            <a:r>
              <a:rPr lang="pl-PL" sz="2000" b="0" i="0" dirty="0">
                <a:effectLst/>
                <a:latin typeface="Arial" panose="020B0604020202020204" pitchFamily="34" charset="0"/>
              </a:rPr>
              <a:t> w przypadku:</a:t>
            </a:r>
          </a:p>
          <a:p>
            <a:pPr algn="l">
              <a:buFont typeface="+mj-lt"/>
              <a:buAutoNum type="arabicPeriod"/>
            </a:pPr>
            <a:r>
              <a:rPr lang="pl-PL" sz="2000" b="0" i="0" dirty="0">
                <a:effectLst/>
                <a:latin typeface="Arial" panose="020B0604020202020204" pitchFamily="34" charset="0"/>
              </a:rPr>
              <a:t>określonym w </a:t>
            </a:r>
            <a:r>
              <a:rPr lang="pl-PL" sz="2000" dirty="0">
                <a:latin typeface="Arial" panose="020B0604020202020204" pitchFamily="34" charset="0"/>
              </a:rPr>
              <a:t>art. 10 § 2 Kodeksu karnego</a:t>
            </a:r>
            <a:endParaRPr lang="pl-PL" sz="2000" b="0" i="0" dirty="0">
              <a:effectLst/>
              <a:latin typeface="Arial" panose="020B0604020202020204" pitchFamily="34" charset="0"/>
            </a:endParaRPr>
          </a:p>
          <a:p>
            <a:pPr algn="l">
              <a:buFont typeface="+mj-lt"/>
              <a:buAutoNum type="arabicPeriod"/>
            </a:pPr>
            <a:r>
              <a:rPr lang="pl-PL" sz="2000" b="0" i="0" dirty="0">
                <a:effectLst/>
                <a:latin typeface="Arial" panose="020B0604020202020204" pitchFamily="34" charset="0"/>
              </a:rPr>
              <a:t>gdy nieletni popełnił czyn zagrożony karą wraz z osobą dorosłą oraz konieczne jest łączne rozpatrywanie sprawy</a:t>
            </a:r>
          </a:p>
          <a:p>
            <a:pPr algn="l">
              <a:buFont typeface="+mj-lt"/>
              <a:buAutoNum type="arabicPeriod"/>
            </a:pPr>
            <a:r>
              <a:rPr lang="pl-PL" sz="2000" b="0" i="0" dirty="0">
                <a:effectLst/>
                <a:latin typeface="Arial" panose="020B0604020202020204" pitchFamily="34" charset="0"/>
              </a:rPr>
              <a:t>gdy wszczęto postępowanie po ukończeniu przez nieletniego sprawcę 18. roku życia.</a:t>
            </a:r>
          </a:p>
        </p:txBody>
      </p:sp>
      <p:pic>
        <p:nvPicPr>
          <p:cNvPr id="4" name="Obraz 3">
            <a:extLst>
              <a:ext uri="{FF2B5EF4-FFF2-40B4-BE49-F238E27FC236}">
                <a16:creationId xmlns:a16="http://schemas.microsoft.com/office/drawing/2014/main" id="{9C34D11B-32F0-488F-81A8-74A4F1B7C32B}"/>
              </a:ext>
            </a:extLst>
          </p:cNvPr>
          <p:cNvPicPr>
            <a:picLocks noChangeAspect="1"/>
          </p:cNvPicPr>
          <p:nvPr/>
        </p:nvPicPr>
        <p:blipFill>
          <a:blip r:embed="rId2"/>
          <a:stretch>
            <a:fillRect/>
          </a:stretch>
        </p:blipFill>
        <p:spPr>
          <a:xfrm>
            <a:off x="8234984" y="0"/>
            <a:ext cx="3957016" cy="2435087"/>
          </a:xfrm>
          <a:prstGeom prst="rect">
            <a:avLst/>
          </a:prstGeom>
        </p:spPr>
      </p:pic>
    </p:spTree>
    <p:extLst>
      <p:ext uri="{BB962C8B-B14F-4D97-AF65-F5344CB8AC3E}">
        <p14:creationId xmlns:p14="http://schemas.microsoft.com/office/powerpoint/2010/main" val="3652243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CBF383-BD9D-422D-9966-1F490BB4E0A7}"/>
              </a:ext>
            </a:extLst>
          </p:cNvPr>
          <p:cNvSpPr>
            <a:spLocks noGrp="1"/>
          </p:cNvSpPr>
          <p:nvPr>
            <p:ph type="title"/>
          </p:nvPr>
        </p:nvSpPr>
        <p:spPr>
          <a:xfrm>
            <a:off x="677334" y="318052"/>
            <a:ext cx="8596668" cy="735496"/>
          </a:xfrm>
        </p:spPr>
        <p:txBody>
          <a:bodyPr>
            <a:normAutofit fontScale="90000"/>
          </a:bodyPr>
          <a:lstStyle/>
          <a:p>
            <a:r>
              <a:rPr lang="pl-PL" sz="4400" b="1" dirty="0">
                <a:solidFill>
                  <a:srgbClr val="0070C0"/>
                </a:solidFill>
                <a:latin typeface="Garamond" panose="02020404030301010803" pitchFamily="18" charset="0"/>
              </a:rPr>
              <a:t>Czynnik rodziny</a:t>
            </a:r>
          </a:p>
        </p:txBody>
      </p:sp>
      <p:sp>
        <p:nvSpPr>
          <p:cNvPr id="4" name="pole tekstowe 3">
            <a:extLst>
              <a:ext uri="{FF2B5EF4-FFF2-40B4-BE49-F238E27FC236}">
                <a16:creationId xmlns:a16="http://schemas.microsoft.com/office/drawing/2014/main" id="{47ADE09F-90F2-40F1-B5F2-8DAD5213CF3B}"/>
              </a:ext>
            </a:extLst>
          </p:cNvPr>
          <p:cNvSpPr txBox="1"/>
          <p:nvPr/>
        </p:nvSpPr>
        <p:spPr>
          <a:xfrm>
            <a:off x="268358" y="1391478"/>
            <a:ext cx="9134060" cy="1938992"/>
          </a:xfrm>
          <a:prstGeom prst="rect">
            <a:avLst/>
          </a:prstGeom>
          <a:noFill/>
        </p:spPr>
        <p:txBody>
          <a:bodyPr wrap="square">
            <a:spAutoFit/>
          </a:bodyPr>
          <a:lstStyle/>
          <a:p>
            <a:r>
              <a:rPr lang="pl-PL" sz="2000" dirty="0">
                <a:latin typeface="Arial" panose="020B0604020202020204" pitchFamily="34" charset="0"/>
                <a:cs typeface="Arial" panose="020B0604020202020204" pitchFamily="34" charset="0"/>
              </a:rPr>
              <a:t>W kryminologii znaczenie roli środowiska rodzinnego jest podkreślane bardzo silnie, zwłaszcza jeśli chodzi o przestępczość wśród nieletnich, ale również         w badaniach nad przestępczością wśród dorosłych często sięga się do lat dzieciństwa osoby badanej i ustala się w jakich warunkach wychowywała się dana osoba, jaką wartość społeczną i moralną reprezentowało jej środowisko rodzinne, jakie dziedzictwo biologiczne i społeczne przekazywali rodzice. </a:t>
            </a:r>
          </a:p>
        </p:txBody>
      </p:sp>
      <p:sp>
        <p:nvSpPr>
          <p:cNvPr id="6" name="pole tekstowe 5">
            <a:extLst>
              <a:ext uri="{FF2B5EF4-FFF2-40B4-BE49-F238E27FC236}">
                <a16:creationId xmlns:a16="http://schemas.microsoft.com/office/drawing/2014/main" id="{E32DC823-E9E8-4031-9AFF-59DDF1F07E0F}"/>
              </a:ext>
            </a:extLst>
          </p:cNvPr>
          <p:cNvSpPr txBox="1"/>
          <p:nvPr/>
        </p:nvSpPr>
        <p:spPr>
          <a:xfrm>
            <a:off x="268358" y="3906078"/>
            <a:ext cx="8885581" cy="1938992"/>
          </a:xfrm>
          <a:prstGeom prst="rect">
            <a:avLst/>
          </a:prstGeom>
          <a:noFill/>
        </p:spPr>
        <p:txBody>
          <a:bodyPr wrap="square">
            <a:spAutoFit/>
          </a:bodyPr>
          <a:lstStyle/>
          <a:p>
            <a:r>
              <a:rPr lang="pl-PL" sz="2000" dirty="0">
                <a:latin typeface="Arial" panose="020B0604020202020204" pitchFamily="34" charset="0"/>
                <a:cs typeface="Arial" panose="020B0604020202020204" pitchFamily="34" charset="0"/>
              </a:rPr>
              <a:t>Rodzina jest środowiskiem najwcześniej oddziałującym na osobowość dziecka i ma decydujący wpływ na jego kształtowanie, również może wywierać pozytywny – socjalizujący wpływ na jednostkę lub przeciwnie – negatywny, kształtując określone, społecznie korzystne lub nie postawy życiowe. Różne mechanizmy oddziaływania rodziny mają wpływ na społeczne nieprzystosowanie dziecka. </a:t>
            </a:r>
          </a:p>
        </p:txBody>
      </p:sp>
      <p:pic>
        <p:nvPicPr>
          <p:cNvPr id="3074" name="Picture 2" descr="Mniej przestępczości. Szczególnie nieletnich - GazetaPrawna.pl">
            <a:extLst>
              <a:ext uri="{FF2B5EF4-FFF2-40B4-BE49-F238E27FC236}">
                <a16:creationId xmlns:a16="http://schemas.microsoft.com/office/drawing/2014/main" id="{EF89764A-3914-493D-9691-DC1CA3EC9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0005" y="3081131"/>
            <a:ext cx="3441996" cy="377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89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88F2CA1D-0CDC-407A-934B-80C72B34BAAA}"/>
              </a:ext>
            </a:extLst>
          </p:cNvPr>
          <p:cNvSpPr txBox="1"/>
          <p:nvPr/>
        </p:nvSpPr>
        <p:spPr>
          <a:xfrm>
            <a:off x="228599" y="1152939"/>
            <a:ext cx="9014791" cy="4708981"/>
          </a:xfrm>
          <a:prstGeom prst="rect">
            <a:avLst/>
          </a:prstGeom>
          <a:noFill/>
        </p:spPr>
        <p:txBody>
          <a:bodyPr wrap="square">
            <a:spAutoFit/>
          </a:bodyPr>
          <a:lstStyle/>
          <a:p>
            <a:r>
              <a:rPr lang="pl-PL" sz="2000" dirty="0">
                <a:latin typeface="Arial" panose="020B0604020202020204" pitchFamily="34" charset="0"/>
                <a:cs typeface="Arial" panose="020B0604020202020204" pitchFamily="34" charset="0"/>
              </a:rPr>
              <a:t>Niewłaściwa ( zła ) atmosfera rodzinna jest najczęściej związana ze złym pożyciem rodziców, czy też rozbiciem rodziny, alkoholizmem, konkubinatem, złym stosunkiem do dzieci. W takiej to rodzinie nieletni ma przeświadczenie, że nie jest kochany. Brakuje jemu poczucia miłości, bezpieczeństwa, solidarności z bliskimi osobami. A więc towarzystwa wśród rówieśników, którzy są w podobnej sytuacji. W grupie kolegów znajduje uznanie i zaczyna kierować się w życiu normami i zasadami przyjętymi od rówieśników. A więc brak dostatecznej kontroli i opieki nad dzieckiem powodowany często pracą zawodową rodziców, chorobami, niezaradnością życiową, jak i zbyt małe zainteresowanie sprawami dziecka doprowadza do tego, że przejmują ono wzorce </a:t>
            </a:r>
            <a:r>
              <a:rPr lang="pl-PL" sz="2000" dirty="0" err="1">
                <a:latin typeface="Arial" panose="020B0604020202020204" pitchFamily="34" charset="0"/>
                <a:cs typeface="Arial" panose="020B0604020202020204" pitchFamily="34" charset="0"/>
              </a:rPr>
              <a:t>zachowań</a:t>
            </a:r>
            <a:r>
              <a:rPr lang="pl-PL" sz="2000" dirty="0">
                <a:latin typeface="Arial" panose="020B0604020202020204" pitchFamily="34" charset="0"/>
                <a:cs typeface="Arial" panose="020B0604020202020204" pitchFamily="34" charset="0"/>
              </a:rPr>
              <a:t> od kolegów. Sam fakt, że dziecko wychowuje się w rodzinie, w której panuje niewłaściwa atmosfera wychowawcza nie przesądza jeszcze o jego „wykolejeniu”. Natomiast można jednak stwierdzić, że taka rodzina stwarza większe zagrożenie dla jego prawidłowego rozwoju psychicznego i społecznego. </a:t>
            </a:r>
          </a:p>
        </p:txBody>
      </p:sp>
    </p:spTree>
    <p:extLst>
      <p:ext uri="{BB962C8B-B14F-4D97-AF65-F5344CB8AC3E}">
        <p14:creationId xmlns:p14="http://schemas.microsoft.com/office/powerpoint/2010/main" val="2706793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4C66344-7816-4AEA-B305-6B964EEFF59C}"/>
              </a:ext>
            </a:extLst>
          </p:cNvPr>
          <p:cNvSpPr>
            <a:spLocks noGrp="1"/>
          </p:cNvSpPr>
          <p:nvPr>
            <p:ph type="title"/>
          </p:nvPr>
        </p:nvSpPr>
        <p:spPr>
          <a:xfrm>
            <a:off x="677334" y="609600"/>
            <a:ext cx="8596668" cy="821635"/>
          </a:xfrm>
        </p:spPr>
        <p:txBody>
          <a:bodyPr>
            <a:normAutofit/>
          </a:bodyPr>
          <a:lstStyle/>
          <a:p>
            <a:r>
              <a:rPr lang="pl-PL" sz="4400" b="1" dirty="0">
                <a:solidFill>
                  <a:srgbClr val="0070C0"/>
                </a:solidFill>
                <a:latin typeface="Garamond" panose="02020404030301010803" pitchFamily="18" charset="0"/>
              </a:rPr>
              <a:t>Rola szkoły</a:t>
            </a:r>
          </a:p>
        </p:txBody>
      </p:sp>
      <p:sp>
        <p:nvSpPr>
          <p:cNvPr id="4" name="pole tekstowe 3">
            <a:extLst>
              <a:ext uri="{FF2B5EF4-FFF2-40B4-BE49-F238E27FC236}">
                <a16:creationId xmlns:a16="http://schemas.microsoft.com/office/drawing/2014/main" id="{9F167C13-A33B-4934-8553-78CE57DA67C5}"/>
              </a:ext>
            </a:extLst>
          </p:cNvPr>
          <p:cNvSpPr txBox="1"/>
          <p:nvPr/>
        </p:nvSpPr>
        <p:spPr>
          <a:xfrm>
            <a:off x="677334" y="2494722"/>
            <a:ext cx="8307641" cy="3477875"/>
          </a:xfrm>
          <a:prstGeom prst="rect">
            <a:avLst/>
          </a:prstGeom>
          <a:noFill/>
        </p:spPr>
        <p:txBody>
          <a:bodyPr wrap="square">
            <a:spAutoFit/>
          </a:bodyPr>
          <a:lstStyle/>
          <a:p>
            <a:r>
              <a:rPr lang="pl-PL" sz="2000" dirty="0">
                <a:latin typeface="Arial" panose="020B0604020202020204" pitchFamily="34" charset="0"/>
                <a:cs typeface="Arial" panose="020B0604020202020204" pitchFamily="34" charset="0"/>
              </a:rPr>
              <a:t>Obok rodziny wielką rolę w procesie uspołecznienia odgrywają szkoły. Szkole jako środowisku po rodzinie najbliższemu przypisuje się ważne znaczenie w kształtowaniu postaw moralnych i osobowości dziecka, szkoła uczestniczy w przygotowaniu go do życia społecznego, w swojej działalności spełnia takie funkcje jak: </a:t>
            </a:r>
          </a:p>
          <a:p>
            <a:r>
              <a:rPr lang="pl-PL" sz="2000" dirty="0">
                <a:latin typeface="Arial" panose="020B0604020202020204" pitchFamily="34" charset="0"/>
                <a:cs typeface="Arial" panose="020B0604020202020204" pitchFamily="34" charset="0"/>
              </a:rPr>
              <a:t>¾ Dydaktyczna – polegająca na dostarczaniu wiedzy, kształceniu uzdolnień, zainteresowań, ¾ Wychowawcza – obejmuje przekazywanie uczniom systemu obowiązujących norm i wartości, kształcenie umiejętności współdziałania z innymi. ¾ Opiekuńcza – polega na zabezpieczeniu prawidłowego rozwoju fizycznego bezpieczeństwa dziecka oraz organizowani czasu wolnego. </a:t>
            </a:r>
          </a:p>
        </p:txBody>
      </p:sp>
    </p:spTree>
    <p:extLst>
      <p:ext uri="{BB962C8B-B14F-4D97-AF65-F5344CB8AC3E}">
        <p14:creationId xmlns:p14="http://schemas.microsoft.com/office/powerpoint/2010/main" val="2622850336"/>
      </p:ext>
    </p:extLst>
  </p:cSld>
  <p:clrMapOvr>
    <a:masterClrMapping/>
  </p:clrMapOvr>
</p:sld>
</file>

<file path=ppt/theme/theme1.xml><?xml version="1.0" encoding="utf-8"?>
<a:theme xmlns:a="http://schemas.openxmlformats.org/drawingml/2006/main" name="Faset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93</TotalTime>
  <Words>1253</Words>
  <Application>Microsoft Office PowerPoint</Application>
  <PresentationFormat>Panoramiczny</PresentationFormat>
  <Paragraphs>51</Paragraphs>
  <Slides>17</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17</vt:i4>
      </vt:variant>
    </vt:vector>
  </HeadingPairs>
  <TitlesOfParts>
    <vt:vector size="22" baseType="lpstr">
      <vt:lpstr>Arial</vt:lpstr>
      <vt:lpstr>Garamond</vt:lpstr>
      <vt:lpstr>Trebuchet MS</vt:lpstr>
      <vt:lpstr>Wingdings 3</vt:lpstr>
      <vt:lpstr>Faseta</vt:lpstr>
      <vt:lpstr>Zachowania przestępcze wśród młodzieży</vt:lpstr>
      <vt:lpstr>Prezentacja programu PowerPoint</vt:lpstr>
      <vt:lpstr>Definicja przestępstwa</vt:lpstr>
      <vt:lpstr>Prezentacja programu PowerPoint</vt:lpstr>
      <vt:lpstr>Nieletni - definicja</vt:lpstr>
      <vt:lpstr>Prezentacja programu PowerPoint</vt:lpstr>
      <vt:lpstr>Czynnik rodziny</vt:lpstr>
      <vt:lpstr>Prezentacja programu PowerPoint</vt:lpstr>
      <vt:lpstr>Rola szkoły</vt:lpstr>
      <vt:lpstr>Prezentacja programu PowerPoint</vt:lpstr>
      <vt:lpstr>Prezentacja programu PowerPoint</vt:lpstr>
      <vt:lpstr>Elementy determinujące przestępczość nieletnich </vt:lpstr>
      <vt:lpstr>Przestępstwa nieletnich w statystykach</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Przestępczość wśród młodzieży</dc:title>
  <dc:creator>Lenovo</dc:creator>
  <cp:lastModifiedBy>Lenovo</cp:lastModifiedBy>
  <cp:revision>4</cp:revision>
  <dcterms:created xsi:type="dcterms:W3CDTF">2022-01-08T08:27:39Z</dcterms:created>
  <dcterms:modified xsi:type="dcterms:W3CDTF">2024-01-10T05:10:17Z</dcterms:modified>
</cp:coreProperties>
</file>