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01608-6AB5-4D8F-9448-5F790E06FF13}" v="1580" dt="2022-12-18T18:20:33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676656"/>
            <a:ext cx="3277432" cy="3063240"/>
          </a:xfrm>
        </p:spPr>
        <p:txBody>
          <a:bodyPr>
            <a:normAutofit/>
          </a:bodyPr>
          <a:lstStyle/>
          <a:p>
            <a:r>
              <a:rPr lang="pl-PL" sz="5000" dirty="0">
                <a:cs typeface="Calibri Light"/>
              </a:rPr>
              <a:t>Botaniczne Boże Narodzenie</a:t>
            </a:r>
            <a:endParaRPr lang="pl-PL" sz="5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3840481"/>
            <a:ext cx="3277432" cy="23472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Ada Wróżek</a:t>
            </a:r>
          </a:p>
          <a:p>
            <a:r>
              <a:rPr lang="pl-PL" dirty="0">
                <a:cs typeface="Calibri"/>
              </a:rPr>
              <a:t>Kl. 8a</a:t>
            </a:r>
          </a:p>
        </p:txBody>
      </p:sp>
      <p:pic>
        <p:nvPicPr>
          <p:cNvPr id="4" name="Obraz 4" descr="Obraz zawierający czerwony, kwiat, roślina, kolorowy&#10;&#10;Opis wygenerowany automatycznie">
            <a:extLst>
              <a:ext uri="{FF2B5EF4-FFF2-40B4-BE49-F238E27FC236}">
                <a16:creationId xmlns:a16="http://schemas.microsoft.com/office/drawing/2014/main" id="{B0011156-B890-BFC1-8B5E-8B4C20A67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4" r="4114" b="-1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E0F166C3-D45F-4A92-A291-15B874AD1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BB4B8F-57A2-4546-9449-6DBBA6E7C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9089" y="-3532"/>
            <a:ext cx="4456394" cy="6861532"/>
            <a:chOff x="7739089" y="-3532"/>
            <a:chExt cx="4456394" cy="68615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C31B59C-8450-4595-B395-B86BCB944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07984" y="4121414"/>
              <a:ext cx="514757" cy="5169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FF4BA6E-92B7-48A3-891F-FF1DE970A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4837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599F993-966A-49D6-952F-B95A79671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9158" y="340461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tx2">
                  <a:lumMod val="75000"/>
                  <a:lumOff val="25000"/>
                </a:schemeClr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id="{90B896C1-7BD8-4907-8561-4AAB7316D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39089" y="-3532"/>
              <a:ext cx="3875603" cy="387560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32" name="Texture">
            <a:extLst>
              <a:ext uri="{FF2B5EF4-FFF2-40B4-BE49-F238E27FC236}">
                <a16:creationId xmlns:a16="http://schemas.microsoft.com/office/drawing/2014/main" id="{F34FFB17-4733-4A4C-9F36-CE82366CB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E48C56-451D-6413-8537-0D4C567CE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668049"/>
            <a:ext cx="6975566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Gwiazda </a:t>
            </a:r>
            <a:r>
              <a:rPr lang="en-US" sz="3600" dirty="0" err="1"/>
              <a:t>betlejemska</a:t>
            </a:r>
            <a:r>
              <a:rPr lang="en-US" sz="3600" dirty="0"/>
              <a:t> </a:t>
            </a:r>
            <a:r>
              <a:rPr lang="en-US" sz="3600" dirty="0" err="1"/>
              <a:t>łac</a:t>
            </a:r>
            <a:r>
              <a:rPr lang="en-US" sz="3600" dirty="0"/>
              <a:t>. </a:t>
            </a:r>
            <a:r>
              <a:rPr lang="en-US" sz="3600" i="1" dirty="0"/>
              <a:t>Euphorbia pulcherrima</a:t>
            </a:r>
            <a:br>
              <a:rPr lang="en-US" sz="3600" i="1" dirty="0"/>
            </a:br>
            <a:r>
              <a:rPr lang="en-US" sz="3600" i="1" dirty="0"/>
              <a:t>ang. poinsettia </a:t>
            </a:r>
            <a:endParaRPr lang="en-US" sz="3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DF9B69-0152-1B69-9FE9-D89F24B85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2096713"/>
            <a:ext cx="6975566" cy="4080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3200" dirty="0"/>
              <a:t> czyli </a:t>
            </a:r>
            <a:r>
              <a:rPr lang="pl-PL" sz="3200" dirty="0" err="1"/>
              <a:t>wilkomlecz</a:t>
            </a:r>
            <a:r>
              <a:rPr lang="pl-PL" sz="3200" dirty="0"/>
              <a:t> nadobny lub poinsecja nadobna jest tradycyjnym kwiatem bożonarodzeniowym,</a:t>
            </a:r>
            <a:endParaRPr lang="pl-PL" sz="3200"/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3200" dirty="0"/>
              <a:t> kształt płatków poinsecji symbolizuje biblijną Gwiazdę betlejemską,</a:t>
            </a:r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3200" dirty="0"/>
              <a:t> </a:t>
            </a:r>
            <a:r>
              <a:rPr lang="pl-PL" sz="3200" dirty="0" err="1"/>
              <a:t>wilkomlecz</a:t>
            </a:r>
            <a:r>
              <a:rPr lang="pl-PL" sz="3200" dirty="0"/>
              <a:t> uważany jest za roślinę przynoszącą szczęście.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Obraz 4" descr="Obraz zawierający kwiat, czerwony, roślina&#10;&#10;Opis wygenerowany automatycznie">
            <a:extLst>
              <a:ext uri="{FF2B5EF4-FFF2-40B4-BE49-F238E27FC236}">
                <a16:creationId xmlns:a16="http://schemas.microsoft.com/office/drawing/2014/main" id="{9D16CA77-CDEA-28D7-4667-7E21E7FC6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04" r="5699" b="4"/>
          <a:stretch/>
        </p:blipFill>
        <p:spPr>
          <a:xfrm>
            <a:off x="7918449" y="168275"/>
            <a:ext cx="3531759" cy="3531758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832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Background Fill">
            <a:extLst>
              <a:ext uri="{FF2B5EF4-FFF2-40B4-BE49-F238E27FC236}">
                <a16:creationId xmlns:a16="http://schemas.microsoft.com/office/drawing/2014/main" id="{3E5E751B-5852-4839-83B3-6F79F8E8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olor Fill">
            <a:extLst>
              <a:ext uri="{FF2B5EF4-FFF2-40B4-BE49-F238E27FC236}">
                <a16:creationId xmlns:a16="http://schemas.microsoft.com/office/drawing/2014/main" id="{428B6687-5D8A-41C9-A626-A8C2CBFD8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BF73574D-F06D-455C-8175-AF8EB2E32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4870" y="0"/>
            <a:ext cx="4257130" cy="6858000"/>
            <a:chOff x="7934870" y="0"/>
            <a:chExt cx="4257130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6F862D1-D372-44FB-AEB1-8F6EA5683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48949" y="5077229"/>
              <a:ext cx="2643051" cy="1780771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id="{B0288BFC-8446-4D20-BA63-79FA81DA9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469962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39C530-AFE7-4C51-B999-86DC5F3F7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65646" y="1470520"/>
              <a:ext cx="328008" cy="328008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Freeform: Shape 16">
              <a:extLst>
                <a:ext uri="{FF2B5EF4-FFF2-40B4-BE49-F238E27FC236}">
                  <a16:creationId xmlns:a16="http://schemas.microsoft.com/office/drawing/2014/main" id="{7CC9DA47-842F-4D6E-AED6-94B36610C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4870" y="1"/>
              <a:ext cx="3034340" cy="2483913"/>
            </a:xfrm>
            <a:custGeom>
              <a:avLst/>
              <a:gdLst>
                <a:gd name="connsiteX0" fmla="*/ 39219 w 3034340"/>
                <a:gd name="connsiteY0" fmla="*/ 0 h 2483913"/>
                <a:gd name="connsiteX1" fmla="*/ 2995122 w 3034340"/>
                <a:gd name="connsiteY1" fmla="*/ 0 h 2483913"/>
                <a:gd name="connsiteX2" fmla="*/ 3006509 w 3034340"/>
                <a:gd name="connsiteY2" fmla="*/ 46641 h 2483913"/>
                <a:gd name="connsiteX3" fmla="*/ 2589045 w 3034340"/>
                <a:gd name="connsiteY3" fmla="*/ 1412038 h 2483913"/>
                <a:gd name="connsiteX4" fmla="*/ 1517170 w 3034340"/>
                <a:gd name="connsiteY4" fmla="*/ 2483913 h 2483913"/>
                <a:gd name="connsiteX5" fmla="*/ 445296 w 3034340"/>
                <a:gd name="connsiteY5" fmla="*/ 1412038 h 2483913"/>
                <a:gd name="connsiteX6" fmla="*/ 27832 w 3034340"/>
                <a:gd name="connsiteY6" fmla="*/ 46641 h 248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4340" h="2483913">
                  <a:moveTo>
                    <a:pt x="39219" y="0"/>
                  </a:moveTo>
                  <a:lnTo>
                    <a:pt x="2995122" y="0"/>
                  </a:lnTo>
                  <a:lnTo>
                    <a:pt x="3006509" y="46641"/>
                  </a:lnTo>
                  <a:cubicBezTo>
                    <a:pt x="3099279" y="525788"/>
                    <a:pt x="2960124" y="1040959"/>
                    <a:pt x="2589045" y="1412038"/>
                  </a:cubicBezTo>
                  <a:lnTo>
                    <a:pt x="1517170" y="2483913"/>
                  </a:lnTo>
                  <a:lnTo>
                    <a:pt x="445296" y="1412038"/>
                  </a:lnTo>
                  <a:cubicBezTo>
                    <a:pt x="74217" y="1040959"/>
                    <a:pt x="-64938" y="525788"/>
                    <a:pt x="27832" y="46641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7B5037-A44A-4D5D-B12D-68631CF4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7828" y="0"/>
              <a:ext cx="2708425" cy="2263840"/>
            </a:xfrm>
            <a:custGeom>
              <a:avLst/>
              <a:gdLst>
                <a:gd name="connsiteX0" fmla="*/ 46413 w 2708425"/>
                <a:gd name="connsiteY0" fmla="*/ 0 h 2263840"/>
                <a:gd name="connsiteX1" fmla="*/ 2662013 w 2708425"/>
                <a:gd name="connsiteY1" fmla="*/ 0 h 2263840"/>
                <a:gd name="connsiteX2" fmla="*/ 2683584 w 2708425"/>
                <a:gd name="connsiteY2" fmla="*/ 88351 h 2263840"/>
                <a:gd name="connsiteX3" fmla="*/ 2310959 w 2708425"/>
                <a:gd name="connsiteY3" fmla="*/ 1307094 h 2263840"/>
                <a:gd name="connsiteX4" fmla="*/ 1354213 w 2708425"/>
                <a:gd name="connsiteY4" fmla="*/ 2263840 h 2263840"/>
                <a:gd name="connsiteX5" fmla="*/ 397467 w 2708425"/>
                <a:gd name="connsiteY5" fmla="*/ 1307094 h 2263840"/>
                <a:gd name="connsiteX6" fmla="*/ 24842 w 2708425"/>
                <a:gd name="connsiteY6" fmla="*/ 88351 h 226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8425" h="2263840">
                  <a:moveTo>
                    <a:pt x="46413" y="0"/>
                  </a:moveTo>
                  <a:lnTo>
                    <a:pt x="2662013" y="0"/>
                  </a:lnTo>
                  <a:lnTo>
                    <a:pt x="2683584" y="88351"/>
                  </a:lnTo>
                  <a:cubicBezTo>
                    <a:pt x="2766390" y="516035"/>
                    <a:pt x="2642182" y="975871"/>
                    <a:pt x="2310959" y="1307094"/>
                  </a:cubicBezTo>
                  <a:lnTo>
                    <a:pt x="1354213" y="2263840"/>
                  </a:lnTo>
                  <a:lnTo>
                    <a:pt x="397467" y="1307094"/>
                  </a:lnTo>
                  <a:cubicBezTo>
                    <a:pt x="66245" y="975871"/>
                    <a:pt x="-57964" y="516035"/>
                    <a:pt x="24842" y="88351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7" name="Texture">
            <a:extLst>
              <a:ext uri="{FF2B5EF4-FFF2-40B4-BE49-F238E27FC236}">
                <a16:creationId xmlns:a16="http://schemas.microsoft.com/office/drawing/2014/main" id="{D9F678FF-4541-4601-B506-CC0A4AC96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56BA77-EADE-9697-93E9-11D021226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54" y="376854"/>
            <a:ext cx="11623709" cy="1176978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Grudnik</a:t>
            </a:r>
            <a:r>
              <a:rPr lang="pl-PL" dirty="0"/>
              <a:t> łac.</a:t>
            </a:r>
            <a:r>
              <a:rPr lang="pl-PL" dirty="0">
                <a:ea typeface="+mj-lt"/>
                <a:cs typeface="+mj-lt"/>
              </a:rPr>
              <a:t> </a:t>
            </a:r>
            <a:r>
              <a:rPr lang="pl-PL" dirty="0" err="1">
                <a:ea typeface="+mj-lt"/>
                <a:cs typeface="+mj-lt"/>
              </a:rPr>
              <a:t>schlumbergera</a:t>
            </a:r>
            <a:r>
              <a:rPr lang="pl-PL" dirty="0">
                <a:ea typeface="+mj-lt"/>
                <a:cs typeface="+mj-lt"/>
              </a:rPr>
              <a:t> </a:t>
            </a:r>
            <a:r>
              <a:rPr lang="pl-PL" dirty="0" err="1">
                <a:ea typeface="+mj-lt"/>
                <a:cs typeface="+mj-lt"/>
              </a:rPr>
              <a:t>truncata</a:t>
            </a:r>
            <a:br>
              <a:rPr lang="pl-PL" dirty="0">
                <a:ea typeface="+mj-lt"/>
                <a:cs typeface="+mj-lt"/>
              </a:rPr>
            </a:br>
            <a:r>
              <a:rPr lang="pl-PL" dirty="0"/>
              <a:t>ang. </a:t>
            </a:r>
            <a:r>
              <a:rPr lang="pl-PL" dirty="0" err="1"/>
              <a:t>Christmas</a:t>
            </a:r>
            <a:r>
              <a:rPr lang="pl-PL" dirty="0"/>
              <a:t> </a:t>
            </a:r>
            <a:r>
              <a:rPr lang="pl-PL" dirty="0" err="1"/>
              <a:t>cactus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3181C8-3D5C-F2AD-56B6-972C4A93B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39" y="2279005"/>
            <a:ext cx="5540202" cy="234086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000">
                <a:ea typeface="+mn-lt"/>
                <a:cs typeface="+mn-lt"/>
              </a:rPr>
              <a:t>znany też jako zygokaktus bądź kaktus Bożego Narodzenia, 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000">
                <a:ea typeface="+mn-lt"/>
                <a:cs typeface="+mn-lt"/>
              </a:rPr>
              <a:t> to kwitnąca roślina doniczkowa chętnie kupowana przed Bożym Narodzeniem,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000">
                <a:ea typeface="+mn-lt"/>
                <a:cs typeface="+mn-lt"/>
              </a:rPr>
              <a:t>swoimi różowymi, czerwonymi, fioletowymi lub białymi kwiatami cieszy nas wtedy kiedy inne rośliny nie kwitną</a:t>
            </a:r>
            <a:endParaRPr lang="pl-PL" sz="2000"/>
          </a:p>
        </p:txBody>
      </p:sp>
      <p:pic>
        <p:nvPicPr>
          <p:cNvPr id="4" name="Obraz 4" descr="Obraz zawierający roślina, czerwony, kwiat, wewnątrz&#10;&#10;Opis wygenerowany automatycznie">
            <a:extLst>
              <a:ext uri="{FF2B5EF4-FFF2-40B4-BE49-F238E27FC236}">
                <a16:creationId xmlns:a16="http://schemas.microsoft.com/office/drawing/2014/main" id="{7616164F-B8DB-E2C0-9232-D1D73517F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7120"/>
          <a:stretch/>
        </p:blipFill>
        <p:spPr>
          <a:xfrm>
            <a:off x="6360177" y="1934966"/>
            <a:ext cx="5831823" cy="3046917"/>
          </a:xfrm>
          <a:custGeom>
            <a:avLst/>
            <a:gdLst/>
            <a:ahLst/>
            <a:cxnLst/>
            <a:rect l="l" t="t" r="r" b="b"/>
            <a:pathLst>
              <a:path w="5831823" h="3046917">
                <a:moveTo>
                  <a:pt x="4630021" y="7292"/>
                </a:moveTo>
                <a:lnTo>
                  <a:pt x="5831823" y="7292"/>
                </a:lnTo>
                <a:lnTo>
                  <a:pt x="5831823" y="2450538"/>
                </a:lnTo>
                <a:lnTo>
                  <a:pt x="5800042" y="2493038"/>
                </a:lnTo>
                <a:cubicBezTo>
                  <a:pt x="5520878" y="2831307"/>
                  <a:pt x="5098400" y="3046917"/>
                  <a:pt x="4625556" y="3046917"/>
                </a:cubicBezTo>
                <a:lnTo>
                  <a:pt x="3107978" y="3046917"/>
                </a:lnTo>
                <a:lnTo>
                  <a:pt x="3107978" y="1529337"/>
                </a:lnTo>
                <a:cubicBezTo>
                  <a:pt x="3107978" y="688726"/>
                  <a:pt x="3789410" y="7292"/>
                  <a:pt x="4630021" y="7292"/>
                </a:cubicBezTo>
                <a:close/>
                <a:moveTo>
                  <a:pt x="0" y="0"/>
                </a:moveTo>
                <a:lnTo>
                  <a:pt x="1517580" y="0"/>
                </a:lnTo>
                <a:cubicBezTo>
                  <a:pt x="2358191" y="0"/>
                  <a:pt x="3039624" y="681433"/>
                  <a:pt x="3039624" y="1522044"/>
                </a:cubicBezTo>
                <a:lnTo>
                  <a:pt x="3039624" y="3039623"/>
                </a:lnTo>
                <a:lnTo>
                  <a:pt x="1522045" y="3039623"/>
                </a:lnTo>
                <a:cubicBezTo>
                  <a:pt x="681434" y="3039623"/>
                  <a:pt x="0" y="2358190"/>
                  <a:pt x="0" y="15175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361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06FDC3C5-8431-45BA-A6F9-CFFCB567E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B65ABD-9F5B-401C-A4FA-CD6189F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9089" y="-3532"/>
            <a:ext cx="3875603" cy="6861532"/>
            <a:chOff x="7739089" y="-3532"/>
            <a:chExt cx="3875603" cy="68615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180B35-C330-4CE0-8539-329851544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07984" y="4121414"/>
              <a:ext cx="514757" cy="5169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F4DE9E-8700-47A1-B979-37CF4E27F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4837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BC11E757-F50F-4F18-9F0D-6DF406191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39089" y="-3532"/>
              <a:ext cx="3875603" cy="387560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E8A144E7-745C-4BEF-AE3D-D714ABF11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862" y="556562"/>
              <a:ext cx="2681635" cy="268163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FB979B-1A97-07DD-17C7-B4BBFDE0E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9378"/>
            <a:ext cx="8177886" cy="1326880"/>
          </a:xfrm>
        </p:spPr>
        <p:txBody>
          <a:bodyPr>
            <a:normAutofit/>
          </a:bodyPr>
          <a:lstStyle/>
          <a:p>
            <a:r>
              <a:rPr lang="pl-PL" sz="4000" dirty="0"/>
              <a:t>Ostrokrzew łac. </a:t>
            </a:r>
            <a:r>
              <a:rPr lang="pl-PL" sz="4000" dirty="0" err="1">
                <a:ea typeface="+mj-lt"/>
                <a:cs typeface="+mj-lt"/>
              </a:rPr>
              <a:t>Ilex</a:t>
            </a:r>
            <a:r>
              <a:rPr lang="pl-PL" sz="4000" dirty="0">
                <a:ea typeface="+mj-lt"/>
                <a:cs typeface="+mj-lt"/>
              </a:rPr>
              <a:t> </a:t>
            </a:r>
            <a:r>
              <a:rPr lang="pl-PL" sz="4000" dirty="0" err="1">
                <a:ea typeface="+mj-lt"/>
                <a:cs typeface="+mj-lt"/>
              </a:rPr>
              <a:t>aquifolium</a:t>
            </a:r>
            <a:r>
              <a:rPr lang="pl-PL" sz="4000" dirty="0">
                <a:ea typeface="+mj-lt"/>
                <a:cs typeface="+mj-lt"/>
              </a:rPr>
              <a:t> </a:t>
            </a:r>
            <a:br>
              <a:rPr lang="pl-PL" sz="4000" dirty="0">
                <a:ea typeface="+mj-lt"/>
                <a:cs typeface="+mj-lt"/>
              </a:rPr>
            </a:br>
            <a:r>
              <a:rPr lang="pl-PL" sz="4000" dirty="0"/>
              <a:t>ang. </a:t>
            </a:r>
            <a:r>
              <a:rPr lang="pl-PL" sz="4000" dirty="0" err="1"/>
              <a:t>Holly</a:t>
            </a:r>
            <a:r>
              <a:rPr lang="pl-PL" sz="4000" dirty="0"/>
              <a:t>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11F5D1-95A7-8504-8CD7-AB6EE55E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328974"/>
            <a:ext cx="8127918" cy="3907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dirty="0">
                <a:ea typeface="+mn-lt"/>
                <a:cs typeface="+mn-lt"/>
              </a:rPr>
              <a:t>we wrześniu zawiązuje niezwykle dekoracyjne, czerwone owoce – pestkowce, które utrzymują się na roślinie przez całą zimę,</a:t>
            </a:r>
            <a:endParaRPr lang="pl-PL" dirty="0"/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dirty="0"/>
              <a:t>wiąże się głównie z tradycją krajów anglosaskich,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dirty="0"/>
              <a:t> tak jak Poinsecja i Jemioła, jego obecność jest coraz częstszym widokiem w bożonarodzeniowych </a:t>
            </a:r>
            <a:r>
              <a:rPr lang="pl-PL" dirty="0" err="1"/>
              <a:t>dekoracjac</a:t>
            </a:r>
            <a:r>
              <a:rPr lang="pl-PL" dirty="0"/>
              <a:t>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dirty="0">
                <a:ea typeface="+mn-lt"/>
                <a:cs typeface="+mn-lt"/>
              </a:rPr>
              <a:t>najsłynniejsza odmiana rośnie w </a:t>
            </a:r>
            <a:r>
              <a:rPr lang="pl-PL" dirty="0" err="1">
                <a:ea typeface="+mn-lt"/>
                <a:cs typeface="+mn-lt"/>
              </a:rPr>
              <a:t>Glastonbury</a:t>
            </a:r>
            <a:r>
              <a:rPr lang="pl-PL" dirty="0">
                <a:ea typeface="+mn-lt"/>
                <a:cs typeface="+mn-lt"/>
              </a:rPr>
              <a:t>. Wierzy się, że zasadzona została przez św. Józef z Arymatei (wkrótce po śmierci Jezusa miał przybyć do Anglii, by wprowadzać chrześcijaństwo). Każdego roku odcina się gałązkę krzewu i przesyłają na dwór królewski jako ozdobę stołu.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4" descr="Obraz zawierający drzewo, kwiat, czerwony, roślina&#10;&#10;Opis wygenerowany automatycznie">
            <a:extLst>
              <a:ext uri="{FF2B5EF4-FFF2-40B4-BE49-F238E27FC236}">
                <a16:creationId xmlns:a16="http://schemas.microsoft.com/office/drawing/2014/main" id="{6EF184F8-823F-9887-F3BD-3213C3856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1" r="22779"/>
          <a:stretch/>
        </p:blipFill>
        <p:spPr>
          <a:xfrm>
            <a:off x="7890250" y="127841"/>
            <a:ext cx="3612857" cy="3612856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97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06087813-B81F-42C4-A0EA-F9078FB6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C4B295A1-75D3-4C3B-82E7-C5CFD80A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38D1D7-BA30-4FF3-A0CC-9E90BB96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0"/>
            <a:ext cx="5444327" cy="6734640"/>
            <a:chOff x="6744625" y="0"/>
            <a:chExt cx="5444327" cy="6734640"/>
          </a:xfrm>
        </p:grpSpPr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217CF63-2FBD-4FA2-838C-6287D9F54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C8F9462C-D125-4450-B35D-6E680DD3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A1A088-C133-4278-93CD-B7F518F32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31790C-9903-4B27-9B13-F9FFD286D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2849" y="0"/>
              <a:ext cx="1303285" cy="962498"/>
            </a:xfrm>
            <a:custGeom>
              <a:avLst/>
              <a:gdLst>
                <a:gd name="connsiteX0" fmla="*/ 0 w 1303285"/>
                <a:gd name="connsiteY0" fmla="*/ 0 h 962498"/>
                <a:gd name="connsiteX1" fmla="*/ 1303285 w 1303285"/>
                <a:gd name="connsiteY1" fmla="*/ 0 h 962498"/>
                <a:gd name="connsiteX2" fmla="*/ 1298420 w 1303285"/>
                <a:gd name="connsiteY2" fmla="*/ 67508 h 962498"/>
                <a:gd name="connsiteX3" fmla="*/ 651642 w 1303285"/>
                <a:gd name="connsiteY3" fmla="*/ 962498 h 962498"/>
                <a:gd name="connsiteX4" fmla="*/ 4865 w 1303285"/>
                <a:gd name="connsiteY4" fmla="*/ 67508 h 96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285" h="962498">
                  <a:moveTo>
                    <a:pt x="0" y="0"/>
                  </a:moveTo>
                  <a:lnTo>
                    <a:pt x="1303285" y="0"/>
                  </a:lnTo>
                  <a:lnTo>
                    <a:pt x="1298420" y="67508"/>
                  </a:lnTo>
                  <a:cubicBezTo>
                    <a:pt x="1226555" y="570204"/>
                    <a:pt x="651642" y="962498"/>
                    <a:pt x="651642" y="962498"/>
                  </a:cubicBezTo>
                  <a:cubicBezTo>
                    <a:pt x="651642" y="962498"/>
                    <a:pt x="76729" y="570204"/>
                    <a:pt x="4865" y="67508"/>
                  </a:cubicBezTo>
                  <a:close/>
                </a:path>
              </a:pathLst>
            </a:custGeom>
            <a:solidFill>
              <a:schemeClr val="bg2">
                <a:alpha val="3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25AE1A-8F17-40E6-A1BB-ED8F665B7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E4B2AF95-7029-4856-9CE4-BBBE8CF8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D8DBD8-1625-1400-0A9B-05DF50CB1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674" y="-510065"/>
            <a:ext cx="5996975" cy="3063240"/>
          </a:xfrm>
        </p:spPr>
        <p:txBody>
          <a:bodyPr>
            <a:normAutofit/>
          </a:bodyPr>
          <a:lstStyle/>
          <a:p>
            <a:r>
              <a:rPr lang="pl-PL" sz="4400" dirty="0"/>
              <a:t>Ciemiernik biały ang. </a:t>
            </a:r>
            <a:r>
              <a:rPr lang="en" sz="4400" dirty="0">
                <a:latin typeface="Gill Sans Nova"/>
              </a:rPr>
              <a:t>White hellebore</a:t>
            </a:r>
            <a:endParaRPr lang="pl-PL" sz="4400">
              <a:latin typeface="Gill Sans Nova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8CD760-3361-01DB-A4B8-CBDCE5CFC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791169"/>
            <a:ext cx="5996975" cy="33651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dirty="0">
                <a:ea typeface="+mn-lt"/>
                <a:cs typeface="+mn-lt"/>
              </a:rPr>
              <a:t>najbardziej znanym z ciemierników to Ciemiernik biały- </a:t>
            </a:r>
            <a:r>
              <a:rPr lang="pl-PL" i="1" dirty="0" err="1">
                <a:ea typeface="+mn-lt"/>
                <a:cs typeface="+mn-lt"/>
              </a:rPr>
              <a:t>Helleborus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niger</a:t>
            </a:r>
            <a:r>
              <a:rPr lang="pl-PL" i="1" dirty="0">
                <a:ea typeface="+mn-lt"/>
                <a:cs typeface="+mn-lt"/>
              </a:rPr>
              <a:t>, który</a:t>
            </a:r>
            <a:r>
              <a:rPr lang="pl-PL" dirty="0">
                <a:ea typeface="+mn-lt"/>
                <a:cs typeface="+mn-lt"/>
              </a:rPr>
              <a:t> ze względu na porę kwitnienia nazywany jest "Różą Bożego Narodzenia,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dirty="0">
                <a:ea typeface="+mn-lt"/>
                <a:cs typeface="+mn-lt"/>
              </a:rPr>
              <a:t> można go wykorzystać do dekoracji stroików bożonarodzeniowych lub posadzić do doniczki i postawić na zimnym parapecie,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dirty="0">
                <a:ea typeface="+mn-lt"/>
                <a:cs typeface="+mn-lt"/>
              </a:rPr>
              <a:t> ciemiernik biały udekoruje twój dom i zachwyci gości.</a:t>
            </a:r>
            <a:endParaRPr lang="pl-PL" dirty="0"/>
          </a:p>
        </p:txBody>
      </p:sp>
      <p:pic>
        <p:nvPicPr>
          <p:cNvPr id="4" name="Obraz 4" descr="Obraz zawierający roślina, kwiat, liść, zawilec&#10;&#10;Opis wygenerowany automatycznie">
            <a:extLst>
              <a:ext uri="{FF2B5EF4-FFF2-40B4-BE49-F238E27FC236}">
                <a16:creationId xmlns:a16="http://schemas.microsoft.com/office/drawing/2014/main" id="{52F64BCD-2054-C1F2-FAEB-9B850A1E4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22" r="16576" b="-2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241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3327DE-AF96-4552-944C-F5FB663CD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6BB555-B9B3-4F0E-8005-2D40CC16B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82DB48-F1F9-487D-8AC3-94C762AFD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DBB6BB-4C25-AC0F-3020-27CA929EA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76656"/>
            <a:ext cx="6146193" cy="1201962"/>
          </a:xfrm>
        </p:spPr>
        <p:txBody>
          <a:bodyPr>
            <a:normAutofit/>
          </a:bodyPr>
          <a:lstStyle/>
          <a:p>
            <a:r>
              <a:rPr lang="pl-PL" dirty="0"/>
              <a:t>Siano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D64EAA7-8CAB-2D2A-DBDA-7B1359EDE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079136"/>
            <a:ext cx="6146193" cy="2340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200">
                <a:ea typeface="+mn-lt"/>
                <a:cs typeface="+mn-lt"/>
              </a:rPr>
              <a:t>Dawniej siano i snopki zboża rozkładano na stołach, stawiano w kątach izby – miało to zapewnić gospodarzowi dobre plony i dostatek. Natomiast w tradycji chrześcijańskiej sianko symbolizuje stajenkę, w której urodził się Chrystus, a także trud i niewygody, na które zdecydował się Bóg, przyjmując ludzkie ciało.</a:t>
            </a:r>
            <a:endParaRPr lang="pl-PL" sz="2200"/>
          </a:p>
        </p:txBody>
      </p:sp>
      <p:pic>
        <p:nvPicPr>
          <p:cNvPr id="4" name="Obraz 4" descr="Obraz zawierający osoba&#10;&#10;Opis wygenerowany automatycznie">
            <a:extLst>
              <a:ext uri="{FF2B5EF4-FFF2-40B4-BE49-F238E27FC236}">
                <a16:creationId xmlns:a16="http://schemas.microsoft.com/office/drawing/2014/main" id="{915455A6-BA00-2370-E57D-8EDD80D0F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7" r="22353" b="1"/>
          <a:stretch/>
        </p:blipFill>
        <p:spPr>
          <a:xfrm>
            <a:off x="7225194" y="1881751"/>
            <a:ext cx="4851332" cy="4851331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338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6C4904-4898-4F26-9247-A6A132C5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8" y="-1190"/>
            <a:ext cx="12188952" cy="6859190"/>
            <a:chOff x="3048" y="-1190"/>
            <a:chExt cx="12188952" cy="685919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B5E1D-7FE9-4B80-9B3B-758B81CFF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A38E4F8A-A8B4-46D6-B53D-ED08B843E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600000">
              <a:off x="7312815" y="4858033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9B5ADD-C5D0-4EEC-8DA8-9E9A8172D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28124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D1E899-9F5E-4E48-90DB-FD20FA41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36856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2EDE48-E64A-4832-9AFB-E112012EC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31593" y="1183332"/>
              <a:ext cx="460407" cy="1419452"/>
            </a:xfrm>
            <a:custGeom>
              <a:avLst/>
              <a:gdLst>
                <a:gd name="connsiteX0" fmla="*/ 460407 w 460407"/>
                <a:gd name="connsiteY0" fmla="*/ 0 h 1419452"/>
                <a:gd name="connsiteX1" fmla="*/ 460407 w 460407"/>
                <a:gd name="connsiteY1" fmla="*/ 1419452 h 1419452"/>
                <a:gd name="connsiteX2" fmla="*/ 450116 w 460407"/>
                <a:gd name="connsiteY2" fmla="*/ 1411963 h 1419452"/>
                <a:gd name="connsiteX3" fmla="*/ 0 w 460407"/>
                <a:gd name="connsiteY3" fmla="*/ 709726 h 1419452"/>
                <a:gd name="connsiteX4" fmla="*/ 450116 w 460407"/>
                <a:gd name="connsiteY4" fmla="*/ 7489 h 14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407" h="1419452">
                  <a:moveTo>
                    <a:pt x="460407" y="0"/>
                  </a:moveTo>
                  <a:lnTo>
                    <a:pt x="460407" y="1419452"/>
                  </a:lnTo>
                  <a:lnTo>
                    <a:pt x="450116" y="1411963"/>
                  </a:lnTo>
                  <a:cubicBezTo>
                    <a:pt x="360093" y="1345123"/>
                    <a:pt x="0" y="1056114"/>
                    <a:pt x="0" y="709726"/>
                  </a:cubicBezTo>
                  <a:cubicBezTo>
                    <a:pt x="0" y="363339"/>
                    <a:pt x="360093" y="74329"/>
                    <a:pt x="450116" y="7489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ure">
              <a:extLst>
                <a:ext uri="{FF2B5EF4-FFF2-40B4-BE49-F238E27FC236}">
                  <a16:creationId xmlns:a16="http://schemas.microsoft.com/office/drawing/2014/main" id="{0D29D77D-2D4E-4868-960B-BEDA724F5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48" y="0"/>
              <a:ext cx="12188952" cy="6858000"/>
            </a:xfrm>
            <a:prstGeom prst="rect">
              <a:avLst/>
            </a:prstGeom>
            <a:blipFill dpi="0" rotWithShape="1">
              <a:blip r:embed="rId2">
                <a:alphaModFix amt="6000"/>
              </a:blip>
              <a:srcRect/>
              <a:tile tx="0" ty="0" sx="100000" sy="100000" flip="none" algn="tl"/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D60DC72-F134-05DF-1B57-C3CBCF13F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76656"/>
            <a:ext cx="6146193" cy="3063240"/>
          </a:xfrm>
        </p:spPr>
        <p:txBody>
          <a:bodyPr>
            <a:normAutofit/>
          </a:bodyPr>
          <a:lstStyle/>
          <a:p>
            <a:r>
              <a:rPr lang="pl-PL" dirty="0">
                <a:ea typeface="+mj-lt"/>
                <a:cs typeface="+mj-lt"/>
              </a:rPr>
              <a:t>Swoje znaczenie mają także poszczególne wigilijne dania: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E03D482-C1D3-3AF2-290B-82034AA5B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840480"/>
            <a:ext cx="6146193" cy="2340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b="1">
                <a:ea typeface="+mn-lt"/>
                <a:cs typeface="+mn-lt"/>
              </a:rPr>
              <a:t>Owoce</a:t>
            </a:r>
            <a:r>
              <a:rPr lang="pl-PL">
                <a:ea typeface="+mn-lt"/>
                <a:cs typeface="+mn-lt"/>
              </a:rPr>
              <a:t>: jabłka (łac. </a:t>
            </a:r>
            <a:r>
              <a:rPr lang="pl-PL" err="1">
                <a:ea typeface="+mn-lt"/>
                <a:cs typeface="+mn-lt"/>
              </a:rPr>
              <a:t>lacus</a:t>
            </a:r>
            <a:r>
              <a:rPr lang="pl-PL">
                <a:ea typeface="+mn-lt"/>
                <a:cs typeface="+mn-lt"/>
              </a:rPr>
              <a:t>) to </a:t>
            </a:r>
            <a:r>
              <a:rPr lang="pl-PL" b="1">
                <a:ea typeface="+mn-lt"/>
                <a:cs typeface="+mn-lt"/>
              </a:rPr>
              <a:t>symbol miłości, zdrowia i pokoju</a:t>
            </a:r>
            <a:r>
              <a:rPr lang="pl-PL">
                <a:ea typeface="+mn-lt"/>
                <a:cs typeface="+mn-lt"/>
              </a:rPr>
              <a:t>. Suszone śliwki (</a:t>
            </a:r>
            <a:r>
              <a:rPr lang="pl-PL" err="1">
                <a:ea typeface="+mn-lt"/>
                <a:cs typeface="+mn-lt"/>
              </a:rPr>
              <a:t>prunus</a:t>
            </a:r>
            <a:r>
              <a:rPr lang="pl-PL">
                <a:ea typeface="+mn-lt"/>
                <a:cs typeface="+mn-lt"/>
              </a:rPr>
              <a:t>) odpędzają złe moce, zapewniają długowieczność. Gruszki (łac. </a:t>
            </a:r>
            <a:r>
              <a:rPr lang="pl-PL" err="1">
                <a:ea typeface="+mn-lt"/>
                <a:cs typeface="+mn-lt"/>
              </a:rPr>
              <a:t>pirum</a:t>
            </a:r>
            <a:r>
              <a:rPr lang="pl-PL">
                <a:ea typeface="+mn-lt"/>
                <a:cs typeface="+mn-lt"/>
              </a:rPr>
              <a:t>) przedłużają życie, sprawiają, że pieniądze będą do nas napływać.</a:t>
            </a:r>
            <a:endParaRPr lang="pl-PL"/>
          </a:p>
          <a:p>
            <a:pPr marL="342900" indent="-342900">
              <a:buFont typeface="Wingdings" panose="020B0604020202020204" pitchFamily="34" charset="0"/>
              <a:buChar char="v"/>
            </a:pPr>
            <a:endParaRPr lang="pl-PL" dirty="0"/>
          </a:p>
        </p:txBody>
      </p:sp>
      <p:pic>
        <p:nvPicPr>
          <p:cNvPr id="4" name="Obraz 4" descr="Obraz zawierający jabłko, owoce, wewnątrz, drewniane&#10;&#10;Opis wygenerowany automatycznie">
            <a:extLst>
              <a:ext uri="{FF2B5EF4-FFF2-40B4-BE49-F238E27FC236}">
                <a16:creationId xmlns:a16="http://schemas.microsoft.com/office/drawing/2014/main" id="{441887E6-86CB-C15E-7797-CF2A69BAD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4" r="10737"/>
          <a:stretch/>
        </p:blipFill>
        <p:spPr>
          <a:xfrm>
            <a:off x="7365066" y="1686629"/>
            <a:ext cx="4511875" cy="4511874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864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81647C-BE36-49F9-88B6-15BFE94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86175" y="-1191"/>
            <a:ext cx="4026288" cy="6859191"/>
            <a:chOff x="7886175" y="-1190"/>
            <a:chExt cx="4026288" cy="685919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8306C6CC-5E45-43CC-915C-D1E4F60B5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6175" y="4583914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49359" y="1621326"/>
              <a:ext cx="285442" cy="2854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2C534-079F-463F-95B1-F1ADF182B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14482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785FB3-00D0-4B8C-8799-4918D17A3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8140" y="5358010"/>
              <a:ext cx="3597678" cy="1499991"/>
            </a:xfrm>
            <a:custGeom>
              <a:avLst/>
              <a:gdLst>
                <a:gd name="connsiteX0" fmla="*/ 1786859 w 3597678"/>
                <a:gd name="connsiteY0" fmla="*/ 0 h 1499991"/>
                <a:gd name="connsiteX1" fmla="*/ 3597678 w 3597678"/>
                <a:gd name="connsiteY1" fmla="*/ 0 h 1499991"/>
                <a:gd name="connsiteX2" fmla="*/ 3597678 w 3597678"/>
                <a:gd name="connsiteY2" fmla="*/ 1499991 h 1499991"/>
                <a:gd name="connsiteX3" fmla="*/ 0 w 3597678"/>
                <a:gd name="connsiteY3" fmla="*/ 1499991 h 1499991"/>
                <a:gd name="connsiteX4" fmla="*/ 7610 w 3597678"/>
                <a:gd name="connsiteY4" fmla="*/ 1450127 h 1499991"/>
                <a:gd name="connsiteX5" fmla="*/ 1786859 w 3597678"/>
                <a:gd name="connsiteY5" fmla="*/ 0 h 149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7678" h="1499991">
                  <a:moveTo>
                    <a:pt x="1786859" y="0"/>
                  </a:moveTo>
                  <a:lnTo>
                    <a:pt x="3597678" y="0"/>
                  </a:lnTo>
                  <a:lnTo>
                    <a:pt x="3597678" y="1499991"/>
                  </a:lnTo>
                  <a:lnTo>
                    <a:pt x="0" y="1499991"/>
                  </a:lnTo>
                  <a:lnTo>
                    <a:pt x="7610" y="1450127"/>
                  </a:lnTo>
                  <a:cubicBezTo>
                    <a:pt x="176957" y="622534"/>
                    <a:pt x="909198" y="0"/>
                    <a:pt x="17868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039C484-B648-45C0-947D-C900BB29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7F4467-8E4C-7DB5-2823-10DE2D600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133" y="1716873"/>
            <a:ext cx="6995161" cy="23158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500" b="1" dirty="0">
                <a:ea typeface="+mn-lt"/>
                <a:cs typeface="+mn-lt"/>
              </a:rPr>
              <a:t>Mak (łac. </a:t>
            </a:r>
            <a:r>
              <a:rPr lang="pl-PL" sz="3500" b="1" dirty="0" err="1">
                <a:ea typeface="+mn-lt"/>
                <a:cs typeface="+mn-lt"/>
              </a:rPr>
              <a:t>Papaver</a:t>
            </a:r>
            <a:r>
              <a:rPr lang="pl-PL" sz="3500" b="1" dirty="0">
                <a:ea typeface="+mn-lt"/>
                <a:cs typeface="+mn-lt"/>
              </a:rPr>
              <a:t>)</a:t>
            </a:r>
            <a:r>
              <a:rPr lang="pl-PL" sz="3500" dirty="0">
                <a:ea typeface="+mn-lt"/>
                <a:cs typeface="+mn-lt"/>
              </a:rPr>
              <a:t> jest symbolem płodności, jednocześnie nadzieją na spokojny sen, łączność z innym światem. Miał zapewnić ciszę, spokój, czystość, zmartwychwstanie, pociechę i zapomnienie.</a:t>
            </a:r>
            <a:endParaRPr lang="pl-PL" sz="3500" dirty="0"/>
          </a:p>
          <a:p>
            <a:endParaRPr lang="pl-PL" dirty="0"/>
          </a:p>
        </p:txBody>
      </p:sp>
      <p:pic>
        <p:nvPicPr>
          <p:cNvPr id="4" name="Obraz 4" descr="Obraz zawierający żywność, talerz, miska, warzywo&#10;&#10;Opis wygenerowany automatycznie">
            <a:extLst>
              <a:ext uri="{FF2B5EF4-FFF2-40B4-BE49-F238E27FC236}">
                <a16:creationId xmlns:a16="http://schemas.microsoft.com/office/drawing/2014/main" id="{7EB396AE-7565-2E01-EBB7-2CB5B9ED2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0" r="29901" b="1"/>
          <a:stretch/>
        </p:blipFill>
        <p:spPr>
          <a:xfrm>
            <a:off x="8326894" y="1686629"/>
            <a:ext cx="3550047" cy="3550046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785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6C4904-4898-4F26-9247-A6A132C5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8" y="-1190"/>
            <a:ext cx="12188952" cy="6859190"/>
            <a:chOff x="3048" y="-1190"/>
            <a:chExt cx="12188952" cy="685919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B5E1D-7FE9-4B80-9B3B-758B81CFF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A38E4F8A-A8B4-46D6-B53D-ED08B843E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600000">
              <a:off x="7312815" y="4858033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9B5ADD-C5D0-4EEC-8DA8-9E9A8172D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28124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D1E899-9F5E-4E48-90DB-FD20FA41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36856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2EDE48-E64A-4832-9AFB-E112012EC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31593" y="1183332"/>
              <a:ext cx="460407" cy="1419452"/>
            </a:xfrm>
            <a:custGeom>
              <a:avLst/>
              <a:gdLst>
                <a:gd name="connsiteX0" fmla="*/ 460407 w 460407"/>
                <a:gd name="connsiteY0" fmla="*/ 0 h 1419452"/>
                <a:gd name="connsiteX1" fmla="*/ 460407 w 460407"/>
                <a:gd name="connsiteY1" fmla="*/ 1419452 h 1419452"/>
                <a:gd name="connsiteX2" fmla="*/ 450116 w 460407"/>
                <a:gd name="connsiteY2" fmla="*/ 1411963 h 1419452"/>
                <a:gd name="connsiteX3" fmla="*/ 0 w 460407"/>
                <a:gd name="connsiteY3" fmla="*/ 709726 h 1419452"/>
                <a:gd name="connsiteX4" fmla="*/ 450116 w 460407"/>
                <a:gd name="connsiteY4" fmla="*/ 7489 h 14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407" h="1419452">
                  <a:moveTo>
                    <a:pt x="460407" y="0"/>
                  </a:moveTo>
                  <a:lnTo>
                    <a:pt x="460407" y="1419452"/>
                  </a:lnTo>
                  <a:lnTo>
                    <a:pt x="450116" y="1411963"/>
                  </a:lnTo>
                  <a:cubicBezTo>
                    <a:pt x="360093" y="1345123"/>
                    <a:pt x="0" y="1056114"/>
                    <a:pt x="0" y="709726"/>
                  </a:cubicBezTo>
                  <a:cubicBezTo>
                    <a:pt x="0" y="363339"/>
                    <a:pt x="360093" y="74329"/>
                    <a:pt x="450116" y="7489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ure">
              <a:extLst>
                <a:ext uri="{FF2B5EF4-FFF2-40B4-BE49-F238E27FC236}">
                  <a16:creationId xmlns:a16="http://schemas.microsoft.com/office/drawing/2014/main" id="{0D29D77D-2D4E-4868-960B-BEDA724F5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48" y="0"/>
              <a:ext cx="12188952" cy="6858000"/>
            </a:xfrm>
            <a:prstGeom prst="rect">
              <a:avLst/>
            </a:prstGeom>
            <a:blipFill dpi="0" rotWithShape="1">
              <a:blip r:embed="rId2">
                <a:alphaModFix amt="6000"/>
              </a:blip>
              <a:srcRect/>
              <a:tile tx="0" ty="0" sx="100000" sy="100000" flip="none" algn="tl"/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EC307EA3-CAD8-062B-AD79-DA9573E92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806" y="1716873"/>
            <a:ext cx="6146193" cy="2340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b="1" dirty="0">
                <a:ea typeface="+mn-lt"/>
                <a:cs typeface="+mn-lt"/>
              </a:rPr>
              <a:t>Orzechy</a:t>
            </a:r>
            <a:r>
              <a:rPr lang="pl-PL" sz="2800" dirty="0">
                <a:ea typeface="+mn-lt"/>
                <a:cs typeface="+mn-lt"/>
              </a:rPr>
              <a:t> (</a:t>
            </a:r>
            <a:r>
              <a:rPr lang="pl-PL" sz="2800" dirty="0" err="1">
                <a:ea typeface="+mn-lt"/>
                <a:cs typeface="+mn-lt"/>
              </a:rPr>
              <a:t>łąc</a:t>
            </a:r>
            <a:r>
              <a:rPr lang="pl-PL" sz="2800" dirty="0">
                <a:ea typeface="+mn-lt"/>
                <a:cs typeface="+mn-lt"/>
              </a:rPr>
              <a:t>. </a:t>
            </a:r>
            <a:r>
              <a:rPr lang="pl-PL" sz="2800" dirty="0" err="1">
                <a:ea typeface="+mn-lt"/>
                <a:cs typeface="+mn-lt"/>
              </a:rPr>
              <a:t>Nux</a:t>
            </a:r>
            <a:r>
              <a:rPr lang="pl-PL" sz="2800" dirty="0">
                <a:ea typeface="+mn-lt"/>
                <a:cs typeface="+mn-lt"/>
              </a:rPr>
              <a:t>) jedzone w trakcie wieczerzy wigilijnej, chronią przed bólem zębów. Natomiast potrawy z dodatkiem miodu, zapewniają przychylność sił nadprzyrodzonych.</a:t>
            </a:r>
            <a:endParaRPr lang="pl-PL" sz="2800" dirty="0"/>
          </a:p>
          <a:p>
            <a:endParaRPr lang="pl-PL" dirty="0"/>
          </a:p>
        </p:txBody>
      </p:sp>
      <p:pic>
        <p:nvPicPr>
          <p:cNvPr id="4" name="Obraz 4" descr="Obraz zawierający orzech, żywność, owoce&#10;&#10;Opis wygenerowany automatycznie">
            <a:extLst>
              <a:ext uri="{FF2B5EF4-FFF2-40B4-BE49-F238E27FC236}">
                <a16:creationId xmlns:a16="http://schemas.microsoft.com/office/drawing/2014/main" id="{468882C5-1DF1-2A36-41A0-936E3B3D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41" r="17660"/>
          <a:stretch/>
        </p:blipFill>
        <p:spPr>
          <a:xfrm>
            <a:off x="7365066" y="1686629"/>
            <a:ext cx="4511875" cy="4511874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235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6C4904-4898-4F26-9247-A6A132C5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8" y="-1190"/>
            <a:ext cx="12188952" cy="6859190"/>
            <a:chOff x="3048" y="-1190"/>
            <a:chExt cx="12188952" cy="685919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B5E1D-7FE9-4B80-9B3B-758B81CFF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A38E4F8A-A8B4-46D6-B53D-ED08B843E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600000">
              <a:off x="7312815" y="4858033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9B5ADD-C5D0-4EEC-8DA8-9E9A8172D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28124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D1E899-9F5E-4E48-90DB-FD20FA41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36856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2EDE48-E64A-4832-9AFB-E112012EC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31593" y="1183332"/>
              <a:ext cx="460407" cy="1419452"/>
            </a:xfrm>
            <a:custGeom>
              <a:avLst/>
              <a:gdLst>
                <a:gd name="connsiteX0" fmla="*/ 460407 w 460407"/>
                <a:gd name="connsiteY0" fmla="*/ 0 h 1419452"/>
                <a:gd name="connsiteX1" fmla="*/ 460407 w 460407"/>
                <a:gd name="connsiteY1" fmla="*/ 1419452 h 1419452"/>
                <a:gd name="connsiteX2" fmla="*/ 450116 w 460407"/>
                <a:gd name="connsiteY2" fmla="*/ 1411963 h 1419452"/>
                <a:gd name="connsiteX3" fmla="*/ 0 w 460407"/>
                <a:gd name="connsiteY3" fmla="*/ 709726 h 1419452"/>
                <a:gd name="connsiteX4" fmla="*/ 450116 w 460407"/>
                <a:gd name="connsiteY4" fmla="*/ 7489 h 14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407" h="1419452">
                  <a:moveTo>
                    <a:pt x="460407" y="0"/>
                  </a:moveTo>
                  <a:lnTo>
                    <a:pt x="460407" y="1419452"/>
                  </a:lnTo>
                  <a:lnTo>
                    <a:pt x="450116" y="1411963"/>
                  </a:lnTo>
                  <a:cubicBezTo>
                    <a:pt x="360093" y="1345123"/>
                    <a:pt x="0" y="1056114"/>
                    <a:pt x="0" y="709726"/>
                  </a:cubicBezTo>
                  <a:cubicBezTo>
                    <a:pt x="0" y="363339"/>
                    <a:pt x="360093" y="74329"/>
                    <a:pt x="450116" y="7489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ure">
              <a:extLst>
                <a:ext uri="{FF2B5EF4-FFF2-40B4-BE49-F238E27FC236}">
                  <a16:creationId xmlns:a16="http://schemas.microsoft.com/office/drawing/2014/main" id="{0D29D77D-2D4E-4868-960B-BEDA724F5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48" y="0"/>
              <a:ext cx="12188952" cy="6858000"/>
            </a:xfrm>
            <a:prstGeom prst="rect">
              <a:avLst/>
            </a:prstGeom>
            <a:blipFill dpi="0" rotWithShape="1">
              <a:blip r:embed="rId2">
                <a:alphaModFix amt="6000"/>
              </a:blip>
              <a:srcRect/>
              <a:tile tx="0" ty="0" sx="100000" sy="100000" flip="none" algn="tl"/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C9F943C2-8986-3BBC-6863-C9124E5B8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07" y="1454546"/>
            <a:ext cx="6146193" cy="2340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200" b="1" dirty="0">
                <a:ea typeface="+mn-lt"/>
                <a:cs typeface="+mn-lt"/>
              </a:rPr>
              <a:t>Ziarna zbóż (łac. </a:t>
            </a:r>
            <a:r>
              <a:rPr lang="pl-PL" sz="3200" b="1" dirty="0" err="1">
                <a:ea typeface="+mn-lt"/>
                <a:cs typeface="+mn-lt"/>
              </a:rPr>
              <a:t>Granum</a:t>
            </a:r>
            <a:r>
              <a:rPr lang="pl-PL" sz="3200" b="1" dirty="0">
                <a:ea typeface="+mn-lt"/>
                <a:cs typeface="+mn-lt"/>
              </a:rPr>
              <a:t>) i wypieki</a:t>
            </a:r>
            <a:r>
              <a:rPr lang="pl-PL" sz="3200" dirty="0">
                <a:ea typeface="+mn-lt"/>
                <a:cs typeface="+mn-lt"/>
              </a:rPr>
              <a:t> mają zapewniać pomyślność w nadchodzącym roku. Samo zaś zboże uznawane jest za źródło życiodajnej mocy i plenności. Chleb to dobrobyt.</a:t>
            </a:r>
            <a:endParaRPr lang="pl-PL" sz="2800" dirty="0"/>
          </a:p>
          <a:p>
            <a:endParaRPr lang="pl-PL" dirty="0"/>
          </a:p>
        </p:txBody>
      </p:sp>
      <p:pic>
        <p:nvPicPr>
          <p:cNvPr id="4" name="Obraz 4" descr="Obraz zawierający chleb&#10;&#10;Opis wygenerowany automatycznie">
            <a:extLst>
              <a:ext uri="{FF2B5EF4-FFF2-40B4-BE49-F238E27FC236}">
                <a16:creationId xmlns:a16="http://schemas.microsoft.com/office/drawing/2014/main" id="{61BF60DB-DFCC-A5B5-8932-4D383AA3A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52" r="7050" b="2"/>
          <a:stretch/>
        </p:blipFill>
        <p:spPr>
          <a:xfrm>
            <a:off x="7365066" y="1686629"/>
            <a:ext cx="4511875" cy="4511874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641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6C4904-4898-4F26-9247-A6A132C5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8" y="-1190"/>
            <a:ext cx="12188952" cy="6859190"/>
            <a:chOff x="3048" y="-1190"/>
            <a:chExt cx="12188952" cy="685919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B5E1D-7FE9-4B80-9B3B-758B81CFF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A38E4F8A-A8B4-46D6-B53D-ED08B843E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600000">
              <a:off x="7312815" y="4858033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9B5ADD-C5D0-4EEC-8DA8-9E9A8172D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28124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D1E899-9F5E-4E48-90DB-FD20FA41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36856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2EDE48-E64A-4832-9AFB-E112012EC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31593" y="1183332"/>
              <a:ext cx="460407" cy="1419452"/>
            </a:xfrm>
            <a:custGeom>
              <a:avLst/>
              <a:gdLst>
                <a:gd name="connsiteX0" fmla="*/ 460407 w 460407"/>
                <a:gd name="connsiteY0" fmla="*/ 0 h 1419452"/>
                <a:gd name="connsiteX1" fmla="*/ 460407 w 460407"/>
                <a:gd name="connsiteY1" fmla="*/ 1419452 h 1419452"/>
                <a:gd name="connsiteX2" fmla="*/ 450116 w 460407"/>
                <a:gd name="connsiteY2" fmla="*/ 1411963 h 1419452"/>
                <a:gd name="connsiteX3" fmla="*/ 0 w 460407"/>
                <a:gd name="connsiteY3" fmla="*/ 709726 h 1419452"/>
                <a:gd name="connsiteX4" fmla="*/ 450116 w 460407"/>
                <a:gd name="connsiteY4" fmla="*/ 7489 h 14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407" h="1419452">
                  <a:moveTo>
                    <a:pt x="460407" y="0"/>
                  </a:moveTo>
                  <a:lnTo>
                    <a:pt x="460407" y="1419452"/>
                  </a:lnTo>
                  <a:lnTo>
                    <a:pt x="450116" y="1411963"/>
                  </a:lnTo>
                  <a:cubicBezTo>
                    <a:pt x="360093" y="1345123"/>
                    <a:pt x="0" y="1056114"/>
                    <a:pt x="0" y="709726"/>
                  </a:cubicBezTo>
                  <a:cubicBezTo>
                    <a:pt x="0" y="363339"/>
                    <a:pt x="360093" y="74329"/>
                    <a:pt x="450116" y="7489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ure">
              <a:extLst>
                <a:ext uri="{FF2B5EF4-FFF2-40B4-BE49-F238E27FC236}">
                  <a16:creationId xmlns:a16="http://schemas.microsoft.com/office/drawing/2014/main" id="{0D29D77D-2D4E-4868-960B-BEDA724F5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48" y="0"/>
              <a:ext cx="12188952" cy="6858000"/>
            </a:xfrm>
            <a:prstGeom prst="rect">
              <a:avLst/>
            </a:prstGeom>
            <a:blipFill dpi="0" rotWithShape="1">
              <a:blip r:embed="rId2">
                <a:alphaModFix amt="6000"/>
              </a:blip>
              <a:srcRect/>
              <a:tile tx="0" ty="0" sx="100000" sy="100000" flip="none" algn="tl"/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7C79A47D-75C4-0B10-2DC3-59180DF47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347" y="1242185"/>
            <a:ext cx="6146193" cy="2340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200" dirty="0"/>
              <a:t>Kapusta (łac. </a:t>
            </a:r>
            <a:r>
              <a:rPr lang="pl-PL" sz="3200" dirty="0" err="1"/>
              <a:t>Brassica</a:t>
            </a:r>
            <a:r>
              <a:rPr lang="pl-PL" sz="3200" dirty="0"/>
              <a:t>) - w wierzeniach ludowych przypisuje się temu warzywu wręcz życiodajną siłę, która sprawi, że po długiej zimie cała przyroda ponownie obudzi się do życia.</a:t>
            </a:r>
          </a:p>
          <a:p>
            <a:endParaRPr lang="pl-PL" dirty="0"/>
          </a:p>
        </p:txBody>
      </p:sp>
      <p:pic>
        <p:nvPicPr>
          <p:cNvPr id="4" name="Obraz 4" descr="Obraz zawierający żywność, talerz, stół, naczynie&#10;&#10;Opis wygenerowany automatycznie">
            <a:extLst>
              <a:ext uri="{FF2B5EF4-FFF2-40B4-BE49-F238E27FC236}">
                <a16:creationId xmlns:a16="http://schemas.microsoft.com/office/drawing/2014/main" id="{427763D6-385A-C60F-45BC-643949660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7" r="11661" b="-2"/>
          <a:stretch/>
        </p:blipFill>
        <p:spPr>
          <a:xfrm>
            <a:off x="7365066" y="1686629"/>
            <a:ext cx="4511875" cy="4511874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299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06087813-B81F-42C4-A0EA-F9078FB6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C4B295A1-75D3-4C3B-82E7-C5CFD80A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38D1D7-BA30-4FF3-A0CC-9E90BB96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0"/>
            <a:ext cx="5444327" cy="6734640"/>
            <a:chOff x="6744625" y="0"/>
            <a:chExt cx="5444327" cy="6734640"/>
          </a:xfrm>
        </p:grpSpPr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217CF63-2FBD-4FA2-838C-6287D9F54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C8F9462C-D125-4450-B35D-6E680DD3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A1A088-C133-4278-93CD-B7F518F32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31790C-9903-4B27-9B13-F9FFD286D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2849" y="0"/>
              <a:ext cx="1303285" cy="962498"/>
            </a:xfrm>
            <a:custGeom>
              <a:avLst/>
              <a:gdLst>
                <a:gd name="connsiteX0" fmla="*/ 0 w 1303285"/>
                <a:gd name="connsiteY0" fmla="*/ 0 h 962498"/>
                <a:gd name="connsiteX1" fmla="*/ 1303285 w 1303285"/>
                <a:gd name="connsiteY1" fmla="*/ 0 h 962498"/>
                <a:gd name="connsiteX2" fmla="*/ 1298420 w 1303285"/>
                <a:gd name="connsiteY2" fmla="*/ 67508 h 962498"/>
                <a:gd name="connsiteX3" fmla="*/ 651642 w 1303285"/>
                <a:gd name="connsiteY3" fmla="*/ 962498 h 962498"/>
                <a:gd name="connsiteX4" fmla="*/ 4865 w 1303285"/>
                <a:gd name="connsiteY4" fmla="*/ 67508 h 96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285" h="962498">
                  <a:moveTo>
                    <a:pt x="0" y="0"/>
                  </a:moveTo>
                  <a:lnTo>
                    <a:pt x="1303285" y="0"/>
                  </a:lnTo>
                  <a:lnTo>
                    <a:pt x="1298420" y="67508"/>
                  </a:lnTo>
                  <a:cubicBezTo>
                    <a:pt x="1226555" y="570204"/>
                    <a:pt x="651642" y="962498"/>
                    <a:pt x="651642" y="962498"/>
                  </a:cubicBezTo>
                  <a:cubicBezTo>
                    <a:pt x="651642" y="962498"/>
                    <a:pt x="76729" y="570204"/>
                    <a:pt x="4865" y="67508"/>
                  </a:cubicBezTo>
                  <a:close/>
                </a:path>
              </a:pathLst>
            </a:custGeom>
            <a:solidFill>
              <a:schemeClr val="bg2">
                <a:alpha val="3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25AE1A-8F17-40E6-A1BB-ED8F665B7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E4B2AF95-7029-4856-9CE4-BBBE8CF8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693C33-6D90-4D87-7121-0A6EA54A9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871" y="614196"/>
            <a:ext cx="5384881" cy="1102027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Jemioła łac.</a:t>
            </a:r>
            <a:r>
              <a:rPr lang="pl-PL" sz="4000" dirty="0">
                <a:ea typeface="+mj-lt"/>
                <a:cs typeface="+mj-lt"/>
              </a:rPr>
              <a:t> </a:t>
            </a:r>
            <a:r>
              <a:rPr lang="pl-PL" sz="4000" i="1" dirty="0" err="1">
                <a:ea typeface="+mj-lt"/>
                <a:cs typeface="+mj-lt"/>
              </a:rPr>
              <a:t>Viscum</a:t>
            </a:r>
            <a:r>
              <a:rPr lang="pl-PL" sz="4000" i="1" dirty="0">
                <a:ea typeface="+mj-lt"/>
                <a:cs typeface="+mj-lt"/>
              </a:rPr>
              <a:t> album, ang. </a:t>
            </a:r>
            <a:r>
              <a:rPr lang="en" sz="4000" dirty="0">
                <a:latin typeface="Gill Sans Nova"/>
                <a:ea typeface="+mj-lt"/>
                <a:cs typeface="+mj-lt"/>
              </a:rPr>
              <a:t>Mistletoe     </a:t>
            </a:r>
            <a:endParaRPr lang="pl-PL" sz="4000" dirty="0">
              <a:latin typeface="Gill Sans Nova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B41651-BEFD-609E-ACD0-66259B76B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31" y="1916743"/>
            <a:ext cx="7308612" cy="46643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000" dirty="0">
                <a:ea typeface="+mn-lt"/>
                <a:cs typeface="+mn-lt"/>
              </a:rPr>
              <a:t> symbol szczęścia, miłości, bogactwa, płodności, a także wieczności,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000" dirty="0">
                <a:ea typeface="+mn-lt"/>
                <a:cs typeface="+mn-lt"/>
              </a:rPr>
              <a:t>uważana za roślinę magiczną, gdyż rozwija się oraz owocuje w zimie, a ponadto rośnie na drzewach pozbawionych liści i kwiatów,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000" dirty="0">
                <a:ea typeface="+mn-lt"/>
                <a:cs typeface="+mn-lt"/>
              </a:rPr>
              <a:t>dawniej dawano niepłodnym zwierzętom, aby te mogły doczekać się młodych, stawały pod nią także przyszłe panny młode, które pragnęły licznego potomstwa,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000" dirty="0">
                <a:ea typeface="+mn-lt"/>
                <a:cs typeface="+mn-lt"/>
              </a:rPr>
              <a:t>początkowo wieszanie jemioły w święta miało zapewnić mieszkańcom domu szczęście oraz zdrowie,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000" dirty="0">
                <a:ea typeface="+mn-lt"/>
                <a:cs typeface="+mn-lt"/>
              </a:rPr>
              <a:t>tradycyjne całowanie pod jemiołą w święta zostało zapoczątkowane w XVIII wieku w Anglii. Roślinę wieszano u sufitu i całowano się pod nią, a po każdym pocałunku ściągano jedno nasionko. Jemioła wisiała do czasu, aż krzew miał owoce.</a:t>
            </a:r>
            <a:endParaRPr lang="pl-PL" sz="2000"/>
          </a:p>
        </p:txBody>
      </p:sp>
      <p:pic>
        <p:nvPicPr>
          <p:cNvPr id="4" name="Obraz 4" descr="Obraz zawierający drewniane, roślina, warzywo&#10;&#10;Opis wygenerowany automatycznie">
            <a:extLst>
              <a:ext uri="{FF2B5EF4-FFF2-40B4-BE49-F238E27FC236}">
                <a16:creationId xmlns:a16="http://schemas.microsoft.com/office/drawing/2014/main" id="{9006FC63-85A1-5B04-FD28-F315A8B25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00" r="2" b="16001"/>
          <a:stretch/>
        </p:blipFill>
        <p:spPr>
          <a:xfrm>
            <a:off x="7785333" y="548058"/>
            <a:ext cx="3986792" cy="3986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968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6C4904-4898-4F26-9247-A6A132C5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8" y="-1190"/>
            <a:ext cx="12188952" cy="6859190"/>
            <a:chOff x="3048" y="-1190"/>
            <a:chExt cx="12188952" cy="685919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B5E1D-7FE9-4B80-9B3B-758B81CFF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A38E4F8A-A8B4-46D6-B53D-ED08B843E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600000">
              <a:off x="7312815" y="4858033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9B5ADD-C5D0-4EEC-8DA8-9E9A8172D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28124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D1E899-9F5E-4E48-90DB-FD20FA41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36856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2EDE48-E64A-4832-9AFB-E112012EC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31593" y="1183332"/>
              <a:ext cx="460407" cy="1419452"/>
            </a:xfrm>
            <a:custGeom>
              <a:avLst/>
              <a:gdLst>
                <a:gd name="connsiteX0" fmla="*/ 460407 w 460407"/>
                <a:gd name="connsiteY0" fmla="*/ 0 h 1419452"/>
                <a:gd name="connsiteX1" fmla="*/ 460407 w 460407"/>
                <a:gd name="connsiteY1" fmla="*/ 1419452 h 1419452"/>
                <a:gd name="connsiteX2" fmla="*/ 450116 w 460407"/>
                <a:gd name="connsiteY2" fmla="*/ 1411963 h 1419452"/>
                <a:gd name="connsiteX3" fmla="*/ 0 w 460407"/>
                <a:gd name="connsiteY3" fmla="*/ 709726 h 1419452"/>
                <a:gd name="connsiteX4" fmla="*/ 450116 w 460407"/>
                <a:gd name="connsiteY4" fmla="*/ 7489 h 14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407" h="1419452">
                  <a:moveTo>
                    <a:pt x="460407" y="0"/>
                  </a:moveTo>
                  <a:lnTo>
                    <a:pt x="460407" y="1419452"/>
                  </a:lnTo>
                  <a:lnTo>
                    <a:pt x="450116" y="1411963"/>
                  </a:lnTo>
                  <a:cubicBezTo>
                    <a:pt x="360093" y="1345123"/>
                    <a:pt x="0" y="1056114"/>
                    <a:pt x="0" y="709726"/>
                  </a:cubicBezTo>
                  <a:cubicBezTo>
                    <a:pt x="0" y="363339"/>
                    <a:pt x="360093" y="74329"/>
                    <a:pt x="450116" y="7489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ure">
              <a:extLst>
                <a:ext uri="{FF2B5EF4-FFF2-40B4-BE49-F238E27FC236}">
                  <a16:creationId xmlns:a16="http://schemas.microsoft.com/office/drawing/2014/main" id="{0D29D77D-2D4E-4868-960B-BEDA724F5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48" y="0"/>
              <a:ext cx="12188952" cy="6858000"/>
            </a:xfrm>
            <a:prstGeom prst="rect">
              <a:avLst/>
            </a:prstGeom>
            <a:blipFill dpi="0" rotWithShape="1">
              <a:blip r:embed="rId2">
                <a:alphaModFix amt="6000"/>
              </a:blip>
              <a:srcRect/>
              <a:tile tx="0" ty="0" sx="100000" sy="100000" flip="none" algn="tl"/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8145D2BB-32E2-0150-4B78-83BAC5C52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101" y="1966710"/>
            <a:ext cx="6146193" cy="2340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200" dirty="0"/>
              <a:t>Grzyby (łac. </a:t>
            </a:r>
            <a:r>
              <a:rPr lang="pl-PL" sz="3200" dirty="0" err="1"/>
              <a:t>Fungi</a:t>
            </a:r>
            <a:r>
              <a:rPr lang="pl-PL" sz="3200" dirty="0"/>
              <a:t>) obowiązkowo musiały pojawić się na wigilijnym stole, np. smażone, panierowane w bułce tartej kapelusze. Zapewniały w nadchodzącym roku dostatek i zdrowie.</a:t>
            </a:r>
          </a:p>
          <a:p>
            <a:endParaRPr lang="pl-PL" dirty="0"/>
          </a:p>
        </p:txBody>
      </p:sp>
      <p:pic>
        <p:nvPicPr>
          <p:cNvPr id="4" name="Obraz 4" descr="Obraz zawierający grzyb, borowik, kratka wentylacyjna&#10;&#10;Opis wygenerowany automatycznie">
            <a:extLst>
              <a:ext uri="{FF2B5EF4-FFF2-40B4-BE49-F238E27FC236}">
                <a16:creationId xmlns:a16="http://schemas.microsoft.com/office/drawing/2014/main" id="{7EB823C4-27EF-B573-4B3A-FEDFB6BE5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1" r="26007" b="-2"/>
          <a:stretch/>
        </p:blipFill>
        <p:spPr>
          <a:xfrm>
            <a:off x="7365066" y="1686629"/>
            <a:ext cx="4511875" cy="4511874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86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6C4904-4898-4F26-9247-A6A132C5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8" y="-1190"/>
            <a:ext cx="12188952" cy="6859190"/>
            <a:chOff x="3048" y="-1190"/>
            <a:chExt cx="12188952" cy="685919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B5E1D-7FE9-4B80-9B3B-758B81CFF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A38E4F8A-A8B4-46D6-B53D-ED08B843E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600000">
              <a:off x="7312815" y="4858033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9B5ADD-C5D0-4EEC-8DA8-9E9A8172D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28124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D1E899-9F5E-4E48-90DB-FD20FA41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36856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2EDE48-E64A-4832-9AFB-E112012EC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31593" y="1183332"/>
              <a:ext cx="460407" cy="1419452"/>
            </a:xfrm>
            <a:custGeom>
              <a:avLst/>
              <a:gdLst>
                <a:gd name="connsiteX0" fmla="*/ 460407 w 460407"/>
                <a:gd name="connsiteY0" fmla="*/ 0 h 1419452"/>
                <a:gd name="connsiteX1" fmla="*/ 460407 w 460407"/>
                <a:gd name="connsiteY1" fmla="*/ 1419452 h 1419452"/>
                <a:gd name="connsiteX2" fmla="*/ 450116 w 460407"/>
                <a:gd name="connsiteY2" fmla="*/ 1411963 h 1419452"/>
                <a:gd name="connsiteX3" fmla="*/ 0 w 460407"/>
                <a:gd name="connsiteY3" fmla="*/ 709726 h 1419452"/>
                <a:gd name="connsiteX4" fmla="*/ 450116 w 460407"/>
                <a:gd name="connsiteY4" fmla="*/ 7489 h 14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407" h="1419452">
                  <a:moveTo>
                    <a:pt x="460407" y="0"/>
                  </a:moveTo>
                  <a:lnTo>
                    <a:pt x="460407" y="1419452"/>
                  </a:lnTo>
                  <a:lnTo>
                    <a:pt x="450116" y="1411963"/>
                  </a:lnTo>
                  <a:cubicBezTo>
                    <a:pt x="360093" y="1345123"/>
                    <a:pt x="0" y="1056114"/>
                    <a:pt x="0" y="709726"/>
                  </a:cubicBezTo>
                  <a:cubicBezTo>
                    <a:pt x="0" y="363339"/>
                    <a:pt x="360093" y="74329"/>
                    <a:pt x="450116" y="7489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ure">
              <a:extLst>
                <a:ext uri="{FF2B5EF4-FFF2-40B4-BE49-F238E27FC236}">
                  <a16:creationId xmlns:a16="http://schemas.microsoft.com/office/drawing/2014/main" id="{0D29D77D-2D4E-4868-960B-BEDA724F5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48" y="0"/>
              <a:ext cx="12188952" cy="6858000"/>
            </a:xfrm>
            <a:prstGeom prst="rect">
              <a:avLst/>
            </a:prstGeom>
            <a:blipFill dpi="0" rotWithShape="1">
              <a:blip r:embed="rId2">
                <a:alphaModFix amt="6000"/>
              </a:blip>
              <a:srcRect/>
              <a:tile tx="0" ty="0" sx="100000" sy="100000" flip="none" algn="tl"/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F81ADFF6-CFE5-F947-72C5-8E14F2306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56" y="1242185"/>
            <a:ext cx="6146193" cy="42770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dirty="0"/>
              <a:t>Buraki (łac. Beta) już przez mieszkańców Babilonu uznawane były za cudowne warzywa. Ze względu na ogromne ilości żelaza, kwasu foliowego, witamin i przeciwutleniaczy, burakom przypisuje się niezwykłe właściwości. Dawniej wierzono, że to burak właśnie jest tajemnicą długowieczności i piękna. Barszcz czerwony - zupa gotowana na burakach to w wielu domach tradycyjna zupa wigilijna. </a:t>
            </a:r>
            <a:endParaRPr lang="pl-PL" sz="2800"/>
          </a:p>
        </p:txBody>
      </p:sp>
      <p:pic>
        <p:nvPicPr>
          <p:cNvPr id="4" name="Obraz 4" descr="Obraz zawierający żywność, talerz&#10;&#10;Opis wygenerowany automatycznie">
            <a:extLst>
              <a:ext uri="{FF2B5EF4-FFF2-40B4-BE49-F238E27FC236}">
                <a16:creationId xmlns:a16="http://schemas.microsoft.com/office/drawing/2014/main" id="{9D6262D1-FD5D-A40B-4092-5DC92104D0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15" r="7486"/>
          <a:stretch/>
        </p:blipFill>
        <p:spPr>
          <a:xfrm>
            <a:off x="7365066" y="1686629"/>
            <a:ext cx="4511875" cy="4511874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687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3E5E751B-5852-4839-83B3-6F79F8E8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28B6687-5D8A-41C9-A626-A8C2CBFD8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73574D-F06D-455C-8175-AF8EB2E32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4870" y="0"/>
            <a:ext cx="4257130" cy="6858000"/>
            <a:chOff x="7934870" y="0"/>
            <a:chExt cx="4257130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6F862D1-D372-44FB-AEB1-8F6EA5683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48949" y="5077229"/>
              <a:ext cx="2643051" cy="1780771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288BFC-8446-4D20-BA63-79FA81DA9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469962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39C530-AFE7-4C51-B999-86DC5F3F7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65646" y="1470520"/>
              <a:ext cx="328008" cy="328008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C9DA47-842F-4D6E-AED6-94B36610C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4870" y="1"/>
              <a:ext cx="3034340" cy="2483913"/>
            </a:xfrm>
            <a:custGeom>
              <a:avLst/>
              <a:gdLst>
                <a:gd name="connsiteX0" fmla="*/ 39219 w 3034340"/>
                <a:gd name="connsiteY0" fmla="*/ 0 h 2483913"/>
                <a:gd name="connsiteX1" fmla="*/ 2995122 w 3034340"/>
                <a:gd name="connsiteY1" fmla="*/ 0 h 2483913"/>
                <a:gd name="connsiteX2" fmla="*/ 3006509 w 3034340"/>
                <a:gd name="connsiteY2" fmla="*/ 46641 h 2483913"/>
                <a:gd name="connsiteX3" fmla="*/ 2589045 w 3034340"/>
                <a:gd name="connsiteY3" fmla="*/ 1412038 h 2483913"/>
                <a:gd name="connsiteX4" fmla="*/ 1517170 w 3034340"/>
                <a:gd name="connsiteY4" fmla="*/ 2483913 h 2483913"/>
                <a:gd name="connsiteX5" fmla="*/ 445296 w 3034340"/>
                <a:gd name="connsiteY5" fmla="*/ 1412038 h 2483913"/>
                <a:gd name="connsiteX6" fmla="*/ 27832 w 3034340"/>
                <a:gd name="connsiteY6" fmla="*/ 46641 h 248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4340" h="2483913">
                  <a:moveTo>
                    <a:pt x="39219" y="0"/>
                  </a:moveTo>
                  <a:lnTo>
                    <a:pt x="2995122" y="0"/>
                  </a:lnTo>
                  <a:lnTo>
                    <a:pt x="3006509" y="46641"/>
                  </a:lnTo>
                  <a:cubicBezTo>
                    <a:pt x="3099279" y="525788"/>
                    <a:pt x="2960124" y="1040959"/>
                    <a:pt x="2589045" y="1412038"/>
                  </a:cubicBezTo>
                  <a:lnTo>
                    <a:pt x="1517170" y="2483913"/>
                  </a:lnTo>
                  <a:lnTo>
                    <a:pt x="445296" y="1412038"/>
                  </a:lnTo>
                  <a:cubicBezTo>
                    <a:pt x="74217" y="1040959"/>
                    <a:pt x="-64938" y="525788"/>
                    <a:pt x="27832" y="46641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7B5037-A44A-4D5D-B12D-68631CF4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7828" y="0"/>
              <a:ext cx="2708425" cy="2263840"/>
            </a:xfrm>
            <a:custGeom>
              <a:avLst/>
              <a:gdLst>
                <a:gd name="connsiteX0" fmla="*/ 46413 w 2708425"/>
                <a:gd name="connsiteY0" fmla="*/ 0 h 2263840"/>
                <a:gd name="connsiteX1" fmla="*/ 2662013 w 2708425"/>
                <a:gd name="connsiteY1" fmla="*/ 0 h 2263840"/>
                <a:gd name="connsiteX2" fmla="*/ 2683584 w 2708425"/>
                <a:gd name="connsiteY2" fmla="*/ 88351 h 2263840"/>
                <a:gd name="connsiteX3" fmla="*/ 2310959 w 2708425"/>
                <a:gd name="connsiteY3" fmla="*/ 1307094 h 2263840"/>
                <a:gd name="connsiteX4" fmla="*/ 1354213 w 2708425"/>
                <a:gd name="connsiteY4" fmla="*/ 2263840 h 2263840"/>
                <a:gd name="connsiteX5" fmla="*/ 397467 w 2708425"/>
                <a:gd name="connsiteY5" fmla="*/ 1307094 h 2263840"/>
                <a:gd name="connsiteX6" fmla="*/ 24842 w 2708425"/>
                <a:gd name="connsiteY6" fmla="*/ 88351 h 226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8425" h="2263840">
                  <a:moveTo>
                    <a:pt x="46413" y="0"/>
                  </a:moveTo>
                  <a:lnTo>
                    <a:pt x="2662013" y="0"/>
                  </a:lnTo>
                  <a:lnTo>
                    <a:pt x="2683584" y="88351"/>
                  </a:lnTo>
                  <a:cubicBezTo>
                    <a:pt x="2766390" y="516035"/>
                    <a:pt x="2642182" y="975871"/>
                    <a:pt x="2310959" y="1307094"/>
                  </a:cubicBezTo>
                  <a:lnTo>
                    <a:pt x="1354213" y="2263840"/>
                  </a:lnTo>
                  <a:lnTo>
                    <a:pt x="397467" y="1307094"/>
                  </a:lnTo>
                  <a:cubicBezTo>
                    <a:pt x="66245" y="975871"/>
                    <a:pt x="-57964" y="516035"/>
                    <a:pt x="24842" y="88351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D9F678FF-4541-4601-B506-CC0A4AC96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ABD4C2D-822B-C95E-F67F-B55E7EC61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08" y="2129103"/>
            <a:ext cx="5540202" cy="2340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dirty="0"/>
              <a:t>Czosnek (łac. </a:t>
            </a:r>
            <a:r>
              <a:rPr lang="pl-PL" sz="2800" dirty="0" err="1"/>
              <a:t>Allium</a:t>
            </a:r>
            <a:r>
              <a:rPr lang="pl-PL" sz="2800" dirty="0"/>
              <a:t>)w południowo – wschodniej części kraju po dzieleniu się opłatkiem, domownicy sięgają po czosnek, który następnie spożywają razem z chlebem i solą. Czosnek jest symbolem zdrowia, a w połączeniu z chlebem i solą gwarantuje domostwu obfitość.</a:t>
            </a:r>
          </a:p>
          <a:p>
            <a:endParaRPr lang="pl-PL" sz="2200"/>
          </a:p>
        </p:txBody>
      </p:sp>
      <p:pic>
        <p:nvPicPr>
          <p:cNvPr id="4" name="Obraz 4" descr="Obraz zawierający stół, drewniane, wewnątrz, warzywo&#10;&#10;Opis wygenerowany automatycznie">
            <a:extLst>
              <a:ext uri="{FF2B5EF4-FFF2-40B4-BE49-F238E27FC236}">
                <a16:creationId xmlns:a16="http://schemas.microsoft.com/office/drawing/2014/main" id="{426F3144-F7E3-0F87-0329-D1BDE34DC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" r="3" b="3"/>
          <a:stretch/>
        </p:blipFill>
        <p:spPr>
          <a:xfrm>
            <a:off x="6360177" y="1934966"/>
            <a:ext cx="5831823" cy="3046917"/>
          </a:xfrm>
          <a:custGeom>
            <a:avLst/>
            <a:gdLst/>
            <a:ahLst/>
            <a:cxnLst/>
            <a:rect l="l" t="t" r="r" b="b"/>
            <a:pathLst>
              <a:path w="5831823" h="3046917">
                <a:moveTo>
                  <a:pt x="4630021" y="7292"/>
                </a:moveTo>
                <a:lnTo>
                  <a:pt x="5831823" y="7292"/>
                </a:lnTo>
                <a:lnTo>
                  <a:pt x="5831823" y="2450538"/>
                </a:lnTo>
                <a:lnTo>
                  <a:pt x="5800042" y="2493038"/>
                </a:lnTo>
                <a:cubicBezTo>
                  <a:pt x="5520878" y="2831307"/>
                  <a:pt x="5098400" y="3046917"/>
                  <a:pt x="4625556" y="3046917"/>
                </a:cubicBezTo>
                <a:lnTo>
                  <a:pt x="3107978" y="3046917"/>
                </a:lnTo>
                <a:lnTo>
                  <a:pt x="3107978" y="1529337"/>
                </a:lnTo>
                <a:cubicBezTo>
                  <a:pt x="3107978" y="688726"/>
                  <a:pt x="3789410" y="7292"/>
                  <a:pt x="4630021" y="7292"/>
                </a:cubicBezTo>
                <a:close/>
                <a:moveTo>
                  <a:pt x="0" y="0"/>
                </a:moveTo>
                <a:lnTo>
                  <a:pt x="1517580" y="0"/>
                </a:lnTo>
                <a:cubicBezTo>
                  <a:pt x="2358191" y="0"/>
                  <a:pt x="3039624" y="681433"/>
                  <a:pt x="3039624" y="1522044"/>
                </a:cubicBezTo>
                <a:lnTo>
                  <a:pt x="3039624" y="3039623"/>
                </a:lnTo>
                <a:lnTo>
                  <a:pt x="1522045" y="3039623"/>
                </a:lnTo>
                <a:cubicBezTo>
                  <a:pt x="681434" y="3039623"/>
                  <a:pt x="0" y="2358190"/>
                  <a:pt x="0" y="15175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5068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6C4904-4898-4F26-9247-A6A132C5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8" y="-1190"/>
            <a:ext cx="12188952" cy="6859190"/>
            <a:chOff x="3048" y="-1190"/>
            <a:chExt cx="12188952" cy="685919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B5E1D-7FE9-4B80-9B3B-758B81CFF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A38E4F8A-A8B4-46D6-B53D-ED08B843E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600000">
              <a:off x="7312815" y="4858033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9B5ADD-C5D0-4EEC-8DA8-9E9A8172D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28124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D1E899-9F5E-4E48-90DB-FD20FA41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36856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2EDE48-E64A-4832-9AFB-E112012EC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31593" y="1183332"/>
              <a:ext cx="460407" cy="1419452"/>
            </a:xfrm>
            <a:custGeom>
              <a:avLst/>
              <a:gdLst>
                <a:gd name="connsiteX0" fmla="*/ 460407 w 460407"/>
                <a:gd name="connsiteY0" fmla="*/ 0 h 1419452"/>
                <a:gd name="connsiteX1" fmla="*/ 460407 w 460407"/>
                <a:gd name="connsiteY1" fmla="*/ 1419452 h 1419452"/>
                <a:gd name="connsiteX2" fmla="*/ 450116 w 460407"/>
                <a:gd name="connsiteY2" fmla="*/ 1411963 h 1419452"/>
                <a:gd name="connsiteX3" fmla="*/ 0 w 460407"/>
                <a:gd name="connsiteY3" fmla="*/ 709726 h 1419452"/>
                <a:gd name="connsiteX4" fmla="*/ 450116 w 460407"/>
                <a:gd name="connsiteY4" fmla="*/ 7489 h 14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407" h="1419452">
                  <a:moveTo>
                    <a:pt x="460407" y="0"/>
                  </a:moveTo>
                  <a:lnTo>
                    <a:pt x="460407" y="1419452"/>
                  </a:lnTo>
                  <a:lnTo>
                    <a:pt x="450116" y="1411963"/>
                  </a:lnTo>
                  <a:cubicBezTo>
                    <a:pt x="360093" y="1345123"/>
                    <a:pt x="0" y="1056114"/>
                    <a:pt x="0" y="709726"/>
                  </a:cubicBezTo>
                  <a:cubicBezTo>
                    <a:pt x="0" y="363339"/>
                    <a:pt x="360093" y="74329"/>
                    <a:pt x="450116" y="7489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ure">
              <a:extLst>
                <a:ext uri="{FF2B5EF4-FFF2-40B4-BE49-F238E27FC236}">
                  <a16:creationId xmlns:a16="http://schemas.microsoft.com/office/drawing/2014/main" id="{0D29D77D-2D4E-4868-960B-BEDA724F5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48" y="0"/>
              <a:ext cx="12188952" cy="6858000"/>
            </a:xfrm>
            <a:prstGeom prst="rect">
              <a:avLst/>
            </a:prstGeom>
            <a:blipFill dpi="0" rotWithShape="1">
              <a:blip r:embed="rId2">
                <a:alphaModFix amt="6000"/>
              </a:blip>
              <a:srcRect/>
              <a:tile tx="0" ty="0" sx="100000" sy="100000" flip="none" algn="tl"/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452337C9-56DD-66AF-8501-162A9D420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1716873"/>
            <a:ext cx="6146193" cy="2340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600" dirty="0"/>
              <a:t>Fasola (łac. </a:t>
            </a:r>
            <a:r>
              <a:rPr lang="pl-PL" sz="3600" dirty="0" err="1"/>
              <a:t>Phaseolus</a:t>
            </a:r>
            <a:r>
              <a:rPr lang="pl-PL" sz="3600" dirty="0"/>
              <a:t>) - znak płodności, urodzaju, oraz pieniędzy - ich przyciągania. Potrawy z fasoli miały wpływać na zgodę i miłość.</a:t>
            </a:r>
          </a:p>
          <a:p>
            <a:endParaRPr lang="pl-PL" dirty="0"/>
          </a:p>
        </p:txBody>
      </p:sp>
      <p:pic>
        <p:nvPicPr>
          <p:cNvPr id="4" name="Obraz 4" descr="Obraz zawierający warzywo, porządek, odmiany&#10;&#10;Opis wygenerowany automatycznie">
            <a:extLst>
              <a:ext uri="{FF2B5EF4-FFF2-40B4-BE49-F238E27FC236}">
                <a16:creationId xmlns:a16="http://schemas.microsoft.com/office/drawing/2014/main" id="{2D2F361E-8889-5897-B967-CFBAFD350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7365066" y="1686629"/>
            <a:ext cx="4511875" cy="4511874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981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3327DE-AF96-4552-944C-F5FB663CD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6BB555-B9B3-4F0E-8005-2D40CC16B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82DB48-F1F9-487D-8AC3-94C762AFD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0F5327F-19DA-EE14-8A92-76E6ED8A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822" y="755005"/>
            <a:ext cx="6146193" cy="2340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dirty="0">
                <a:ea typeface="+mn-lt"/>
                <a:cs typeface="+mn-lt"/>
              </a:rPr>
              <a:t>Nie byłoby magii świat bez zapachu przypraw – a to przecież rośliny. Te do piernika nazywane „przyprawami korzennymi” niewiele mają z korzeniami wspólnego: cynamon to sproszkowana kora drzewa cynamonowego, goździki – pąki kwiatów goździkowca korzennego, gałka muszkatołowa – pestka z owocu muszkatołowca korzennego, kardamon – nasiona rośliny o nazwie kardamon malabarski, ziele angielskie – owoce korzennika lekarskiego.</a:t>
            </a:r>
            <a:endParaRPr lang="pl-PL" sz="2800" dirty="0"/>
          </a:p>
        </p:txBody>
      </p:sp>
      <p:pic>
        <p:nvPicPr>
          <p:cNvPr id="4" name="Obraz 4" descr="Obraz zawierający przyprawa, żywność&#10;&#10;Opis wygenerowany automatycznie">
            <a:extLst>
              <a:ext uri="{FF2B5EF4-FFF2-40B4-BE49-F238E27FC236}">
                <a16:creationId xmlns:a16="http://schemas.microsoft.com/office/drawing/2014/main" id="{D774B008-FD6D-C356-ACEB-CBA01032B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61" r="16993"/>
          <a:stretch/>
        </p:blipFill>
        <p:spPr>
          <a:xfrm>
            <a:off x="7337620" y="2006669"/>
            <a:ext cx="4851332" cy="4851331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560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A7E347D-B32A-4759-B7FF-FD25A9AE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-17141"/>
            <a:ext cx="12188952" cy="6875141"/>
          </a:xfrm>
          <a:custGeom>
            <a:avLst/>
            <a:gdLst>
              <a:gd name="connsiteX0" fmla="*/ 1488154 w 12188952"/>
              <a:gd name="connsiteY0" fmla="*/ 3508108 h 6875141"/>
              <a:gd name="connsiteX1" fmla="*/ 1292116 w 12188952"/>
              <a:gd name="connsiteY1" fmla="*/ 3704145 h 6875141"/>
              <a:gd name="connsiteX2" fmla="*/ 1488154 w 12188952"/>
              <a:gd name="connsiteY2" fmla="*/ 3900182 h 6875141"/>
              <a:gd name="connsiteX3" fmla="*/ 1684192 w 12188952"/>
              <a:gd name="connsiteY3" fmla="*/ 3704145 h 6875141"/>
              <a:gd name="connsiteX4" fmla="*/ 1488154 w 12188952"/>
              <a:gd name="connsiteY4" fmla="*/ 3508108 h 6875141"/>
              <a:gd name="connsiteX5" fmla="*/ 12188951 w 12188952"/>
              <a:gd name="connsiteY5" fmla="*/ 3213837 h 6875141"/>
              <a:gd name="connsiteX6" fmla="*/ 11900948 w 12188952"/>
              <a:gd name="connsiteY6" fmla="*/ 3213837 h 6875141"/>
              <a:gd name="connsiteX7" fmla="*/ 10063117 w 12188952"/>
              <a:gd name="connsiteY7" fmla="*/ 5051668 h 6875141"/>
              <a:gd name="connsiteX8" fmla="*/ 10063117 w 12188952"/>
              <a:gd name="connsiteY8" fmla="*/ 6875141 h 6875141"/>
              <a:gd name="connsiteX9" fmla="*/ 12073153 w 12188952"/>
              <a:gd name="connsiteY9" fmla="*/ 6875141 h 6875141"/>
              <a:gd name="connsiteX10" fmla="*/ 12083467 w 12188952"/>
              <a:gd name="connsiteY10" fmla="*/ 6874620 h 6875141"/>
              <a:gd name="connsiteX11" fmla="*/ 12188951 w 12188952"/>
              <a:gd name="connsiteY11" fmla="*/ 6858522 h 6875141"/>
              <a:gd name="connsiteX12" fmla="*/ 12188951 w 12188952"/>
              <a:gd name="connsiteY12" fmla="*/ 6280730 h 6875141"/>
              <a:gd name="connsiteX13" fmla="*/ 12188952 w 12188952"/>
              <a:gd name="connsiteY13" fmla="*/ 6280729 h 6875141"/>
              <a:gd name="connsiteX14" fmla="*/ 12188952 w 12188952"/>
              <a:gd name="connsiteY14" fmla="*/ 3832194 h 6875141"/>
              <a:gd name="connsiteX15" fmla="*/ 12188951 w 12188952"/>
              <a:gd name="connsiteY15" fmla="*/ 3832194 h 6875141"/>
              <a:gd name="connsiteX16" fmla="*/ 0 w 12188952"/>
              <a:gd name="connsiteY16" fmla="*/ 2798382 h 6875141"/>
              <a:gd name="connsiteX17" fmla="*/ 0 w 12188952"/>
              <a:gd name="connsiteY17" fmla="*/ 4217834 h 6875141"/>
              <a:gd name="connsiteX18" fmla="*/ 10291 w 12188952"/>
              <a:gd name="connsiteY18" fmla="*/ 4210345 h 6875141"/>
              <a:gd name="connsiteX19" fmla="*/ 460407 w 12188952"/>
              <a:gd name="connsiteY19" fmla="*/ 3508108 h 6875141"/>
              <a:gd name="connsiteX20" fmla="*/ 10291 w 12188952"/>
              <a:gd name="connsiteY20" fmla="*/ 2805871 h 6875141"/>
              <a:gd name="connsiteX21" fmla="*/ 11563230 w 12188952"/>
              <a:gd name="connsiteY21" fmla="*/ 603215 h 6875141"/>
              <a:gd name="connsiteX22" fmla="*/ 11381044 w 12188952"/>
              <a:gd name="connsiteY22" fmla="*/ 620944 h 6875141"/>
              <a:gd name="connsiteX23" fmla="*/ 11546600 w 12188952"/>
              <a:gd name="connsiteY23" fmla="*/ 1418331 h 6875141"/>
              <a:gd name="connsiteX24" fmla="*/ 12161801 w 12188952"/>
              <a:gd name="connsiteY24" fmla="*/ 1601617 h 6875141"/>
              <a:gd name="connsiteX25" fmla="*/ 12185891 w 12188952"/>
              <a:gd name="connsiteY25" fmla="*/ 1600043 h 6875141"/>
              <a:gd name="connsiteX26" fmla="*/ 12185891 w 12188952"/>
              <a:gd name="connsiteY26" fmla="*/ 795119 h 6875141"/>
              <a:gd name="connsiteX27" fmla="*/ 12178431 w 12188952"/>
              <a:gd name="connsiteY27" fmla="*/ 786500 h 6875141"/>
              <a:gd name="connsiteX28" fmla="*/ 11563230 w 12188952"/>
              <a:gd name="connsiteY28" fmla="*/ 603215 h 6875141"/>
              <a:gd name="connsiteX29" fmla="*/ 1368216 w 12188952"/>
              <a:gd name="connsiteY29" fmla="*/ 0 h 6875141"/>
              <a:gd name="connsiteX30" fmla="*/ 0 w 12188952"/>
              <a:gd name="connsiteY30" fmla="*/ 0 h 6875141"/>
              <a:gd name="connsiteX31" fmla="*/ 0 w 12188952"/>
              <a:gd name="connsiteY31" fmla="*/ 1368215 h 6875141"/>
              <a:gd name="connsiteX32" fmla="*/ 1372241 w 12188952"/>
              <a:gd name="connsiteY32" fmla="*/ 2740456 h 6875141"/>
              <a:gd name="connsiteX33" fmla="*/ 2740456 w 12188952"/>
              <a:gd name="connsiteY33" fmla="*/ 2740456 h 6875141"/>
              <a:gd name="connsiteX34" fmla="*/ 2740456 w 12188952"/>
              <a:gd name="connsiteY34" fmla="*/ 1372240 h 6875141"/>
              <a:gd name="connsiteX35" fmla="*/ 1368216 w 12188952"/>
              <a:gd name="connsiteY35" fmla="*/ 0 h 68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88952" h="6875141">
                <a:moveTo>
                  <a:pt x="1488154" y="3508108"/>
                </a:moveTo>
                <a:cubicBezTo>
                  <a:pt x="1379885" y="3508108"/>
                  <a:pt x="1292116" y="3595877"/>
                  <a:pt x="1292116" y="3704145"/>
                </a:cubicBezTo>
                <a:cubicBezTo>
                  <a:pt x="1292116" y="3812413"/>
                  <a:pt x="1379885" y="3900182"/>
                  <a:pt x="1488154" y="3900182"/>
                </a:cubicBezTo>
                <a:cubicBezTo>
                  <a:pt x="1596423" y="3900182"/>
                  <a:pt x="1684192" y="3812413"/>
                  <a:pt x="1684192" y="3704145"/>
                </a:cubicBezTo>
                <a:cubicBezTo>
                  <a:pt x="1684192" y="3595877"/>
                  <a:pt x="1596423" y="3508108"/>
                  <a:pt x="1488154" y="3508108"/>
                </a:cubicBezTo>
                <a:close/>
                <a:moveTo>
                  <a:pt x="12188951" y="3213837"/>
                </a:moveTo>
                <a:lnTo>
                  <a:pt x="11900948" y="3213837"/>
                </a:lnTo>
                <a:cubicBezTo>
                  <a:pt x="10885931" y="3213837"/>
                  <a:pt x="10063117" y="4036651"/>
                  <a:pt x="10063117" y="5051668"/>
                </a:cubicBezTo>
                <a:lnTo>
                  <a:pt x="10063117" y="6875141"/>
                </a:lnTo>
                <a:lnTo>
                  <a:pt x="12073153" y="6875141"/>
                </a:lnTo>
                <a:lnTo>
                  <a:pt x="12083467" y="6874620"/>
                </a:lnTo>
                <a:lnTo>
                  <a:pt x="12188951" y="6858522"/>
                </a:lnTo>
                <a:lnTo>
                  <a:pt x="12188951" y="6280730"/>
                </a:lnTo>
                <a:lnTo>
                  <a:pt x="12188952" y="6280729"/>
                </a:lnTo>
                <a:lnTo>
                  <a:pt x="12188952" y="3832194"/>
                </a:lnTo>
                <a:lnTo>
                  <a:pt x="12188951" y="3832194"/>
                </a:lnTo>
                <a:close/>
                <a:moveTo>
                  <a:pt x="0" y="2798382"/>
                </a:moveTo>
                <a:lnTo>
                  <a:pt x="0" y="4217834"/>
                </a:lnTo>
                <a:lnTo>
                  <a:pt x="10291" y="4210345"/>
                </a:lnTo>
                <a:cubicBezTo>
                  <a:pt x="100314" y="4143505"/>
                  <a:pt x="460407" y="3854496"/>
                  <a:pt x="460407" y="3508108"/>
                </a:cubicBezTo>
                <a:cubicBezTo>
                  <a:pt x="460407" y="3161721"/>
                  <a:pt x="100314" y="2872711"/>
                  <a:pt x="10291" y="2805871"/>
                </a:cubicBezTo>
                <a:close/>
                <a:moveTo>
                  <a:pt x="11563230" y="603215"/>
                </a:moveTo>
                <a:cubicBezTo>
                  <a:pt x="11455784" y="606833"/>
                  <a:pt x="11381044" y="620944"/>
                  <a:pt x="11381044" y="620944"/>
                </a:cubicBezTo>
                <a:cubicBezTo>
                  <a:pt x="11381044" y="620944"/>
                  <a:pt x="11280695" y="1152426"/>
                  <a:pt x="11546600" y="1418331"/>
                </a:cubicBezTo>
                <a:cubicBezTo>
                  <a:pt x="11712792" y="1584523"/>
                  <a:pt x="11982723" y="1607645"/>
                  <a:pt x="12161801" y="1601617"/>
                </a:cubicBezTo>
                <a:lnTo>
                  <a:pt x="12185891" y="1600043"/>
                </a:lnTo>
                <a:lnTo>
                  <a:pt x="12185891" y="795119"/>
                </a:lnTo>
                <a:lnTo>
                  <a:pt x="12178431" y="786500"/>
                </a:lnTo>
                <a:cubicBezTo>
                  <a:pt x="12012240" y="620309"/>
                  <a:pt x="11742309" y="597187"/>
                  <a:pt x="11563230" y="603215"/>
                </a:cubicBezTo>
                <a:close/>
                <a:moveTo>
                  <a:pt x="1368216" y="0"/>
                </a:moveTo>
                <a:lnTo>
                  <a:pt x="0" y="0"/>
                </a:lnTo>
                <a:lnTo>
                  <a:pt x="0" y="1368215"/>
                </a:lnTo>
                <a:cubicBezTo>
                  <a:pt x="0" y="2126091"/>
                  <a:pt x="614365" y="2740456"/>
                  <a:pt x="1372241" y="2740456"/>
                </a:cubicBezTo>
                <a:lnTo>
                  <a:pt x="2740456" y="2740456"/>
                </a:lnTo>
                <a:lnTo>
                  <a:pt x="2740456" y="1372240"/>
                </a:lnTo>
                <a:cubicBezTo>
                  <a:pt x="2740456" y="614365"/>
                  <a:pt x="2126092" y="0"/>
                  <a:pt x="1368216" y="0"/>
                </a:cubicBezTo>
                <a:close/>
              </a:path>
            </a:pathLst>
          </a:cu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roślina, kilka&#10;&#10;Opis wygenerowany automatycznie">
            <a:extLst>
              <a:ext uri="{FF2B5EF4-FFF2-40B4-BE49-F238E27FC236}">
                <a16:creationId xmlns:a16="http://schemas.microsoft.com/office/drawing/2014/main" id="{168F75DD-C639-57F0-0697-D18EEA23B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1" b="1290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87037D-D197-4CDD-BB5E-43AEE9E53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41CFC0-3417-579F-EA7F-2BBB20301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7869" y="1404078"/>
            <a:ext cx="6744188" cy="2013995"/>
          </a:xfrm>
        </p:spPr>
        <p:txBody>
          <a:bodyPr anchor="b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Dziękuję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B328A7F-8C3A-9EC3-1472-AF6A6D724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2740" y="2565815"/>
            <a:ext cx="4407621" cy="2013995"/>
          </a:xfrm>
        </p:spPr>
        <p:txBody>
          <a:bodyPr anchor="b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Życzę świąt przepełnionych roślinami </a:t>
            </a:r>
          </a:p>
        </p:txBody>
      </p:sp>
    </p:spTree>
    <p:extLst>
      <p:ext uri="{BB962C8B-B14F-4D97-AF65-F5344CB8AC3E}">
        <p14:creationId xmlns:p14="http://schemas.microsoft.com/office/powerpoint/2010/main" val="545784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F49AA7-B69C-4853-B01A-8D867A141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55577" y="0"/>
            <a:ext cx="3913069" cy="5219797"/>
            <a:chOff x="8055577" y="0"/>
            <a:chExt cx="3913069" cy="52197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96379" y="2615848"/>
              <a:ext cx="472267" cy="4722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55577" y="4963665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767529D-FC0C-45DA-93B3-66B53F17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13342" y="0"/>
              <a:ext cx="3499900" cy="2960417"/>
            </a:xfrm>
            <a:custGeom>
              <a:avLst/>
              <a:gdLst>
                <a:gd name="connsiteX0" fmla="*/ 489498 w 3499900"/>
                <a:gd name="connsiteY0" fmla="*/ 0 h 2960417"/>
                <a:gd name="connsiteX1" fmla="*/ 3499900 w 3499900"/>
                <a:gd name="connsiteY1" fmla="*/ 0 h 2960417"/>
                <a:gd name="connsiteX2" fmla="*/ 3499900 w 3499900"/>
                <a:gd name="connsiteY2" fmla="*/ 1207897 h 2960417"/>
                <a:gd name="connsiteX3" fmla="*/ 1747380 w 3499900"/>
                <a:gd name="connsiteY3" fmla="*/ 2960417 h 2960417"/>
                <a:gd name="connsiteX4" fmla="*/ 0 w 3499900"/>
                <a:gd name="connsiteY4" fmla="*/ 2960417 h 2960417"/>
                <a:gd name="connsiteX5" fmla="*/ 0 w 3499900"/>
                <a:gd name="connsiteY5" fmla="*/ 1213037 h 2960417"/>
                <a:gd name="connsiteX6" fmla="*/ 400187 w 3499900"/>
                <a:gd name="connsiteY6" fmla="*/ 98267 h 296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9900" h="2960417">
                  <a:moveTo>
                    <a:pt x="489498" y="0"/>
                  </a:moveTo>
                  <a:lnTo>
                    <a:pt x="3499900" y="0"/>
                  </a:lnTo>
                  <a:lnTo>
                    <a:pt x="3499900" y="1207897"/>
                  </a:lnTo>
                  <a:cubicBezTo>
                    <a:pt x="3499900" y="2175797"/>
                    <a:pt x="2715280" y="2960417"/>
                    <a:pt x="1747380" y="2960417"/>
                  </a:cubicBezTo>
                  <a:lnTo>
                    <a:pt x="0" y="2960417"/>
                  </a:lnTo>
                  <a:lnTo>
                    <a:pt x="0" y="1213037"/>
                  </a:lnTo>
                  <a:cubicBezTo>
                    <a:pt x="0" y="789581"/>
                    <a:pt x="150181" y="401205"/>
                    <a:pt x="400187" y="982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6E8F95-F5E1-C2B6-2720-F5ACF4676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7154866" cy="1039568"/>
          </a:xfrm>
        </p:spPr>
        <p:txBody>
          <a:bodyPr>
            <a:normAutofit/>
          </a:bodyPr>
          <a:lstStyle/>
          <a:p>
            <a:r>
              <a:rPr lang="pl-PL" dirty="0"/>
              <a:t>Choinka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BDA546-BFD5-4E1D-6731-A1E1A723C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774" y="2136004"/>
            <a:ext cx="7154866" cy="3420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800" dirty="0">
                <a:ea typeface="+mn-lt"/>
                <a:cs typeface="+mn-lt"/>
              </a:rPr>
              <a:t>drzewko świąteczne jest symbolem odrodzenia, źródłem życia Jezusa Chrystusa,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800" dirty="0">
                <a:ea typeface="+mn-lt"/>
                <a:cs typeface="+mn-lt"/>
              </a:rPr>
              <a:t>zielony kolor drzewka symbolizuje nadzieję i wieczne życie,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800" dirty="0">
                <a:ea typeface="+mn-lt"/>
                <a:cs typeface="+mn-lt"/>
              </a:rPr>
              <a:t>bywa utożsamiana również z rajskim drzewkiem, z którego Ewa zerwała jabłko.</a:t>
            </a:r>
            <a:endParaRPr lang="pl-PL" sz="2800" dirty="0"/>
          </a:p>
        </p:txBody>
      </p:sp>
      <p:pic>
        <p:nvPicPr>
          <p:cNvPr id="4" name="Obraz 4" descr="Obraz zawierający rozmycie&#10;&#10;Opis wygenerowany automatycznie">
            <a:extLst>
              <a:ext uri="{FF2B5EF4-FFF2-40B4-BE49-F238E27FC236}">
                <a16:creationId xmlns:a16="http://schemas.microsoft.com/office/drawing/2014/main" id="{568354A8-2A94-AFA7-A169-E2530C66A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1" r="33232" b="3"/>
          <a:stretch/>
        </p:blipFill>
        <p:spPr>
          <a:xfrm>
            <a:off x="8654433" y="10"/>
            <a:ext cx="2981025" cy="2720886"/>
          </a:xfrm>
          <a:custGeom>
            <a:avLst/>
            <a:gdLst/>
            <a:ahLst/>
            <a:cxnLst/>
            <a:rect l="l" t="t" r="r" b="b"/>
            <a:pathLst>
              <a:path w="2981025" h="2720896">
                <a:moveTo>
                  <a:pt x="651328" y="0"/>
                </a:moveTo>
                <a:lnTo>
                  <a:pt x="2981025" y="0"/>
                </a:lnTo>
                <a:lnTo>
                  <a:pt x="2981025" y="1228194"/>
                </a:lnTo>
                <a:cubicBezTo>
                  <a:pt x="2981025" y="2052599"/>
                  <a:pt x="2312728" y="2720896"/>
                  <a:pt x="1488323" y="2720896"/>
                </a:cubicBezTo>
                <a:lnTo>
                  <a:pt x="0" y="2720896"/>
                </a:lnTo>
                <a:lnTo>
                  <a:pt x="0" y="1232572"/>
                </a:lnTo>
                <a:cubicBezTo>
                  <a:pt x="0" y="781726"/>
                  <a:pt x="199869" y="377566"/>
                  <a:pt x="515836" y="103866"/>
                </a:cubicBezTo>
                <a:close/>
              </a:path>
            </a:pathLst>
          </a:custGeom>
        </p:spPr>
      </p:pic>
      <p:pic>
        <p:nvPicPr>
          <p:cNvPr id="5" name="Obraz 5" descr="Obraz zawierający wewnątrz, podłoże, żyjący, pomieszczenie&#10;&#10;Opis wygenerowany automatycznie">
            <a:extLst>
              <a:ext uri="{FF2B5EF4-FFF2-40B4-BE49-F238E27FC236}">
                <a16:creationId xmlns:a16="http://schemas.microsoft.com/office/drawing/2014/main" id="{3AB6835B-7F4B-2FAE-FCFC-F0431BB50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086" b="5664"/>
          <a:stretch/>
        </p:blipFill>
        <p:spPr>
          <a:xfrm>
            <a:off x="8400279" y="3069331"/>
            <a:ext cx="3788670" cy="3788669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044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8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B455DF-E743-D7E2-4998-2BBC378B5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758952"/>
            <a:ext cx="4640729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400" dirty="0"/>
              <a:t>Drzewa używane jako choinki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4BF1CA-35F8-2597-3955-BD510F282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4640729" cy="3887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2000" b="1" dirty="0"/>
              <a:t>świerk pospolity,</a:t>
            </a:r>
            <a:endParaRPr lang="pl-PL" sz="2000" dirty="0"/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2000" b="1" dirty="0"/>
              <a:t>świerk kłujący (zwany także srebrnym), </a:t>
            </a:r>
            <a:endParaRPr lang="pl-PL" sz="2000" dirty="0"/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2000" b="1" dirty="0"/>
              <a:t>sosna pospolita,</a:t>
            </a:r>
            <a:endParaRPr lang="pl-PL" sz="2000" dirty="0"/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2000" b="1" dirty="0"/>
              <a:t>jodła kaukaska.</a:t>
            </a:r>
            <a:endParaRPr lang="pl-PL" sz="2000" dirty="0"/>
          </a:p>
        </p:txBody>
      </p:sp>
      <p:pic>
        <p:nvPicPr>
          <p:cNvPr id="4" name="Obraz 4" descr="Obraz zawierający drzewo, roślina iglasta, roślina&#10;&#10;Opis wygenerowany automatycznie">
            <a:extLst>
              <a:ext uri="{FF2B5EF4-FFF2-40B4-BE49-F238E27FC236}">
                <a16:creationId xmlns:a16="http://schemas.microsoft.com/office/drawing/2014/main" id="{88DDA003-D8D0-E338-B270-223FA792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13" y="1277821"/>
            <a:ext cx="4593771" cy="4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Graphic 9">
            <a:extLst>
              <a:ext uri="{FF2B5EF4-FFF2-40B4-BE49-F238E27FC236}">
                <a16:creationId xmlns:a16="http://schemas.microsoft.com/office/drawing/2014/main" id="{1B8F0E52-7B96-44E2-BC48-F2D2BAC4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112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B37A9E-D662-A0CF-F550-9D9584986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76656"/>
            <a:ext cx="4597559" cy="107704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pl-PL" sz="3600" b="1" dirty="0"/>
              <a:t>Świerk pospolity, łac. </a:t>
            </a:r>
            <a:r>
              <a:rPr lang="pl-PL" sz="3600" dirty="0" err="1"/>
              <a:t>Picea</a:t>
            </a:r>
            <a:r>
              <a:rPr lang="pl-PL" sz="3600" dirty="0"/>
              <a:t> </a:t>
            </a:r>
            <a:r>
              <a:rPr lang="pl-PL" sz="3600" dirty="0" err="1"/>
              <a:t>abies</a:t>
            </a:r>
            <a:r>
              <a:rPr lang="pl-PL" sz="3600" b="1" dirty="0"/>
              <a:t> </a:t>
            </a:r>
            <a:br>
              <a:rPr lang="pl-PL" sz="3600" b="1" dirty="0"/>
            </a:br>
            <a:r>
              <a:rPr lang="pl-PL" sz="3600" b="1" dirty="0"/>
              <a:t>ang. </a:t>
            </a:r>
            <a:r>
              <a:rPr lang="pl-PL" sz="3600" dirty="0" err="1"/>
              <a:t>Norway</a:t>
            </a:r>
            <a:r>
              <a:rPr lang="pl-PL" sz="3600" dirty="0"/>
              <a:t> </a:t>
            </a:r>
            <a:r>
              <a:rPr lang="pl-PL" sz="3600" dirty="0" err="1"/>
              <a:t>spruce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B9038D-059D-1831-C93C-183BB1A0E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248" y="2266513"/>
            <a:ext cx="6221493" cy="40272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dirty="0"/>
              <a:t>zimozielone drzewo iglaste osiągające do ok. 30-40 m. wysokości,</a:t>
            </a:r>
            <a:endParaRPr lang="pl-PL"/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dirty="0"/>
              <a:t> posiada stożkowatą koronę (w typie świątecznej choinki),</a:t>
            </a:r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dirty="0"/>
              <a:t>jego gałęzie rozrastają się na boki,</a:t>
            </a:r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dirty="0"/>
              <a:t> roślina posiada liczne, rozgałęzione pędy, gęsto pokryte krótkimi, zaostrzonymi</a:t>
            </a:r>
            <a:r>
              <a:rPr lang="pl-PL" b="1" dirty="0"/>
              <a:t> </a:t>
            </a:r>
            <a:r>
              <a:rPr lang="pl-PL" dirty="0"/>
              <a:t>igłami, układającymi się wzdłuż pędu,</a:t>
            </a:r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dirty="0"/>
              <a:t>młode igły mają jasnozieloną barwę, z czasem jednak stają się ciemnozielone i błyszczące.</a:t>
            </a:r>
          </a:p>
        </p:txBody>
      </p:sp>
      <p:pic>
        <p:nvPicPr>
          <p:cNvPr id="4" name="Obraz 4" descr="Obraz zawierający roślina, drzewo, roślina iglasta&#10;&#10;Opis wygenerowany automatycznie">
            <a:extLst>
              <a:ext uri="{FF2B5EF4-FFF2-40B4-BE49-F238E27FC236}">
                <a16:creationId xmlns:a16="http://schemas.microsoft.com/office/drawing/2014/main" id="{F7D5A6F7-248F-D07F-729D-FEB99D57B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6" t="-316" r="-1449" b="25949"/>
          <a:stretch/>
        </p:blipFill>
        <p:spPr>
          <a:xfrm>
            <a:off x="6947145" y="1242584"/>
            <a:ext cx="3944946" cy="46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3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06087813-B81F-42C4-A0EA-F9078FB6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C4B295A1-75D3-4C3B-82E7-C5CFD80A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38D1D7-BA30-4FF3-A0CC-9E90BB96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0"/>
            <a:ext cx="5444327" cy="6734640"/>
            <a:chOff x="6744625" y="0"/>
            <a:chExt cx="5444327" cy="6734640"/>
          </a:xfrm>
        </p:grpSpPr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217CF63-2FBD-4FA2-838C-6287D9F54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C8F9462C-D125-4450-B35D-6E680DD3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A1A088-C133-4278-93CD-B7F518F32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31790C-9903-4B27-9B13-F9FFD286D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2849" y="0"/>
              <a:ext cx="1303285" cy="962498"/>
            </a:xfrm>
            <a:custGeom>
              <a:avLst/>
              <a:gdLst>
                <a:gd name="connsiteX0" fmla="*/ 0 w 1303285"/>
                <a:gd name="connsiteY0" fmla="*/ 0 h 962498"/>
                <a:gd name="connsiteX1" fmla="*/ 1303285 w 1303285"/>
                <a:gd name="connsiteY1" fmla="*/ 0 h 962498"/>
                <a:gd name="connsiteX2" fmla="*/ 1298420 w 1303285"/>
                <a:gd name="connsiteY2" fmla="*/ 67508 h 962498"/>
                <a:gd name="connsiteX3" fmla="*/ 651642 w 1303285"/>
                <a:gd name="connsiteY3" fmla="*/ 962498 h 962498"/>
                <a:gd name="connsiteX4" fmla="*/ 4865 w 1303285"/>
                <a:gd name="connsiteY4" fmla="*/ 67508 h 96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285" h="962498">
                  <a:moveTo>
                    <a:pt x="0" y="0"/>
                  </a:moveTo>
                  <a:lnTo>
                    <a:pt x="1303285" y="0"/>
                  </a:lnTo>
                  <a:lnTo>
                    <a:pt x="1298420" y="67508"/>
                  </a:lnTo>
                  <a:cubicBezTo>
                    <a:pt x="1226555" y="570204"/>
                    <a:pt x="651642" y="962498"/>
                    <a:pt x="651642" y="962498"/>
                  </a:cubicBezTo>
                  <a:cubicBezTo>
                    <a:pt x="651642" y="962498"/>
                    <a:pt x="76729" y="570204"/>
                    <a:pt x="4865" y="67508"/>
                  </a:cubicBezTo>
                  <a:close/>
                </a:path>
              </a:pathLst>
            </a:custGeom>
            <a:solidFill>
              <a:schemeClr val="bg2">
                <a:alpha val="3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25AE1A-8F17-40E6-A1BB-ED8F665B7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E4B2AF95-7029-4856-9CE4-BBBE8CF8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BD1B03-2955-15BC-817F-A3D011F03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88" y="77049"/>
            <a:ext cx="7096253" cy="2276257"/>
          </a:xfrm>
        </p:spPr>
        <p:txBody>
          <a:bodyPr>
            <a:normAutofit fontScale="90000"/>
          </a:bodyPr>
          <a:lstStyle/>
          <a:p>
            <a:r>
              <a:rPr lang="pl-PL" dirty="0"/>
              <a:t>Świerk kłujący łac. </a:t>
            </a:r>
            <a:r>
              <a:rPr lang="pl-PL" i="1" dirty="0" err="1">
                <a:ea typeface="+mj-lt"/>
                <a:cs typeface="+mj-lt"/>
              </a:rPr>
              <a:t>Picea</a:t>
            </a:r>
            <a:r>
              <a:rPr lang="pl-PL" i="1" dirty="0">
                <a:ea typeface="+mj-lt"/>
                <a:cs typeface="+mj-lt"/>
              </a:rPr>
              <a:t> </a:t>
            </a:r>
            <a:r>
              <a:rPr lang="pl-PL" i="1" dirty="0" err="1">
                <a:ea typeface="+mj-lt"/>
                <a:cs typeface="+mj-lt"/>
              </a:rPr>
              <a:t>pungens</a:t>
            </a:r>
            <a:r>
              <a:rPr lang="pl-PL" i="1" dirty="0">
                <a:ea typeface="+mj-lt"/>
                <a:cs typeface="+mj-lt"/>
              </a:rPr>
              <a:t> ang. </a:t>
            </a:r>
            <a:r>
              <a:rPr lang="en" dirty="0">
                <a:latin typeface="Gill Sans Nova"/>
                <a:ea typeface="+mj-lt"/>
                <a:cs typeface="+mj-lt"/>
              </a:rPr>
              <a:t>Prickly spruce</a:t>
            </a:r>
            <a:endParaRPr lang="pl-PL" dirty="0">
              <a:latin typeface="Gill Sans Nova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839438-A55A-8784-4E9E-B8E0F3953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88" y="2766185"/>
            <a:ext cx="6771465" cy="3714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800" dirty="0">
                <a:ea typeface="+mn-lt"/>
                <a:cs typeface="+mn-lt"/>
              </a:rPr>
              <a:t>drzewo to osiąga 30-40 m wysokości, chociaż w naszych warunkach klimatycznych nie przekracza zwykle 20 m,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800" dirty="0">
                <a:ea typeface="+mn-lt"/>
                <a:cs typeface="+mn-lt"/>
              </a:rPr>
              <a:t>tworzy bardzo gęste, regularne, stożkowate korony,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800" dirty="0">
                <a:ea typeface="+mn-lt"/>
                <a:cs typeface="+mn-lt"/>
              </a:rPr>
              <a:t>większe gałęzie wyrastają z pnia niemal pod kątem prostym.</a:t>
            </a:r>
            <a:endParaRPr lang="pl-PL" dirty="0"/>
          </a:p>
        </p:txBody>
      </p:sp>
      <p:pic>
        <p:nvPicPr>
          <p:cNvPr id="4" name="Obraz 4" descr="Obraz zawierający roślina, roślina iglasta, drzewo, liść&#10;&#10;Opis wygenerowany automatycznie">
            <a:extLst>
              <a:ext uri="{FF2B5EF4-FFF2-40B4-BE49-F238E27FC236}">
                <a16:creationId xmlns:a16="http://schemas.microsoft.com/office/drawing/2014/main" id="{FFD218EA-29D5-87D6-F1EC-1E225D1BD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00" r="1" b="1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039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3327DE-AF96-4552-944C-F5FB663CD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6BB555-B9B3-4F0E-8005-2D40CC16B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82DB48-F1F9-487D-8AC3-94C762AFD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7A2B63-118B-F719-8BFF-69D2ADF7A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76656"/>
            <a:ext cx="6146193" cy="3063240"/>
          </a:xfrm>
        </p:spPr>
        <p:txBody>
          <a:bodyPr>
            <a:normAutofit/>
          </a:bodyPr>
          <a:lstStyle/>
          <a:p>
            <a:r>
              <a:rPr lang="pl-PL" dirty="0"/>
              <a:t>Sosna pospolita łac.</a:t>
            </a:r>
            <a:r>
              <a:rPr lang="pl-PL" dirty="0">
                <a:ea typeface="+mj-lt"/>
                <a:cs typeface="+mj-lt"/>
              </a:rPr>
              <a:t> </a:t>
            </a:r>
            <a:r>
              <a:rPr lang="pl-PL" i="1" dirty="0" err="1">
                <a:ea typeface="+mj-lt"/>
                <a:cs typeface="+mj-lt"/>
              </a:rPr>
              <a:t>Pinus</a:t>
            </a:r>
            <a:r>
              <a:rPr lang="pl-PL" i="1" dirty="0">
                <a:ea typeface="+mj-lt"/>
                <a:cs typeface="+mj-lt"/>
              </a:rPr>
              <a:t> </a:t>
            </a:r>
            <a:r>
              <a:rPr lang="pl-PL" i="1" dirty="0" err="1">
                <a:ea typeface="+mj-lt"/>
                <a:cs typeface="+mj-lt"/>
              </a:rPr>
              <a:t>sylvestris</a:t>
            </a:r>
            <a:br>
              <a:rPr lang="pl-PL" i="1" dirty="0">
                <a:ea typeface="+mj-lt"/>
                <a:cs typeface="+mj-lt"/>
              </a:rPr>
            </a:br>
            <a:r>
              <a:rPr lang="pl-PL" i="1" dirty="0"/>
              <a:t>ang.</a:t>
            </a:r>
            <a:r>
              <a:rPr lang="pl-PL" i="1" dirty="0">
                <a:ea typeface="+mj-lt"/>
                <a:cs typeface="+mj-lt"/>
              </a:rPr>
              <a:t> </a:t>
            </a:r>
            <a:r>
              <a:rPr lang="pl-PL" dirty="0" err="1">
                <a:ea typeface="+mj-lt"/>
                <a:cs typeface="+mj-lt"/>
              </a:rPr>
              <a:t>Scots</a:t>
            </a:r>
            <a:r>
              <a:rPr lang="pl-PL" dirty="0">
                <a:ea typeface="+mj-lt"/>
                <a:cs typeface="+mj-lt"/>
              </a:rPr>
              <a:t> </a:t>
            </a:r>
            <a:r>
              <a:rPr lang="pl-PL" dirty="0" err="1">
                <a:ea typeface="+mj-lt"/>
                <a:cs typeface="+mj-lt"/>
              </a:rPr>
              <a:t>pine</a:t>
            </a:r>
            <a:endParaRPr lang="pl-PL" dirty="0" err="1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4CAF14-7F52-74B6-1492-3CB895C44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840480"/>
            <a:ext cx="6146193" cy="234086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/>
              <a:buChar char="v"/>
            </a:pPr>
            <a:r>
              <a:rPr lang="pl-PL" dirty="0">
                <a:ea typeface="+mn-lt"/>
                <a:cs typeface="+mn-lt"/>
              </a:rPr>
              <a:t>sosna pospolita średnio osiąga 30 m wysokości,</a:t>
            </a:r>
          </a:p>
          <a:p>
            <a:pPr marL="342900" indent="-342900">
              <a:buFont typeface="Wingdings"/>
              <a:buChar char="v"/>
            </a:pPr>
            <a:r>
              <a:rPr lang="pl-PL" dirty="0">
                <a:ea typeface="+mn-lt"/>
                <a:cs typeface="+mn-lt"/>
              </a:rPr>
              <a:t>młode osobniki mają atrakcyjny strzelisty, stożkowaty pokrój, a z wiekiem korona przybiera parasolowaty, nieregularny kształt. </a:t>
            </a:r>
            <a:endParaRPr lang="pl-PL"/>
          </a:p>
        </p:txBody>
      </p:sp>
      <p:pic>
        <p:nvPicPr>
          <p:cNvPr id="4" name="Obraz 4" descr="Obraz zawierający bukiet, roślina, porcelana&#10;&#10;Opis wygenerowany automatycznie">
            <a:extLst>
              <a:ext uri="{FF2B5EF4-FFF2-40B4-BE49-F238E27FC236}">
                <a16:creationId xmlns:a16="http://schemas.microsoft.com/office/drawing/2014/main" id="{822A15A9-67B0-8336-A639-E42CE7D39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76" r="-1" b="13673"/>
          <a:stretch/>
        </p:blipFill>
        <p:spPr>
          <a:xfrm>
            <a:off x="7337620" y="2006669"/>
            <a:ext cx="4851332" cy="4851331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602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1B8F0E52-7B96-44E2-BC48-F2D2BAC4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112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AB2979-60CA-C361-CA49-F116D10F1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38" y="152000"/>
            <a:ext cx="10506180" cy="1776586"/>
          </a:xfrm>
        </p:spPr>
        <p:txBody>
          <a:bodyPr>
            <a:normAutofit/>
          </a:bodyPr>
          <a:lstStyle/>
          <a:p>
            <a:r>
              <a:rPr lang="pl-PL" sz="5000" dirty="0"/>
              <a:t>Jodła kaukaska łac. </a:t>
            </a:r>
            <a:r>
              <a:rPr lang="pl-PL" sz="5000" i="1" dirty="0" err="1">
                <a:ea typeface="+mj-lt"/>
                <a:cs typeface="+mj-lt"/>
              </a:rPr>
              <a:t>Abies</a:t>
            </a:r>
            <a:r>
              <a:rPr lang="pl-PL" sz="5000" i="1" dirty="0">
                <a:ea typeface="+mj-lt"/>
                <a:cs typeface="+mj-lt"/>
              </a:rPr>
              <a:t> </a:t>
            </a:r>
            <a:r>
              <a:rPr lang="pl-PL" sz="5000" i="1" dirty="0" err="1">
                <a:ea typeface="+mj-lt"/>
                <a:cs typeface="+mj-lt"/>
              </a:rPr>
              <a:t>nordmanniana</a:t>
            </a:r>
            <a:br>
              <a:rPr lang="pl-PL" sz="5000" i="1" dirty="0">
                <a:ea typeface="+mj-lt"/>
                <a:cs typeface="+mj-lt"/>
              </a:rPr>
            </a:br>
            <a:r>
              <a:rPr lang="pl-PL" sz="5000" i="1" dirty="0"/>
              <a:t>ang.</a:t>
            </a:r>
            <a:r>
              <a:rPr lang="pl-PL" sz="5000" i="1" dirty="0">
                <a:latin typeface="Gill Sans Nova"/>
              </a:rPr>
              <a:t> </a:t>
            </a:r>
            <a:r>
              <a:rPr lang="en" sz="5000" dirty="0">
                <a:latin typeface="Gill Sans Nova"/>
              </a:rPr>
              <a:t>Caucasian fir</a:t>
            </a:r>
            <a:endParaRPr lang="pl-PL" sz="5000" dirty="0">
              <a:latin typeface="Gill Sans Nova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9FAA3E4-C5E1-BACC-2E6E-861D4C6DA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215" y="2216546"/>
            <a:ext cx="5909198" cy="40272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800" dirty="0">
                <a:ea typeface="+mn-lt"/>
                <a:cs typeface="+mn-lt"/>
              </a:rPr>
              <a:t>to drzewo iglaste ma szybki wzrost i dorasta do 5-10 m, 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800" dirty="0">
                <a:ea typeface="+mn-lt"/>
                <a:cs typeface="+mn-lt"/>
              </a:rPr>
              <a:t>posiada szeroko-stożkowy, symetryczny pokrój,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800" dirty="0">
                <a:ea typeface="+mn-lt"/>
                <a:cs typeface="+mn-lt"/>
              </a:rPr>
              <a:t> kwitnie od kwietnia do maja,</a:t>
            </a:r>
          </a:p>
          <a:p>
            <a:pPr marL="342900" indent="-342900">
              <a:buFont typeface="Wingdings" panose="020B0604020202020204" pitchFamily="34" charset="0"/>
              <a:buChar char="v"/>
            </a:pPr>
            <a:r>
              <a:rPr lang="pl-PL" sz="2800" dirty="0">
                <a:ea typeface="+mn-lt"/>
                <a:cs typeface="+mn-lt"/>
              </a:rPr>
              <a:t>po przekwitnięciu wytwarza szyszki, które mają brunatny kolor i długość do 15 cm.</a:t>
            </a:r>
            <a:endParaRPr lang="pl-PL" sz="2800" dirty="0"/>
          </a:p>
        </p:txBody>
      </p:sp>
      <p:pic>
        <p:nvPicPr>
          <p:cNvPr id="5" name="Obraz 5" descr="Obraz zawierający drzewo, zewnętrzne, roślina, trawa&#10;&#10;Opis wygenerowany automatycznie">
            <a:extLst>
              <a:ext uri="{FF2B5EF4-FFF2-40B4-BE49-F238E27FC236}">
                <a16:creationId xmlns:a16="http://schemas.microsoft.com/office/drawing/2014/main" id="{EBA9E0AA-4F0A-883D-1023-60E7D6598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448" y="2036215"/>
            <a:ext cx="4634341" cy="30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E36A67-006F-476F-9635-DC6B386EE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685620"/>
            <a:ext cx="5444327" cy="6049020"/>
            <a:chOff x="6744625" y="685620"/>
            <a:chExt cx="5444327" cy="604902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09EE09B-0433-4F4A-B864-D895D8BAE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7132" y="6155147"/>
              <a:ext cx="227139" cy="2271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0531F8D-2903-44C8-A854-DDCFFC34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Graphic 18">
              <a:extLst>
                <a:ext uri="{FF2B5EF4-FFF2-40B4-BE49-F238E27FC236}">
                  <a16:creationId xmlns:a16="http://schemas.microsoft.com/office/drawing/2014/main" id="{95661429-E56F-4057-B25B-914DB7F87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D6490B-F4AE-4A13-BB54-35274AB32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0FA281D-945D-4639-8F12-BC2D20C49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634CBA-F915-1A00-D676-6CA42CDE9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38" y="93426"/>
            <a:ext cx="8381449" cy="8383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400" dirty="0"/>
              <a:t>Co symbolizują choinkowe ozdoby?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F36394-5A70-AAB2-F13E-1F7F780D7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64" y="947467"/>
            <a:ext cx="6732531" cy="57041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2800" dirty="0"/>
              <a:t> świeczki – symbol światła Chrystusa. Broniły one również domu przed dostępem złych mocy. Obecnie jednak na choinkach zawieszamy lampki,</a:t>
            </a:r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2800" dirty="0"/>
              <a:t> orzechy – wierzono, że pomagają one wyswatać młodych,</a:t>
            </a:r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2800" dirty="0"/>
              <a:t> anioły – miały się opiekować domem,</a:t>
            </a:r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2800" dirty="0"/>
              <a:t> pierniczki – gwarantowały dostatek domownikom,</a:t>
            </a:r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2800" dirty="0"/>
              <a:t> jabłka – miały pomóc zachować zdrowie i urodę,</a:t>
            </a:r>
          </a:p>
          <a:p>
            <a:pPr marL="457200" indent="-342900">
              <a:buFont typeface="Wingdings" panose="020B0604020202020204" pitchFamily="34" charset="0"/>
              <a:buChar char="v"/>
            </a:pPr>
            <a:r>
              <a:rPr lang="pl-PL" sz="2800" dirty="0"/>
              <a:t> gwiazda – oznacza Gwiazdę Betlejemską, za którą podążali Trzej Królowie.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567D499-653F-95B4-72C6-B547AFAFB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49" r="14165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437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TropicVTI</vt:lpstr>
      <vt:lpstr>Botaniczne Boże Narodzenie</vt:lpstr>
      <vt:lpstr>Jemioła łac. Viscum album, ang. Mistletoe     </vt:lpstr>
      <vt:lpstr>Choinka </vt:lpstr>
      <vt:lpstr>Drzewa używane jako choinki</vt:lpstr>
      <vt:lpstr>Świerk pospolity, łac. Picea abies  ang. Norway spruce</vt:lpstr>
      <vt:lpstr>Świerk kłujący łac. Picea pungens ang. Prickly spruce</vt:lpstr>
      <vt:lpstr>Sosna pospolita łac. Pinus sylvestris ang. Scots pine</vt:lpstr>
      <vt:lpstr>Jodła kaukaska łac. Abies nordmanniana ang. Caucasian fir</vt:lpstr>
      <vt:lpstr>Co symbolizują choinkowe ozdoby?</vt:lpstr>
      <vt:lpstr>Gwiazda betlejemska łac. Euphorbia pulcherrima ang. poinsettia </vt:lpstr>
      <vt:lpstr>Grudnik łac. schlumbergera truncata ang. Christmas cactus</vt:lpstr>
      <vt:lpstr>Ostrokrzew łac. Ilex aquifolium  ang. Holly </vt:lpstr>
      <vt:lpstr>Ciemiernik biały ang. White hellebore</vt:lpstr>
      <vt:lpstr>Siano </vt:lpstr>
      <vt:lpstr>Swoje znaczenie mają także poszczególne wigilijne dania: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734</cp:revision>
  <dcterms:created xsi:type="dcterms:W3CDTF">2022-12-18T13:18:52Z</dcterms:created>
  <dcterms:modified xsi:type="dcterms:W3CDTF">2022-12-18T18:25:45Z</dcterms:modified>
</cp:coreProperties>
</file>