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802" r:id="rId3"/>
    <p:sldId id="690" r:id="rId4"/>
    <p:sldId id="264" r:id="rId5"/>
    <p:sldId id="804" r:id="rId6"/>
    <p:sldId id="692" r:id="rId7"/>
    <p:sldId id="794" r:id="rId8"/>
    <p:sldId id="259" r:id="rId9"/>
    <p:sldId id="267" r:id="rId10"/>
    <p:sldId id="797" r:id="rId11"/>
    <p:sldId id="798" r:id="rId12"/>
    <p:sldId id="796" r:id="rId13"/>
    <p:sldId id="803" r:id="rId14"/>
    <p:sldId id="787" r:id="rId15"/>
    <p:sldId id="806" r:id="rId16"/>
    <p:sldId id="297" r:id="rId17"/>
    <p:sldId id="791" r:id="rId18"/>
    <p:sldId id="792" r:id="rId19"/>
    <p:sldId id="801" r:id="rId20"/>
    <p:sldId id="290" r:id="rId21"/>
    <p:sldId id="80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elka\Desktop\A_Wach_matematyka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Egzamin ósmoklasisty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cat>
            <c:multiLvlStrRef>
              <c:f>'Analiza-SP'!$A$6:$B$10</c:f>
              <c:multiLvlStrCache>
                <c:ptCount val="5"/>
                <c:lvl>
                  <c:pt idx="0">
                    <c:v>Łącznie</c:v>
                  </c:pt>
                  <c:pt idx="1">
                    <c:v>Sprawność rachunkowa</c:v>
                  </c:pt>
                  <c:pt idx="2">
                    <c:v>Wykorzystanie i tworzenie informacji</c:v>
                  </c:pt>
                  <c:pt idx="3">
                    <c:v>Wykorzystanie i interpretowanie reprezentacji</c:v>
                  </c:pt>
                  <c:pt idx="4">
                    <c:v>Rozumowanie i argumentacja</c:v>
                  </c:pt>
                </c:lvl>
                <c:lvl>
                  <c:pt idx="0">
                    <c:v>Matematyka</c:v>
                  </c:pt>
                </c:lvl>
              </c:multiLvlStrCache>
            </c:multiLvlStrRef>
          </c:cat>
          <c:val>
            <c:numRef>
              <c:f>'Analiza-SP'!$C$6:$C$10</c:f>
              <c:numCache>
                <c:formatCode>General</c:formatCode>
                <c:ptCount val="5"/>
                <c:pt idx="0">
                  <c:v>53</c:v>
                </c:pt>
                <c:pt idx="1">
                  <c:v>70</c:v>
                </c:pt>
                <c:pt idx="2">
                  <c:v>61</c:v>
                </c:pt>
                <c:pt idx="3">
                  <c:v>51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E-4E30-BBEC-D0266F720487}"/>
            </c:ext>
          </c:extLst>
        </c:ser>
        <c:ser>
          <c:idx val="2"/>
          <c:order val="1"/>
          <c:tx>
            <c:v>Oddział A</c:v>
          </c:tx>
          <c:spPr>
            <a:ln>
              <a:prstDash val="solid"/>
            </a:ln>
          </c:spPr>
          <c:invertIfNegative val="0"/>
          <c:cat>
            <c:multiLvlStrRef>
              <c:f>'Analiza-SP'!$A$6:$B$10</c:f>
              <c:multiLvlStrCache>
                <c:ptCount val="5"/>
                <c:lvl>
                  <c:pt idx="0">
                    <c:v>Łącznie</c:v>
                  </c:pt>
                  <c:pt idx="1">
                    <c:v>Sprawność rachunkowa</c:v>
                  </c:pt>
                  <c:pt idx="2">
                    <c:v>Wykorzystanie i tworzenie informacji</c:v>
                  </c:pt>
                  <c:pt idx="3">
                    <c:v>Wykorzystanie i interpretowanie reprezentacji</c:v>
                  </c:pt>
                  <c:pt idx="4">
                    <c:v>Rozumowanie i argumentacja</c:v>
                  </c:pt>
                </c:lvl>
                <c:lvl>
                  <c:pt idx="0">
                    <c:v>Matematyka</c:v>
                  </c:pt>
                </c:lvl>
              </c:multiLvlStrCache>
            </c:multiLvlStrRef>
          </c:cat>
          <c:val>
            <c:numRef>
              <c:f>'Analiza-SP'!$D$6:$D$10</c:f>
              <c:numCache>
                <c:formatCode>General</c:formatCode>
                <c:ptCount val="5"/>
                <c:pt idx="0">
                  <c:v>48</c:v>
                </c:pt>
                <c:pt idx="1">
                  <c:v>65</c:v>
                </c:pt>
                <c:pt idx="2">
                  <c:v>55</c:v>
                </c:pt>
                <c:pt idx="3">
                  <c:v>46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AE-4E30-BBEC-D0266F720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FBF78-02FC-4110-B1DE-AA7254E4307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4119-7603-424F-AF56-C454C97C59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40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44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33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94119-7603-424F-AF56-C454C97C59AC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19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13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6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09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33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2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75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89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49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78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92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10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E9C6-66F9-46D3-9ADA-64CA8C815415}" type="datetimeFigureOut">
              <a:rPr lang="pl-PL" smtClean="0"/>
              <a:pPr/>
              <a:t>2023-10-03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36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6707088" cy="3312368"/>
          </a:xfrm>
        </p:spPr>
        <p:txBody>
          <a:bodyPr>
            <a:normAutofit fontScale="90000"/>
          </a:bodyPr>
          <a:lstStyle/>
          <a:p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Analiza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egzaminu ósmoklasisty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matematyki za rok 2022/2023 uczniów Zespołu Szkolno-Przedszkolnego w Rakowie kończących klasę VIII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Szkoły Podstawowej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BE85D00-B4B6-43A6-A951-4D9806CA6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633" y="1166018"/>
            <a:ext cx="8229600" cy="4525963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0921CF1-EE3F-8C70-76D0-5D959E559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260648"/>
            <a:ext cx="2204232" cy="216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2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solidFill>
                  <a:schemeClr val="accent1"/>
                </a:solidFill>
              </a:rPr>
              <a:t>Wyniki szkoły na skali </a:t>
            </a:r>
            <a:r>
              <a:rPr lang="pl-PL" sz="3600" dirty="0" err="1">
                <a:solidFill>
                  <a:schemeClr val="accent1"/>
                </a:solidFill>
              </a:rPr>
              <a:t>staninowej</a:t>
            </a:r>
            <a:br>
              <a:rPr lang="pl-PL" sz="3600" dirty="0">
                <a:solidFill>
                  <a:schemeClr val="accent1"/>
                </a:solidFill>
              </a:rPr>
            </a:br>
            <a:r>
              <a:rPr lang="pl-PL" sz="3600" dirty="0">
                <a:solidFill>
                  <a:schemeClr val="accent1"/>
                </a:solidFill>
              </a:rPr>
              <a:t>(arkusz OMAP-100-2305 i OMAP-400-2305)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62503"/>
              </p:ext>
            </p:extLst>
          </p:nvPr>
        </p:nvGraphicFramePr>
        <p:xfrm>
          <a:off x="519350" y="1412777"/>
          <a:ext cx="7961768" cy="504460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718448">
                  <a:extLst>
                    <a:ext uri="{9D8B030D-6E8A-4147-A177-3AD203B41FA5}">
                      <a16:colId xmlns:a16="http://schemas.microsoft.com/office/drawing/2014/main" val="1877593976"/>
                    </a:ext>
                  </a:extLst>
                </a:gridCol>
                <a:gridCol w="572047">
                  <a:extLst>
                    <a:ext uri="{9D8B030D-6E8A-4147-A177-3AD203B41FA5}">
                      <a16:colId xmlns:a16="http://schemas.microsoft.com/office/drawing/2014/main" val="2748649026"/>
                    </a:ext>
                  </a:extLst>
                </a:gridCol>
                <a:gridCol w="621788">
                  <a:extLst>
                    <a:ext uri="{9D8B030D-6E8A-4147-A177-3AD203B41FA5}">
                      <a16:colId xmlns:a16="http://schemas.microsoft.com/office/drawing/2014/main" val="2426956437"/>
                    </a:ext>
                  </a:extLst>
                </a:gridCol>
                <a:gridCol w="540838">
                  <a:extLst>
                    <a:ext uri="{9D8B030D-6E8A-4147-A177-3AD203B41FA5}">
                      <a16:colId xmlns:a16="http://schemas.microsoft.com/office/drawing/2014/main" val="2482863574"/>
                    </a:ext>
                  </a:extLst>
                </a:gridCol>
                <a:gridCol w="640560">
                  <a:extLst>
                    <a:ext uri="{9D8B030D-6E8A-4147-A177-3AD203B41FA5}">
                      <a16:colId xmlns:a16="http://schemas.microsoft.com/office/drawing/2014/main" val="122341290"/>
                    </a:ext>
                  </a:extLst>
                </a:gridCol>
                <a:gridCol w="640560">
                  <a:extLst>
                    <a:ext uri="{9D8B030D-6E8A-4147-A177-3AD203B41FA5}">
                      <a16:colId xmlns:a16="http://schemas.microsoft.com/office/drawing/2014/main" val="2047935821"/>
                    </a:ext>
                  </a:extLst>
                </a:gridCol>
                <a:gridCol w="640560">
                  <a:extLst>
                    <a:ext uri="{9D8B030D-6E8A-4147-A177-3AD203B41FA5}">
                      <a16:colId xmlns:a16="http://schemas.microsoft.com/office/drawing/2014/main" val="2648495715"/>
                    </a:ext>
                  </a:extLst>
                </a:gridCol>
                <a:gridCol w="640560">
                  <a:extLst>
                    <a:ext uri="{9D8B030D-6E8A-4147-A177-3AD203B41FA5}">
                      <a16:colId xmlns:a16="http://schemas.microsoft.com/office/drawing/2014/main" val="856167253"/>
                    </a:ext>
                  </a:extLst>
                </a:gridCol>
                <a:gridCol w="640560">
                  <a:extLst>
                    <a:ext uri="{9D8B030D-6E8A-4147-A177-3AD203B41FA5}">
                      <a16:colId xmlns:a16="http://schemas.microsoft.com/office/drawing/2014/main" val="3718140780"/>
                    </a:ext>
                  </a:extLst>
                </a:gridCol>
                <a:gridCol w="673074">
                  <a:extLst>
                    <a:ext uri="{9D8B030D-6E8A-4147-A177-3AD203B41FA5}">
                      <a16:colId xmlns:a16="http://schemas.microsoft.com/office/drawing/2014/main" val="2111152914"/>
                    </a:ext>
                  </a:extLst>
                </a:gridCol>
                <a:gridCol w="632773">
                  <a:extLst>
                    <a:ext uri="{9D8B030D-6E8A-4147-A177-3AD203B41FA5}">
                      <a16:colId xmlns:a16="http://schemas.microsoft.com/office/drawing/2014/main" val="1569407338"/>
                    </a:ext>
                  </a:extLst>
                </a:gridCol>
              </a:tblGrid>
              <a:tr h="495683">
                <a:tc rowSpan="2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2019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2020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921537"/>
                  </a:ext>
                </a:extLst>
              </a:tr>
              <a:tr h="1804749">
                <a:tc vMerge="1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wynik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wynik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Przedział wyników w 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>
                          <a:effectLst/>
                        </a:rPr>
                        <a:t>wynik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>
                          <a:effectLst/>
                        </a:rPr>
                        <a:t>wynik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>
                          <a:effectLst/>
                        </a:rPr>
                        <a:t>wynik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501619"/>
                  </a:ext>
                </a:extLst>
              </a:tr>
              <a:tr h="10182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Matematyka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40%-44%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42%-46%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37%-41%</a:t>
                      </a: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48%-68%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48%-54%</a:t>
                      </a:r>
                      <a:r>
                        <a:rPr lang="pl-PL" sz="1400" dirty="0"/>
                        <a:t>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928197"/>
                  </a:ext>
                </a:extLst>
              </a:tr>
              <a:tr h="860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u="none" strike="noStrike" dirty="0">
                          <a:effectLst/>
                        </a:rPr>
                        <a:t>Matematyka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Arkusz</a:t>
                      </a:r>
                    </a:p>
                    <a:p>
                      <a:pPr algn="l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OMAP-100-2305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ctr" fontAlgn="b"/>
                      <a:r>
                        <a:rPr lang="pl-PL" sz="1400" dirty="0"/>
                        <a:t>42%–47%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7707683"/>
                  </a:ext>
                </a:extLst>
              </a:tr>
              <a:tr h="8609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u="none" strike="noStrike" dirty="0">
                          <a:effectLst/>
                        </a:rPr>
                        <a:t>Matematyka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Arkusz</a:t>
                      </a:r>
                    </a:p>
                    <a:p>
                      <a:pPr algn="l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OMAP-400-2305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68%-84%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4319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65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776864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dirty="0"/>
              <a:t>Skala </a:t>
            </a:r>
            <a:r>
              <a:rPr lang="pl-PL" dirty="0" err="1"/>
              <a:t>staninowa</a:t>
            </a:r>
            <a:r>
              <a:rPr lang="pl-PL" dirty="0"/>
              <a:t> pokazuje, </a:t>
            </a:r>
            <a:br>
              <a:rPr lang="pl-PL" dirty="0"/>
            </a:br>
            <a:r>
              <a:rPr lang="pl-PL" dirty="0"/>
              <a:t>że uczniowie w roku 2023 uplasowali </a:t>
            </a:r>
            <a:br>
              <a:rPr lang="pl-PL" dirty="0"/>
            </a:br>
            <a:r>
              <a:rPr lang="pl-PL" dirty="0"/>
              <a:t>w staninie 5 (skala od 1 do 9) </a:t>
            </a:r>
            <a:br>
              <a:rPr lang="pl-PL" dirty="0"/>
            </a:br>
            <a:r>
              <a:rPr lang="pl-PL" dirty="0"/>
              <a:t> w porównaniu z rokiem 2022</a:t>
            </a:r>
            <a:br>
              <a:rPr lang="pl-PL" dirty="0"/>
            </a:br>
            <a:r>
              <a:rPr lang="pl-PL" dirty="0"/>
              <a:t>jest to ten sam stanin co w roku poprzednim.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Wynik uczniów piszących </a:t>
            </a:r>
            <a:br>
              <a:rPr lang="pl-PL" dirty="0"/>
            </a:br>
            <a:r>
              <a:rPr lang="pl-PL" dirty="0"/>
              <a:t>arkusz </a:t>
            </a:r>
            <a:r>
              <a:rPr lang="pl-PL" sz="3200" dirty="0">
                <a:solidFill>
                  <a:schemeClr val="tx1"/>
                </a:solidFill>
              </a:rPr>
              <a:t>OMAP-100-2305 mieści się w staninie 4</a:t>
            </a:r>
            <a:endParaRPr lang="pl-PL" sz="32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br>
              <a:rPr lang="pl-PL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685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2964"/>
            <a:ext cx="7854215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>
                <a:solidFill>
                  <a:srgbClr val="0070C0"/>
                </a:solidFill>
              </a:rPr>
              <a:t>Analizy jakościowe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sz="2200" dirty="0">
                <a:solidFill>
                  <a:srgbClr val="0070C0"/>
                </a:solidFill>
              </a:rPr>
              <a:t>(poziom wykonania poszczególnych zadań)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198D80-E33D-4315-FF63-484D6DF5E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080407" cy="448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44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C04F6694-E74B-BD86-F188-1460B585A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88927"/>
            <a:ext cx="7848872" cy="628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8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527D1-E126-4AB1-8FCC-7170D55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Poziom wykonania wymagań w szkole na tle województwa </a:t>
            </a: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388512"/>
              </p:ext>
            </p:extLst>
          </p:nvPr>
        </p:nvGraphicFramePr>
        <p:xfrm>
          <a:off x="683568" y="1687338"/>
          <a:ext cx="7704856" cy="489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4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B099E66-9C94-4109-ED1E-F24777E48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72816"/>
            <a:ext cx="813690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02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Sprawność rachunkowa – wnioski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C591A192-45B1-4F7E-99F3-CF688EDB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Sprawność rachunkowa sprawdzana była na podstawie zadań 2, 5. Uczniowie klasy 8 wykazali się nieco niższą (5%) sprawnością rachunkową niż uczniowie województwa świętokrzyskiego. Należy zatem kontynuować działania zmierzające do podniesienia sprawności rachunkowej dzieci w kolejnych latach.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Wykorzystanie i tworzenie informacji 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9232" y="2080683"/>
            <a:ext cx="8309231" cy="4525963"/>
          </a:xfrm>
        </p:spPr>
        <p:txBody>
          <a:bodyPr>
            <a:normAutofit/>
          </a:bodyPr>
          <a:lstStyle/>
          <a:p>
            <a:pPr marL="0" indent="0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Wykorzystanie i tworzenie informacji sprawdzane było na podstawie zadań 1,4,8,9,10. 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/>
              <a:t>Tu uczniowie jedno zadanie (8) zrobili lepiej, trzy (1, 9, 10) na nieco niższym poziomie, jedno (4) znacznie gorzej. </a:t>
            </a:r>
          </a:p>
          <a:p>
            <a:pPr marL="0" indent="0">
              <a:buNone/>
            </a:pPr>
            <a:r>
              <a:rPr lang="pl-PL" dirty="0"/>
              <a:t>Należy na wszystkich przedmiotach podejmować działania ćwiczące umiejętność wykorzystania i tworzenia informacji. </a:t>
            </a:r>
          </a:p>
        </p:txBody>
      </p:sp>
    </p:spTree>
    <p:extLst>
      <p:ext uri="{BB962C8B-B14F-4D97-AF65-F5344CB8AC3E}">
        <p14:creationId xmlns:p14="http://schemas.microsoft.com/office/powerpoint/2010/main" val="70746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Wykorzystanie i interpretowanie reprezentacji 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5919" y="2600909"/>
            <a:ext cx="7920881" cy="38164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Wykorzystanie i interpretowanie reprezentacji wypadło w szkole 5% gorzej niż w województwie. Było to sprawdzane za pomocą zadania 3, 7, 11, 12, 15,16,17,18. Uczniowie trzy zadania (3,11,12) wykonali na wyższym poziomie niż rówieśnicy województwa, pozostałe gorzej. Należy kontynuować działania związane z rozwijaniem wykorzystania i interpretowania reprezentacji.</a:t>
            </a:r>
          </a:p>
        </p:txBody>
      </p:sp>
    </p:spTree>
    <p:extLst>
      <p:ext uri="{BB962C8B-B14F-4D97-AF65-F5344CB8AC3E}">
        <p14:creationId xmlns:p14="http://schemas.microsoft.com/office/powerpoint/2010/main" val="332238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Rozumowanie i argumentacja 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4662" y="2636913"/>
            <a:ext cx="8229600" cy="3946450"/>
          </a:xfrm>
        </p:spPr>
        <p:txBody>
          <a:bodyPr>
            <a:normAutofit/>
          </a:bodyPr>
          <a:lstStyle/>
          <a:p>
            <a:pPr marL="0" indent="0" fontAlgn="b">
              <a:spcBef>
                <a:spcPts val="0"/>
              </a:spcBef>
              <a:buNone/>
            </a:pPr>
            <a:r>
              <a:rPr lang="pl-PL" dirty="0"/>
              <a:t>Rozumowanie i argumentacja sprawdzane były za pomocą zadania 6,13,14,19. Uczniowie szkoły uzyskali 5% niższy wynik niż uczniowie województwa. W jednym (6) zadaniu uczniowie klasy uzyskali wynik nieco wyższy,   w pozostałych niższy województwie.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6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E1BB6-F683-406B-B32C-D186D37A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Opis arkuszy wykorzystanych w szkole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CA8735-4D9B-4630-9470-2FE55BB0F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1232"/>
            <a:ext cx="8229600" cy="53866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/>
              <a:t>W roku szkolnym 2023/2023 egzamin ósmoklasisty z matematyki został przeprowadzany na podstawie wymagań egzaminacyjnych określonych w Rozporządzeniu Ministra Edukacji i Nauki z dnia 15 lipca 2022 r. w sprawie wymagań egzaminacyjnych dla egzaminu ósmoklasisty przeprowadzanego w roku szkolnym 2022/2023 i 2023/2024 (Dz.U. poz. 1591). Uczniowie bez dysfunkcji oraz uczniowie z dysleksją rozwojową rozwiązywali zadania zawarte w arkuszu OMAP-100-2305. Arkusz egzaminacyjny zawierał 19 zadań, w tym 15 zadań zamkniętych (zadania wyboru wielokrotnego, zadania prawda-fałsz, zadania na dobieranie) i 4 zadania otwarte. Za poprawne rozwiązanie wszystkich zadań można było uzyskać maksymalnie 25 punktów. Zadania obejmowały zagadnienia z zakresu m.in. arytmetyki, algebry i geometrii. Od ósmoklasistów wymagały uważnej analizy treści i elementów graficznych, a w przypadku zadań otwartych – dodatkowo zaplanowania i zapisania kolejnych etapów rozwiązania oraz sformułowania odpowiedzi. Arkusz dla uczniów słabowidzących i uczniów niewidomych z zakresu matematyki OMAP-400-2305 został przygotowany na podstawie arkusza OMAP-100-2305, zgodnie z zaleceniami specjalistów pracujących z uczniami z dysfunkcją wzroku. Uczniowie słabowidzący otrzymali arkusze, w których dostosowano wielkość czcionki, odstępy między wierszami, zmodyfikowano słownictwo i polecenia w zadaniach, uproszczono i powiększono formy graficzne, zastosowano – jednolity w całym arkuszu – pionowy układ odpowiedzi</a:t>
            </a:r>
            <a:r>
              <a:rPr lang="pl-PL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4490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32236"/>
          </a:xfrm>
        </p:spPr>
        <p:txBody>
          <a:bodyPr>
            <a:normAutofit fontScale="90000"/>
          </a:bodyPr>
          <a:lstStyle/>
          <a:p>
            <a:r>
              <a:rPr lang="pl-PL" sz="5400" dirty="0">
                <a:solidFill>
                  <a:srgbClr val="0070C0"/>
                </a:solidFill>
              </a:rPr>
              <a:t>Wnioski końcowe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08112" y="1052736"/>
            <a:ext cx="8892480" cy="56931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3600" dirty="0"/>
              <a:t>Na obydwu etapach edukacyjnych :</a:t>
            </a:r>
          </a:p>
          <a:p>
            <a:r>
              <a:rPr lang="pl-PL" sz="3600" dirty="0"/>
              <a:t>Nadal ćwiczyć sprawność rachunkową, która powoli się poprawia, różnica pomiędzy szkołą i województwem 3 lata temu wynosiła 12%,2 lata temu 6%, w ubiegłym roku 5%. </a:t>
            </a:r>
          </a:p>
          <a:p>
            <a:r>
              <a:rPr lang="pl-PL" sz="3600" dirty="0"/>
              <a:t>Zwracać szczególną uwagę na staranne wykonywanie przez uczniów obliczeń.</a:t>
            </a:r>
          </a:p>
          <a:p>
            <a:r>
              <a:rPr lang="pl-PL" sz="3600" dirty="0"/>
              <a:t>Zwracać uwagę na stosowane jednostki. Ćwiczyć umiejętność zamiany jednostek oraz zapisywać odpowiedzi do rozwiązywanych zadań z odpowiednią jednostką.</a:t>
            </a:r>
          </a:p>
          <a:p>
            <a:r>
              <a:rPr lang="pl-PL" sz="3600" dirty="0"/>
              <a:t>Kształcić nawyk sprawdzania, czy otrzymany wynik spełnia wszystkie warunki zadania.</a:t>
            </a:r>
          </a:p>
          <a:p>
            <a:r>
              <a:rPr lang="pl-PL" sz="3600" dirty="0"/>
              <a:t>Stwarzać uczniom możliwość prezentowania rozwiązania zadań różnymi metodami.</a:t>
            </a:r>
          </a:p>
          <a:p>
            <a:r>
              <a:rPr lang="pl-PL" sz="3600" dirty="0"/>
              <a:t>Doskonalić umiejętność dostrzegania zależności, analogii, regularności.</a:t>
            </a:r>
          </a:p>
          <a:p>
            <a:r>
              <a:rPr lang="pl-PL" sz="3600" dirty="0"/>
              <a:t>Podejmować poszczególne działania na wszystkich przedmiotach, przez wszystkich nauczycieli.</a:t>
            </a:r>
          </a:p>
          <a:p>
            <a:r>
              <a:rPr lang="pl-PL" sz="3600" dirty="0"/>
              <a:t>Zwiększyć ilość zabaw i sprawdzianów rachunkowych na obydwu poziomach edukacyjnych.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2900" dirty="0"/>
          </a:p>
          <a:p>
            <a:endParaRPr lang="pl-PL" sz="2900" dirty="0"/>
          </a:p>
          <a:p>
            <a:endParaRPr lang="pl-PL" sz="18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8AFA0E-755A-4D65-99D1-189BC20D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>
                <a:solidFill>
                  <a:srgbClr val="0070C0"/>
                </a:solidFill>
              </a:rPr>
              <a:t>Rekomendacje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362AD9-BB49-4E1F-8C90-6093BECD4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Na wszystkich zajęciach kłaść nacisk na dokładną </a:t>
            </a:r>
            <a:r>
              <a:rPr lang="pl-PL" dirty="0"/>
              <a:t>analizę treści zadań oraz poleceń.</a:t>
            </a:r>
            <a:br>
              <a:rPr lang="pl-PL" dirty="0"/>
            </a:br>
            <a:r>
              <a:rPr lang="pl-PL" sz="3200" dirty="0"/>
              <a:t>Zwracać uwagę na towarzyszące zadaniu rysunki, tabele, obrazy</a:t>
            </a:r>
            <a:r>
              <a:rPr lang="pl-PL" sz="3200"/>
              <a:t>, dodatkowe </a:t>
            </a:r>
            <a:r>
              <a:rPr lang="pl-PL" sz="3200" dirty="0"/>
              <a:t>informacje. Zachęcać uczniów do tworzenia i wykorzystania własnych rysunków i zapisów pomocniczych w celu wizualizacji postawionego w zadaniu problemu.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41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147248" cy="1647056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Porównanie średnich wyników uczniów </a:t>
            </a:r>
            <a:b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 egzaminu ósmoklasisty 2020</a:t>
            </a:r>
            <a:b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(arkusz OMAP-100-2305 i OMAP-400-2305)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31426"/>
              </p:ext>
            </p:extLst>
          </p:nvPr>
        </p:nvGraphicFramePr>
        <p:xfrm>
          <a:off x="827584" y="2564904"/>
          <a:ext cx="7200800" cy="311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945">
                  <a:extLst>
                    <a:ext uri="{9D8B030D-6E8A-4147-A177-3AD203B41FA5}">
                      <a16:colId xmlns:a16="http://schemas.microsoft.com/office/drawing/2014/main" val="546650255"/>
                    </a:ext>
                  </a:extLst>
                </a:gridCol>
                <a:gridCol w="736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147">
                  <a:extLst>
                    <a:ext uri="{9D8B030D-6E8A-4147-A177-3AD203B41FA5}">
                      <a16:colId xmlns:a16="http://schemas.microsoft.com/office/drawing/2014/main" val="11001838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79499323"/>
                    </a:ext>
                  </a:extLst>
                </a:gridCol>
              </a:tblGrid>
              <a:tr h="115297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Kraj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Woj.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Powiat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Gmina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Szkoła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Arkusz</a:t>
                      </a:r>
                    </a:p>
                    <a:p>
                      <a:pPr algn="ct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OMAP-100-2305</a:t>
                      </a:r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Arkusz</a:t>
                      </a:r>
                    </a:p>
                    <a:p>
                      <a:pPr algn="ct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OMAP-400-2305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339">
                <a:tc>
                  <a:txBody>
                    <a:bodyPr/>
                    <a:lstStyle/>
                    <a:p>
                      <a:r>
                        <a:rPr lang="pl-PL" sz="2000" dirty="0"/>
                        <a:t>Średni wynik egzaminu z matematyki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47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E3BDFF02-C39D-417D-BDB4-FA2811CAB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874689"/>
            <a:ext cx="6400800" cy="376411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Średni wynik uzyskany przez uczniów szkoły jest nieco niższy jak średni wynik kraju, województwa i gminy. Wynik był niższy niż wynik i powiatu.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96B07E-78A3-48F1-A0EA-3E1D43DB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Uwarunkowania egzaminowanej grupy</a:t>
            </a:r>
            <a:endParaRPr lang="pl-P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07D9ED-6B4C-419F-B317-7EBDD7AE0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>
                <a:cs typeface="Times New Roman" panose="02020603050405020304" pitchFamily="18" charset="0"/>
              </a:rPr>
              <a:t>Sześciu spośród 23 egzaminowanych uczniów klasy 8 to dzieci posiadające opinię Poradni </a:t>
            </a:r>
            <a:r>
              <a:rPr lang="pl-PL" sz="2400" dirty="0" err="1">
                <a:cs typeface="Times New Roman" panose="02020603050405020304" pitchFamily="18" charset="0"/>
              </a:rPr>
              <a:t>Psychologiczo</a:t>
            </a:r>
            <a:r>
              <a:rPr lang="pl-PL" sz="2400" dirty="0">
                <a:cs typeface="Times New Roman" panose="02020603050405020304" pitchFamily="18" charset="0"/>
              </a:rPr>
              <a:t>-Pedagogicznej.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Wyniki badań psychologicznych wskazują na deficyty pamięci bezpośredniej, myślenia logicznego, zdolności matematycznych oraz obniżenia dotyczące funkcji </a:t>
            </a:r>
            <a:r>
              <a:rPr lang="pl-PL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percepcyjno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– motorycznych. N</a:t>
            </a:r>
            <a:r>
              <a:rPr lang="pl-PL" sz="2400" dirty="0">
                <a:cs typeface="Times New Roman" panose="02020603050405020304" pitchFamily="18" charset="0"/>
              </a:rPr>
              <a:t>iższy niż przeciętny i nieharmonijny rozwój umysłowy, wolne tempo pracy duże problemy z myśleniem, duże trudności w sprawnym posługiwaniu się technikami szkolnymi, niższe niż przeciętne możliwości poznawcze, znacznie obniżone funkcje rozumowania arytmetycznego. </a:t>
            </a:r>
            <a:r>
              <a:rPr lang="pl-PL" sz="2400" dirty="0">
                <a:effectLst/>
                <a:ea typeface="Calibri" panose="020F0502020204030204" pitchFamily="34" charset="0"/>
              </a:rPr>
              <a:t>Deficyty w zakresie percepcji słuchowej. Specyficzne trudności w uczeniu się – dysleksja rozwojowa.  U jednej </a:t>
            </a:r>
            <a:r>
              <a:rPr lang="pl-PL" sz="2400" dirty="0">
                <a:ea typeface="Calibri" panose="020F0502020204030204" pitchFamily="34" charset="0"/>
              </a:rPr>
              <a:t>osoby o</a:t>
            </a:r>
            <a:r>
              <a:rPr lang="pl-PL" sz="2400" dirty="0">
                <a:effectLst/>
                <a:ea typeface="Calibri" panose="020F0502020204030204" pitchFamily="34" charset="0"/>
              </a:rPr>
              <a:t>bniżoną ostrość wzroku, liczne  inne schorzenia.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5012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5334" y="54868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Średnie wyniki uczniów z egzaminu ósmoklasisty na tle szkół w podobnej grupie miejscowości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39578"/>
              </p:ext>
            </p:extLst>
          </p:nvPr>
        </p:nvGraphicFramePr>
        <p:xfrm>
          <a:off x="251520" y="2132856"/>
          <a:ext cx="8136904" cy="386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4242792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2656411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powyżej 100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</a:t>
                      </a:r>
                      <a:r>
                        <a:rPr lang="pl-PL" baseline="0" dirty="0"/>
                        <a:t> </a:t>
                      </a:r>
                      <a:br>
                        <a:rPr lang="pl-PL" baseline="0" dirty="0"/>
                      </a:br>
                      <a:r>
                        <a:rPr lang="pl-PL" baseline="0" dirty="0"/>
                        <a:t>20-100 tys. mieszk.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</a:t>
                      </a:r>
                      <a:br>
                        <a:rPr lang="pl-PL" dirty="0"/>
                      </a:br>
                      <a:r>
                        <a:rPr lang="pl-PL" dirty="0"/>
                        <a:t>do 20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Wieś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Szkoła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Arkusz</a:t>
                      </a:r>
                    </a:p>
                    <a:p>
                      <a:pPr algn="ct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OMAP-100-2305</a:t>
                      </a:r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Arkusz</a:t>
                      </a:r>
                    </a:p>
                    <a:p>
                      <a:pPr algn="ctr"/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OMAP-400-2305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05">
                <a:tc>
                  <a:txBody>
                    <a:bodyPr/>
                    <a:lstStyle/>
                    <a:p>
                      <a:r>
                        <a:rPr lang="pl-PL" sz="2000" dirty="0"/>
                        <a:t>Średni % wynik egzaminu z matematyki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9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45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Średni wynik egzaminu w szkole pokazuje, że uczniowie naszej placówki wypadli na egzaminie z matematyki niżej niż uczniowie szkół wiejskich oraz miast do 20 tys. mieszkańców od 20 do 100 tys. i miast powyżej 100 tys. mieszkańców. </a:t>
            </a:r>
          </a:p>
        </p:txBody>
      </p:sp>
    </p:spTree>
    <p:extLst>
      <p:ext uri="{BB962C8B-B14F-4D97-AF65-F5344CB8AC3E}">
        <p14:creationId xmlns:p14="http://schemas.microsoft.com/office/powerpoint/2010/main" val="265221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0C70AC2B-0AC6-4375-8EAB-0D48241E91CA}"/>
              </a:ext>
            </a:extLst>
          </p:cNvPr>
          <p:cNvSpPr txBox="1">
            <a:spLocks/>
          </p:cNvSpPr>
          <p:nvPr/>
        </p:nvSpPr>
        <p:spPr>
          <a:xfrm>
            <a:off x="750404" y="469438"/>
            <a:ext cx="7643192" cy="620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rgbClr val="0070C0"/>
                </a:solidFill>
              </a:rPr>
              <a:t>Szkoła na tle innych szkół w gminie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1AFFA65-8769-4D95-9608-CF655EABA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76825"/>
              </p:ext>
            </p:extLst>
          </p:nvPr>
        </p:nvGraphicFramePr>
        <p:xfrm>
          <a:off x="507990" y="1089844"/>
          <a:ext cx="8166262" cy="158417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22067">
                  <a:extLst>
                    <a:ext uri="{9D8B030D-6E8A-4147-A177-3AD203B41FA5}">
                      <a16:colId xmlns:a16="http://schemas.microsoft.com/office/drawing/2014/main" val="1912751445"/>
                    </a:ext>
                  </a:extLst>
                </a:gridCol>
                <a:gridCol w="1446404">
                  <a:extLst>
                    <a:ext uri="{9D8B030D-6E8A-4147-A177-3AD203B41FA5}">
                      <a16:colId xmlns:a16="http://schemas.microsoft.com/office/drawing/2014/main" val="994796671"/>
                    </a:ext>
                  </a:extLst>
                </a:gridCol>
                <a:gridCol w="1238952">
                  <a:extLst>
                    <a:ext uri="{9D8B030D-6E8A-4147-A177-3AD203B41FA5}">
                      <a16:colId xmlns:a16="http://schemas.microsoft.com/office/drawing/2014/main" val="3703086283"/>
                    </a:ext>
                  </a:extLst>
                </a:gridCol>
                <a:gridCol w="808235">
                  <a:extLst>
                    <a:ext uri="{9D8B030D-6E8A-4147-A177-3AD203B41FA5}">
                      <a16:colId xmlns:a16="http://schemas.microsoft.com/office/drawing/2014/main" val="825592685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1847300049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4203580715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1063816767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255279136"/>
                    </a:ext>
                  </a:extLst>
                </a:gridCol>
              </a:tblGrid>
              <a:tr h="10816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Szkoła/miejscowość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przedmiot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Gminie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Powiecie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Województwie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Kraju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198868477"/>
                  </a:ext>
                </a:extLst>
              </a:tr>
              <a:tr h="5025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Liczba zdających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Wyniki egzaminów w % punktów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89361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45255"/>
              </p:ext>
            </p:extLst>
          </p:nvPr>
        </p:nvGraphicFramePr>
        <p:xfrm>
          <a:off x="507990" y="2667360"/>
          <a:ext cx="8166262" cy="385798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94097223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991781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03916760"/>
                    </a:ext>
                  </a:extLst>
                </a:gridCol>
                <a:gridCol w="781066">
                  <a:extLst>
                    <a:ext uri="{9D8B030D-6E8A-4147-A177-3AD203B41FA5}">
                      <a16:colId xmlns:a16="http://schemas.microsoft.com/office/drawing/2014/main" val="1852527552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93601448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16774577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2675867217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15530870"/>
                    </a:ext>
                  </a:extLst>
                </a:gridCol>
              </a:tblGrid>
              <a:tr h="443642">
                <a:tc rowSpan="3">
                  <a:txBody>
                    <a:bodyPr/>
                    <a:lstStyle/>
                    <a:p>
                      <a:pPr algn="l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ZSP Raków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</a:rPr>
                        <a:t>Matematyka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23576"/>
                  </a:ext>
                </a:extLst>
              </a:tr>
              <a:tr h="443642">
                <a:tc vMerge="1">
                  <a:txBody>
                    <a:bodyPr/>
                    <a:lstStyle/>
                    <a:p>
                      <a:pPr algn="l" fontAlgn="t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u="none" strike="noStrike" dirty="0">
                          <a:effectLst/>
                        </a:rPr>
                        <a:t>Matematyka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Arkusz</a:t>
                      </a:r>
                    </a:p>
                    <a:p>
                      <a:pPr algn="l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OMAP-100-2305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32717"/>
                  </a:ext>
                </a:extLst>
              </a:tr>
              <a:tr h="351254">
                <a:tc vMerge="1">
                  <a:txBody>
                    <a:bodyPr/>
                    <a:lstStyle/>
                    <a:p>
                      <a:pPr algn="l" fontAlgn="t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u="none" strike="noStrike" dirty="0">
                          <a:effectLst/>
                        </a:rPr>
                        <a:t>Matematyka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Arkusz</a:t>
                      </a:r>
                    </a:p>
                    <a:p>
                      <a:pPr algn="l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OMAP-400-2305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61104"/>
                  </a:ext>
                </a:extLst>
              </a:tr>
              <a:tr h="71964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Szumsko</a:t>
                      </a:r>
                    </a:p>
                    <a:p>
                      <a:pPr algn="l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Matematyka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4706504"/>
                  </a:ext>
                </a:extLst>
              </a:tr>
              <a:tr h="719649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Ociesęki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Matematyka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4764589"/>
                  </a:ext>
                </a:extLst>
              </a:tr>
              <a:tr h="8587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Matematyka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zbyt mała liczba uczniów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083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12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704856" cy="40610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Średni wynik uzyskany przez uczniów szkoły jest wyższy niż wynik uczniów Szkoły Podstawowej w Szumsku, niższy niż wynik uczniów Szkoły Podstawowej w Ociesękach, nie można porównać wyniku w stosunku do średnich wyników uzyskanych przez rówieśników w   szkołach w Bardzie w związku z brakiem opublikowanych wyników (zbyt mała liczba uczniów w szkole).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1247</Words>
  <Application>Microsoft Office PowerPoint</Application>
  <PresentationFormat>Pokaz na ekranie (4:3)</PresentationFormat>
  <Paragraphs>201</Paragraphs>
  <Slides>21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Motyw pakietu Office</vt:lpstr>
      <vt:lpstr> Analiza  egzaminu ósmoklasisty  z matematyki za rok 2022/2023 uczniów Zespołu Szkolno-Przedszkolnego w Rakowie kończących klasę VIII  Szkoły Podstawowej</vt:lpstr>
      <vt:lpstr>Opis arkuszy wykorzystanych w szkole </vt:lpstr>
      <vt:lpstr>Porównanie średnich wyników uczniów  z egzaminu ósmoklasisty 2020 (arkusz OMAP-100-2305 i OMAP-400-2305) </vt:lpstr>
      <vt:lpstr>Wnioski</vt:lpstr>
      <vt:lpstr>Uwarunkowania egzaminowanej grupy</vt:lpstr>
      <vt:lpstr>Średnie wyniki uczniów z egzaminu ósmoklasisty na tle szkół w podobnej grupie miejscowości</vt:lpstr>
      <vt:lpstr>Wnioski</vt:lpstr>
      <vt:lpstr>Prezentacja programu PowerPoint</vt:lpstr>
      <vt:lpstr>Wnioski</vt:lpstr>
      <vt:lpstr>Wyniki szkoły na skali staninowej (arkusz OMAP-100-2305 i OMAP-400-2305) </vt:lpstr>
      <vt:lpstr>Wnioski</vt:lpstr>
      <vt:lpstr>Analizy jakościowe  (poziom wykonania poszczególnych zadań)</vt:lpstr>
      <vt:lpstr>Prezentacja programu PowerPoint</vt:lpstr>
      <vt:lpstr>Poziom wykonania wymagań w szkole na tle województwa </vt:lpstr>
      <vt:lpstr>Prezentacja programu PowerPoint</vt:lpstr>
      <vt:lpstr>Poziom wykonania zadań w szkole  na tle województwa Sprawność rachunkowa – wnioski </vt:lpstr>
      <vt:lpstr>Poziom wykonania zadań w szkole  na tle województwa Wykorzystanie i tworzenie informacji – wnioski </vt:lpstr>
      <vt:lpstr>Poziom wykonania zadań w szkole  na tle województwa Wykorzystanie i interpretowanie reprezentacji – wnioski </vt:lpstr>
      <vt:lpstr>Poziom wykonania zadań w szkole  na tle województwa Rozumowanie i argumentacja – wnioski </vt:lpstr>
      <vt:lpstr>Wnioski końcowe</vt:lpstr>
      <vt:lpstr>Rekomendacje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scdn</dc:creator>
  <cp:lastModifiedBy>Agata Wach</cp:lastModifiedBy>
  <cp:revision>95</cp:revision>
  <dcterms:created xsi:type="dcterms:W3CDTF">2015-11-03T11:04:26Z</dcterms:created>
  <dcterms:modified xsi:type="dcterms:W3CDTF">2023-10-03T15:11:52Z</dcterms:modified>
</cp:coreProperties>
</file>