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1597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777162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445418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786616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50243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412887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04162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22554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79155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451323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618195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937FB1-1726-4023-9162-C44C81ECA71E}" type="datetimeFigureOut">
              <a:rPr lang="sk-SK" smtClean="0"/>
              <a:t>29. 10. 2020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9AB6070-6212-4B60-ADB6-5768FB3EFD8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8914" y="391886"/>
            <a:ext cx="5564777" cy="2534194"/>
          </a:xfrm>
        </p:spPr>
        <p:txBody>
          <a:bodyPr>
            <a:noAutofit/>
          </a:bodyPr>
          <a:lstStyle/>
          <a:p>
            <a:pPr algn="ctr"/>
            <a:r>
              <a:rPr lang="sk-SK" sz="60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Tomáš </a:t>
            </a:r>
            <a:r>
              <a:rPr lang="sk-SK" sz="6000" b="1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Garrigue</a:t>
            </a:r>
            <a:r>
              <a:rPr lang="sk-SK" sz="6000" b="1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 Masaryk</a:t>
            </a:r>
            <a:endParaRPr lang="sk-SK" sz="6000" b="1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808720" y="5659121"/>
            <a:ext cx="3068320" cy="63277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sk-SK" b="1" dirty="0" smtClean="0">
                <a:solidFill>
                  <a:schemeClr val="accent2"/>
                </a:solidFill>
              </a:rPr>
              <a:t>9.ročník</a:t>
            </a:r>
          </a:p>
          <a:p>
            <a:pPr algn="r"/>
            <a:r>
              <a:rPr lang="sk-SK" b="1" dirty="0" err="1" smtClean="0">
                <a:solidFill>
                  <a:schemeClr val="accent2"/>
                </a:solidFill>
              </a:rPr>
              <a:t>Mgr.Katarína</a:t>
            </a:r>
            <a:r>
              <a:rPr lang="sk-SK" b="1" dirty="0" smtClean="0">
                <a:solidFill>
                  <a:schemeClr val="accent2"/>
                </a:solidFill>
              </a:rPr>
              <a:t> </a:t>
            </a:r>
            <a:r>
              <a:rPr lang="sk-SK" b="1" dirty="0" err="1" smtClean="0">
                <a:solidFill>
                  <a:schemeClr val="accent2"/>
                </a:solidFill>
              </a:rPr>
              <a:t>Cukerová</a:t>
            </a:r>
            <a:endParaRPr lang="sk-SK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Tomáš Garrigue Masar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9" y="100192"/>
            <a:ext cx="4251021" cy="61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T. G. Masaryk na zlatej medaile k 100. výročiu Československa - Zlato -  Národná Pokladnica - predný európsky predajca mincí a medail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074126"/>
            <a:ext cx="4704079" cy="2063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829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5512526" cy="1141602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PRACOVNÝ LIST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7314" y="1845734"/>
            <a:ext cx="10328366" cy="4494106"/>
          </a:xfrm>
        </p:spPr>
        <p:txBody>
          <a:bodyPr>
            <a:normAutofit lnSpcReduction="10000"/>
          </a:bodyPr>
          <a:lstStyle/>
          <a:p>
            <a:pPr lvl="0"/>
            <a:r>
              <a:rPr lang="sk-SK" b="1" dirty="0" smtClean="0"/>
              <a:t>1.</a:t>
            </a:r>
            <a:r>
              <a:rPr lang="sk-SK" b="1" i="1" dirty="0"/>
              <a:t> Doplň text správnymi pojmami!</a:t>
            </a:r>
            <a:endParaRPr lang="sk-SK" dirty="0"/>
          </a:p>
          <a:p>
            <a:r>
              <a:rPr lang="sk-SK" dirty="0"/>
              <a:t> </a:t>
            </a:r>
            <a:r>
              <a:rPr lang="sk-SK" dirty="0" smtClean="0"/>
              <a:t>Ešte </a:t>
            </a:r>
            <a:r>
              <a:rPr lang="sk-SK" dirty="0"/>
              <a:t>počas prvej svetovej vojny uvažovali slovenskí politici o viacerých variantoch usporiadania našej krajiny po vojne. Najskôr plánovali spojenie s naším východným susedom ........................................ (</a:t>
            </a:r>
            <a:r>
              <a:rPr lang="sk-SK" sz="1200" dirty="0"/>
              <a:t>dopíš krajinu</a:t>
            </a:r>
            <a:r>
              <a:rPr lang="sk-SK" dirty="0"/>
              <a:t>). Neskôr zvažovali nad vytvorením spoločného štátu s .......................................... a ............................................ (</a:t>
            </a:r>
            <a:r>
              <a:rPr lang="sk-SK" sz="1100" dirty="0"/>
              <a:t>dopíš krajiny</a:t>
            </a:r>
            <a:r>
              <a:rPr lang="sk-SK" dirty="0"/>
              <a:t>). Avšak najvýhodnejším a nakoniec uskutočnením spojením sa stalo pripojenie k nášmu západnému susedovi, k ............................................ (</a:t>
            </a:r>
            <a:r>
              <a:rPr lang="sk-SK" sz="1100" dirty="0"/>
              <a:t>dopíš krajinu</a:t>
            </a:r>
            <a:r>
              <a:rPr lang="sk-SK" dirty="0"/>
              <a:t>) . A tak vznikla prvá .................................................................................. republika  (</a:t>
            </a:r>
            <a:r>
              <a:rPr lang="sk-SK" sz="1100" dirty="0"/>
              <a:t>napíš jej názov v správnom tvare!</a:t>
            </a:r>
            <a:r>
              <a:rPr lang="sk-SK" dirty="0"/>
              <a:t>).</a:t>
            </a:r>
          </a:p>
          <a:p>
            <a:r>
              <a:rPr lang="sk-SK" dirty="0" smtClean="0"/>
              <a:t>(ČESKOSLOVENSKÁ, POĽSKOM, RUSKOM, ČESKU, ČESKOM)</a:t>
            </a:r>
          </a:p>
          <a:p>
            <a:r>
              <a:rPr lang="sk-SK" b="1" i="1" dirty="0" smtClean="0"/>
              <a:t>2. Kde sa narodil </a:t>
            </a:r>
            <a:r>
              <a:rPr lang="sk-SK" b="1" i="1" dirty="0" err="1" smtClean="0"/>
              <a:t>T.G.Masaryk</a:t>
            </a:r>
            <a:r>
              <a:rPr lang="sk-SK" b="1" i="1" dirty="0" smtClean="0"/>
              <a:t> a kto boli jeho rodičia?</a:t>
            </a:r>
          </a:p>
          <a:p>
            <a:r>
              <a:rPr lang="sk-SK" dirty="0" smtClean="0"/>
              <a:t>...........................................................................................................................................................</a:t>
            </a:r>
          </a:p>
          <a:p>
            <a:r>
              <a:rPr lang="sk-SK" b="1" i="1" dirty="0" smtClean="0"/>
              <a:t>3. Tvorcom akej teórie bol Masaryk?</a:t>
            </a:r>
            <a:endParaRPr lang="sk-SK" dirty="0" smtClean="0"/>
          </a:p>
          <a:p>
            <a:r>
              <a:rPr lang="sk-SK" dirty="0" smtClean="0"/>
              <a:t>...........................................................................................................................................................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0746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1097279" y="1864660"/>
            <a:ext cx="9509761" cy="4177552"/>
          </a:xfrm>
        </p:spPr>
        <p:txBody>
          <a:bodyPr>
            <a:normAutofit fontScale="85000" lnSpcReduction="20000"/>
          </a:bodyPr>
          <a:lstStyle/>
          <a:p>
            <a:r>
              <a:rPr lang="sk-SK" sz="1800" b="1" dirty="0" smtClean="0"/>
              <a:t>4.</a:t>
            </a:r>
            <a:r>
              <a:rPr lang="sk-SK" sz="1800" dirty="0" smtClean="0"/>
              <a:t> </a:t>
            </a:r>
            <a:r>
              <a:rPr lang="sk-SK" sz="1800" b="1" dirty="0"/>
              <a:t>Na fotografiách sú hlavní predstavitelia česko-slovenského zahraničného odboja. Dopíš k nim správne mená </a:t>
            </a:r>
            <a:r>
              <a:rPr lang="sk-SK" sz="1800" b="1" dirty="0" smtClean="0"/>
              <a:t>: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1800" dirty="0"/>
              <a:t> </a:t>
            </a:r>
            <a:endParaRPr lang="sk-SK" sz="1800" dirty="0" smtClean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r>
              <a:rPr lang="sk-SK" b="1" dirty="0" smtClean="0"/>
              <a:t> </a:t>
            </a:r>
            <a:r>
              <a:rPr lang="sk-SK" b="1" dirty="0"/>
              <a:t>5.</a:t>
            </a:r>
            <a:r>
              <a:rPr lang="sk-SK" dirty="0"/>
              <a:t> </a:t>
            </a:r>
            <a:r>
              <a:rPr lang="sk-SK" b="1" dirty="0"/>
              <a:t>V ktorom roku sa stal </a:t>
            </a:r>
            <a:r>
              <a:rPr lang="sk-SK" b="1" dirty="0" err="1"/>
              <a:t>T.G.Masaryk</a:t>
            </a:r>
            <a:r>
              <a:rPr lang="sk-SK" b="1" dirty="0"/>
              <a:t> po štvrtýkrát prezidentom?</a:t>
            </a:r>
          </a:p>
          <a:p>
            <a:pPr marL="0" indent="0">
              <a:buNone/>
            </a:pPr>
            <a:r>
              <a:rPr lang="sk-SK" smtClean="0"/>
              <a:t>......................................................................................................................................................................                                                                  </a:t>
            </a:r>
            <a:endParaRPr lang="sk-SK" dirty="0" smtClean="0"/>
          </a:p>
          <a:p>
            <a:r>
              <a:rPr lang="sk-SK" dirty="0" smtClean="0"/>
              <a:t>                                                                                                                 </a:t>
            </a:r>
            <a:endParaRPr lang="sk-SK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425440" cy="1019683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PRACOVNÝ LIST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9653" r="10135" b="16907"/>
          <a:stretch>
            <a:fillRect/>
          </a:stretch>
        </p:blipFill>
        <p:spPr bwMode="auto">
          <a:xfrm>
            <a:off x="1422763" y="2456563"/>
            <a:ext cx="9906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581" r="8488" b="17238"/>
          <a:stretch>
            <a:fillRect/>
          </a:stretch>
        </p:blipFill>
        <p:spPr bwMode="auto">
          <a:xfrm>
            <a:off x="5164184" y="2450888"/>
            <a:ext cx="990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2" b="7491"/>
          <a:stretch>
            <a:fillRect/>
          </a:stretch>
        </p:blipFill>
        <p:spPr bwMode="auto">
          <a:xfrm>
            <a:off x="8750572" y="2450888"/>
            <a:ext cx="1012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071154" y="4023360"/>
            <a:ext cx="238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Volá sa</a:t>
            </a:r>
            <a:endParaRPr lang="sk-SK" dirty="0"/>
          </a:p>
        </p:txBody>
      </p:sp>
      <p:cxnSp>
        <p:nvCxnSpPr>
          <p:cNvPr id="14" name="Zalomená spojnica 13"/>
          <p:cNvCxnSpPr>
            <a:stCxn id="1027" idx="2"/>
          </p:cNvCxnSpPr>
          <p:nvPr/>
        </p:nvCxnSpPr>
        <p:spPr>
          <a:xfrm rot="5400000">
            <a:off x="5481797" y="4030338"/>
            <a:ext cx="355375" cy="12700"/>
          </a:xfrm>
          <a:prstGeom prst="bentConnector3">
            <a:avLst>
              <a:gd name="adj1" fmla="val 573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Zalomená spojnica 15"/>
          <p:cNvCxnSpPr>
            <a:stCxn id="1026" idx="2"/>
          </p:cNvCxnSpPr>
          <p:nvPr/>
        </p:nvCxnSpPr>
        <p:spPr>
          <a:xfrm rot="5400000">
            <a:off x="1645907" y="3873124"/>
            <a:ext cx="385380" cy="15893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Zalomená spojnica 17"/>
          <p:cNvCxnSpPr>
            <a:stCxn id="1028" idx="2"/>
          </p:cNvCxnSpPr>
          <p:nvPr/>
        </p:nvCxnSpPr>
        <p:spPr>
          <a:xfrm rot="16200000" flipH="1">
            <a:off x="9163164" y="3970284"/>
            <a:ext cx="331563" cy="1439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4720046" y="4145280"/>
            <a:ext cx="149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Volá sa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 flipH="1">
            <a:off x="8151221" y="4145280"/>
            <a:ext cx="9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Volá 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33501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7709"/>
            <a:ext cx="3934097" cy="1115332"/>
          </a:xfrm>
        </p:spPr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Životopis</a:t>
            </a:r>
            <a:endParaRPr lang="sk-SK" sz="5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21360" y="1818640"/>
            <a:ext cx="5659120" cy="446444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b="1" dirty="0" smtClean="0">
                <a:solidFill>
                  <a:schemeClr val="accent2"/>
                </a:solidFill>
              </a:rPr>
              <a:t> Tomáš </a:t>
            </a:r>
            <a:r>
              <a:rPr lang="sk-SK" b="1" dirty="0" err="1" smtClean="0">
                <a:solidFill>
                  <a:schemeClr val="accent2"/>
                </a:solidFill>
              </a:rPr>
              <a:t>Garrigue</a:t>
            </a:r>
            <a:r>
              <a:rPr lang="sk-SK" b="1" dirty="0" smtClean="0">
                <a:solidFill>
                  <a:schemeClr val="accent2"/>
                </a:solidFill>
              </a:rPr>
              <a:t> Masaryk </a:t>
            </a:r>
            <a:r>
              <a:rPr lang="sk-SK" dirty="0" smtClean="0"/>
              <a:t>- filozof, sociológ, pedagóg, politik a štátnik, ale predovšetkým</a:t>
            </a:r>
            <a:r>
              <a:rPr lang="sk-SK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/>
              <a:t>sa tešil všeobecnej úcte a autorite.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Veľa obdivovateľov a sympatizantov mal aj na Slovensku, kde často  prichádzal, pretože – ako vravieval - "vždy  ho miloval".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Narodil sa </a:t>
            </a:r>
            <a:r>
              <a:rPr lang="sk-SK" dirty="0" smtClean="0">
                <a:solidFill>
                  <a:schemeClr val="accent2"/>
                </a:solidFill>
              </a:rPr>
              <a:t>7. marca 1850 v </a:t>
            </a:r>
            <a:r>
              <a:rPr lang="sk-SK" dirty="0" err="1" smtClean="0">
                <a:solidFill>
                  <a:schemeClr val="accent2"/>
                </a:solidFill>
              </a:rPr>
              <a:t>Hodoníne</a:t>
            </a:r>
            <a:r>
              <a:rPr lang="sk-SK" dirty="0" smtClean="0"/>
              <a:t> ako Tomáš   Masaryk.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Pochádzal z chudobnej rodiny - </a:t>
            </a:r>
            <a:r>
              <a:rPr lang="sk-SK" dirty="0" smtClean="0">
                <a:solidFill>
                  <a:schemeClr val="accent2"/>
                </a:solidFill>
              </a:rPr>
              <a:t>otec, Jozef </a:t>
            </a:r>
            <a:r>
              <a:rPr lang="sk-SK" dirty="0" err="1" smtClean="0">
                <a:solidFill>
                  <a:schemeClr val="accent2"/>
                </a:solidFill>
              </a:rPr>
              <a:t>Maszárik</a:t>
            </a:r>
            <a:r>
              <a:rPr lang="sk-SK" dirty="0" smtClean="0">
                <a:solidFill>
                  <a:schemeClr val="accent2"/>
                </a:solidFill>
              </a:rPr>
              <a:t> </a:t>
            </a:r>
            <a:r>
              <a:rPr lang="sk-SK" dirty="0" smtClean="0"/>
              <a:t>,pôvodom Slovák, pracoval ako kočiš na panskom statku a </a:t>
            </a:r>
            <a:r>
              <a:rPr lang="sk-SK" dirty="0" smtClean="0">
                <a:solidFill>
                  <a:schemeClr val="accent2"/>
                </a:solidFill>
              </a:rPr>
              <a:t>matka </a:t>
            </a:r>
            <a:r>
              <a:rPr lang="sk-SK" dirty="0" err="1" smtClean="0">
                <a:solidFill>
                  <a:schemeClr val="accent2"/>
                </a:solidFill>
              </a:rPr>
              <a:t>Terezie</a:t>
            </a:r>
            <a:r>
              <a:rPr lang="sk-SK" dirty="0" smtClean="0">
                <a:solidFill>
                  <a:schemeClr val="accent2"/>
                </a:solidFill>
              </a:rPr>
              <a:t> </a:t>
            </a:r>
            <a:r>
              <a:rPr lang="sk-SK" dirty="0" err="1" smtClean="0">
                <a:solidFill>
                  <a:schemeClr val="accent2"/>
                </a:solidFill>
              </a:rPr>
              <a:t>Kropáčková</a:t>
            </a:r>
            <a:r>
              <a:rPr lang="sk-SK" dirty="0" smtClean="0"/>
              <a:t> bola kuchárkou.</a:t>
            </a:r>
            <a:endParaRPr lang="sk-SK" dirty="0"/>
          </a:p>
        </p:txBody>
      </p:sp>
      <p:pic>
        <p:nvPicPr>
          <p:cNvPr id="4" name="Obrázok 3" descr="Honba na Masaryka a jeho skutočného otca - plus.sme.s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2" y="347709"/>
            <a:ext cx="5425441" cy="289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Legenda zo Záhoria: Masaryk sa narodil na Slovensku - SME | MY Záhor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92" y="3600212"/>
            <a:ext cx="3832860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BlokTextu 7"/>
          <p:cNvSpPr txBox="1"/>
          <p:nvPr/>
        </p:nvSpPr>
        <p:spPr>
          <a:xfrm>
            <a:off x="8142514" y="3352800"/>
            <a:ext cx="179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rodičia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959269" y="6405007"/>
            <a:ext cx="225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</a:t>
            </a:r>
            <a:r>
              <a:rPr lang="sk-SK" dirty="0" smtClean="0"/>
              <a:t>odný dom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29943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2758440" cy="967286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Štúdium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711199" y="1950720"/>
            <a:ext cx="6075681" cy="422365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Po </a:t>
            </a:r>
            <a:r>
              <a:rPr lang="sk-SK" dirty="0"/>
              <a:t>skončení ľudovej školy v </a:t>
            </a:r>
            <a:r>
              <a:rPr lang="sk-SK" dirty="0" err="1"/>
              <a:t>Hodoníne</a:t>
            </a:r>
            <a:r>
              <a:rPr lang="sk-SK" dirty="0"/>
              <a:t>, začal študovať </a:t>
            </a:r>
            <a:r>
              <a:rPr lang="sk-SK" dirty="0">
                <a:solidFill>
                  <a:schemeClr val="accent2"/>
                </a:solidFill>
              </a:rPr>
              <a:t>na strednej škole v </a:t>
            </a:r>
            <a:r>
              <a:rPr lang="sk-SK" dirty="0" err="1">
                <a:solidFill>
                  <a:schemeClr val="accent2"/>
                </a:solidFill>
              </a:rPr>
              <a:t>Hustopečiach</a:t>
            </a:r>
            <a:r>
              <a:rPr lang="sk-SK" dirty="0"/>
              <a:t>. Nasledovalo </a:t>
            </a:r>
            <a:r>
              <a:rPr lang="sk-SK" dirty="0">
                <a:solidFill>
                  <a:schemeClr val="accent2"/>
                </a:solidFill>
              </a:rPr>
              <a:t>nemecké gymnázium v Brne </a:t>
            </a:r>
            <a:r>
              <a:rPr lang="sk-SK" dirty="0"/>
              <a:t>a neskôr </a:t>
            </a:r>
            <a:r>
              <a:rPr lang="sk-SK" dirty="0">
                <a:solidFill>
                  <a:schemeClr val="accent2"/>
                </a:solidFill>
              </a:rPr>
              <a:t>Akademické gymnázium vo Viedni</a:t>
            </a:r>
            <a:r>
              <a:rPr lang="sk-SK" dirty="0"/>
              <a:t>, kde aj v roku 1872 zmaturoval</a:t>
            </a:r>
            <a:r>
              <a:rPr lang="sk-SK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Po </a:t>
            </a:r>
            <a:r>
              <a:rPr lang="sk-SK" dirty="0"/>
              <a:t>maturite vyštudoval klasickú filológiu </a:t>
            </a:r>
            <a:r>
              <a:rPr lang="sk-SK" dirty="0">
                <a:solidFill>
                  <a:schemeClr val="accent2"/>
                </a:solidFill>
              </a:rPr>
              <a:t>na Filozofickej fakulte Viedenskej univerzity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S </a:t>
            </a:r>
            <a:r>
              <a:rPr lang="sk-SK" dirty="0"/>
              <a:t>cieľom rozšíriť si vzdelanie odišiel v roku 1876 po skončení štúdia </a:t>
            </a:r>
            <a:r>
              <a:rPr lang="sk-SK" dirty="0">
                <a:solidFill>
                  <a:schemeClr val="accent2"/>
                </a:solidFill>
              </a:rPr>
              <a:t>z Viedne do Lipska</a:t>
            </a:r>
            <a:r>
              <a:rPr lang="sk-SK" dirty="0"/>
              <a:t>. Práve tam sa zoznámil </a:t>
            </a:r>
            <a:r>
              <a:rPr lang="sk-SK" dirty="0" smtClean="0"/>
              <a:t>s dcérou </a:t>
            </a:r>
            <a:r>
              <a:rPr lang="sk-SK" dirty="0"/>
              <a:t>podnikateľa z New Yorku, ktorá sa stala 15. marca 1878 jeho manželkou</a:t>
            </a:r>
            <a:r>
              <a:rPr lang="sk-SK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dirty="0" smtClean="0"/>
              <a:t> </a:t>
            </a:r>
            <a:r>
              <a:rPr lang="sk-SK" dirty="0"/>
              <a:t>Ako prejav vďačnosti a rovnoprávnosti voči nej prijal jej rodné priezvisko </a:t>
            </a:r>
            <a:r>
              <a:rPr lang="sk-SK" dirty="0" err="1"/>
              <a:t>Garrigue</a:t>
            </a:r>
            <a:r>
              <a:rPr lang="sk-SK" dirty="0"/>
              <a:t>.</a:t>
            </a:r>
          </a:p>
        </p:txBody>
      </p:sp>
      <p:pic>
        <p:nvPicPr>
          <p:cNvPr id="6" name="Obrázok 5" descr="Jak se T. G. Masaryk seznámil se svou americkou manželkou a jak ho tento  vztah změnil - Bejvávalo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1" y="2933841"/>
            <a:ext cx="4929051" cy="335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Tomáš Masaryk matur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60" y="138494"/>
            <a:ext cx="1822501" cy="263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38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5294811" cy="1202562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Politický život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70858" y="1846217"/>
            <a:ext cx="5277394" cy="44152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V</a:t>
            </a:r>
            <a:r>
              <a:rPr lang="sk-SK" dirty="0"/>
              <a:t> roku 1882 sa Tomáš </a:t>
            </a:r>
            <a:r>
              <a:rPr lang="sk-SK" dirty="0" err="1"/>
              <a:t>Garrigue</a:t>
            </a:r>
            <a:r>
              <a:rPr lang="sk-SK" dirty="0"/>
              <a:t> Masaryk presťahoval z Viedne do Prahy, kde sa popri vedeckej a pedagogickej činnosti aktívne zapojil aj do politického života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/>
              <a:t>Bol tvorcom novodobej </a:t>
            </a:r>
            <a:r>
              <a:rPr lang="sk-SK" dirty="0">
                <a:solidFill>
                  <a:srgbClr val="FF0000"/>
                </a:solidFill>
              </a:rPr>
              <a:t>teórie "čechoslovakizmu" </a:t>
            </a:r>
            <a:r>
              <a:rPr lang="sk-SK" dirty="0"/>
              <a:t>a </a:t>
            </a:r>
            <a:r>
              <a:rPr lang="sk-SK" dirty="0">
                <a:solidFill>
                  <a:srgbClr val="FF0000"/>
                </a:solidFill>
              </a:rPr>
              <a:t>jednotného československého národa</a:t>
            </a:r>
            <a:r>
              <a:rPr lang="sk-SK" dirty="0"/>
              <a:t>, teda Čechov a Slovákov považoval za jeden národ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/>
              <a:t>Masaryk mal značný vplyv aj na slovenskú vysokoškolskú mládež. Medzi študentmi bol tiež Milan Rastislav Štefánik. Ten spoznal vtedy 50-ročného profesora filozofie na Karlovej univerzite a považoval ho za svojho učiteľa. Traduje sa, že </a:t>
            </a:r>
            <a:r>
              <a:rPr lang="sk-SK" dirty="0">
                <a:solidFill>
                  <a:schemeClr val="accent2"/>
                </a:solidFill>
              </a:rPr>
              <a:t>"tatíčkom" </a:t>
            </a:r>
            <a:r>
              <a:rPr lang="sk-SK" dirty="0"/>
              <a:t>začal Masaryka nazývať práve Milan Rastislav Štefánik.</a:t>
            </a:r>
          </a:p>
        </p:txBody>
      </p:sp>
      <p:pic>
        <p:nvPicPr>
          <p:cNvPr id="4" name="Obrázok 3" descr="Masaryk, Tomáš Garrigue : 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4" y="375920"/>
            <a:ext cx="4486276" cy="5963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403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8060"/>
          </a:xfrm>
        </p:spPr>
        <p:txBody>
          <a:bodyPr/>
          <a:lstStyle/>
          <a:p>
            <a:r>
              <a:rPr lang="sk-SK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Deväťdesiate roky 19. storočia</a:t>
            </a:r>
            <a:r>
              <a:rPr lang="sk-SK" dirty="0">
                <a:solidFill>
                  <a:schemeClr val="accent2"/>
                </a:solidFill>
              </a:rPr>
              <a:t> 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294640" y="1767840"/>
            <a:ext cx="11609977" cy="261257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Čoraz </a:t>
            </a:r>
            <a:r>
              <a:rPr lang="sk-SK" dirty="0"/>
              <a:t>viac sa ale začína Masaryk prejavovať aj na politickej scéne.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V </a:t>
            </a:r>
            <a:r>
              <a:rPr lang="sk-SK" dirty="0"/>
              <a:t>rokoch 1890 až 1891 pôsobil v </a:t>
            </a:r>
            <a:r>
              <a:rPr lang="sk-SK" dirty="0" err="1">
                <a:solidFill>
                  <a:schemeClr val="accent2"/>
                </a:solidFill>
              </a:rPr>
              <a:t>Mladočeské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 err="1">
                <a:solidFill>
                  <a:schemeClr val="accent2"/>
                </a:solidFill>
              </a:rPr>
              <a:t>straně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a v roku 1900 založil </a:t>
            </a:r>
            <a:r>
              <a:rPr lang="sk-SK" dirty="0">
                <a:solidFill>
                  <a:schemeClr val="accent2"/>
                </a:solidFill>
              </a:rPr>
              <a:t>Českú stranu </a:t>
            </a:r>
            <a:r>
              <a:rPr lang="sk-SK" dirty="0" err="1">
                <a:solidFill>
                  <a:schemeClr val="accent2"/>
                </a:solidFill>
              </a:rPr>
              <a:t>lidovou</a:t>
            </a:r>
            <a:r>
              <a:rPr lang="sk-SK" dirty="0">
                <a:solidFill>
                  <a:schemeClr val="accent2"/>
                </a:solidFill>
              </a:rPr>
              <a:t> </a:t>
            </a:r>
            <a:r>
              <a:rPr lang="sk-SK" dirty="0"/>
              <a:t>– pokrokovou, neskôr známu ako </a:t>
            </a:r>
            <a:r>
              <a:rPr lang="sk-SK" dirty="0">
                <a:solidFill>
                  <a:schemeClr val="accent2"/>
                </a:solidFill>
              </a:rPr>
              <a:t>Realistická strana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Poslancom </a:t>
            </a:r>
            <a:r>
              <a:rPr lang="sk-SK" dirty="0"/>
              <a:t>rakúskej Ríšskej rady bol v rokoch 1891-1893 a v rokoch 1907-1914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 Po vypuknutí prvej svetovej vojny odišiel v decembri 1914 do exilu, aby zo zahraničia bojoval proti Rakúsko-Uhorsku a </a:t>
            </a:r>
            <a:r>
              <a:rPr lang="sk-SK" dirty="0">
                <a:solidFill>
                  <a:schemeClr val="accent2"/>
                </a:solidFill>
              </a:rPr>
              <a:t>za vytvorenie spoločného štátu Čechov a Slovákov</a:t>
            </a:r>
            <a:r>
              <a:rPr lang="sk-SK" dirty="0"/>
              <a:t>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Už </a:t>
            </a:r>
            <a:r>
              <a:rPr lang="sk-SK" dirty="0"/>
              <a:t>o dva roky neskôr vznikla v roku 1916 v Paríži </a:t>
            </a:r>
            <a:r>
              <a:rPr lang="sk-SK" dirty="0">
                <a:solidFill>
                  <a:schemeClr val="accent2"/>
                </a:solidFill>
              </a:rPr>
              <a:t>Československá národná rada</a:t>
            </a:r>
            <a:r>
              <a:rPr lang="sk-SK" dirty="0"/>
              <a:t>, ktorej sa stal predsedom. Najbližšími spolupracovníkmi Masaryka boli Milan Rastislav Štefánik a </a:t>
            </a:r>
            <a:r>
              <a:rPr lang="sk-SK" dirty="0" err="1"/>
              <a:t>Edvard</a:t>
            </a:r>
            <a:r>
              <a:rPr lang="sk-SK" dirty="0"/>
              <a:t> Beneš.</a:t>
            </a:r>
          </a:p>
        </p:txBody>
      </p:sp>
      <p:pic>
        <p:nvPicPr>
          <p:cNvPr id="6" name="Obrázok 5" descr="Ondrej Šoth: M. R. ŠTEFÁNIK | Štátne divadlo Koši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4236720"/>
            <a:ext cx="2540000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Edvard Beneš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7" y="4036377"/>
            <a:ext cx="1762443" cy="2272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oľný tvar 1"/>
          <p:cNvSpPr/>
          <p:nvPr/>
        </p:nvSpPr>
        <p:spPr>
          <a:xfrm>
            <a:off x="4924442" y="4124960"/>
            <a:ext cx="592438" cy="975871"/>
          </a:xfrm>
          <a:custGeom>
            <a:avLst/>
            <a:gdLst>
              <a:gd name="connsiteX0" fmla="*/ 541638 w 592438"/>
              <a:gd name="connsiteY0" fmla="*/ 0 h 975871"/>
              <a:gd name="connsiteX1" fmla="*/ 572118 w 592438"/>
              <a:gd name="connsiteY1" fmla="*/ 81280 h 975871"/>
              <a:gd name="connsiteX2" fmla="*/ 592438 w 592438"/>
              <a:gd name="connsiteY2" fmla="*/ 142240 h 975871"/>
              <a:gd name="connsiteX3" fmla="*/ 582278 w 592438"/>
              <a:gd name="connsiteY3" fmla="*/ 375920 h 975871"/>
              <a:gd name="connsiteX4" fmla="*/ 572118 w 592438"/>
              <a:gd name="connsiteY4" fmla="*/ 406400 h 975871"/>
              <a:gd name="connsiteX5" fmla="*/ 531478 w 592438"/>
              <a:gd name="connsiteY5" fmla="*/ 426720 h 975871"/>
              <a:gd name="connsiteX6" fmla="*/ 470518 w 592438"/>
              <a:gd name="connsiteY6" fmla="*/ 457200 h 975871"/>
              <a:gd name="connsiteX7" fmla="*/ 358758 w 592438"/>
              <a:gd name="connsiteY7" fmla="*/ 447040 h 975871"/>
              <a:gd name="connsiteX8" fmla="*/ 328278 w 592438"/>
              <a:gd name="connsiteY8" fmla="*/ 436880 h 975871"/>
              <a:gd name="connsiteX9" fmla="*/ 307958 w 592438"/>
              <a:gd name="connsiteY9" fmla="*/ 406400 h 975871"/>
              <a:gd name="connsiteX10" fmla="*/ 318118 w 592438"/>
              <a:gd name="connsiteY10" fmla="*/ 355600 h 975871"/>
              <a:gd name="connsiteX11" fmla="*/ 348598 w 592438"/>
              <a:gd name="connsiteY11" fmla="*/ 345440 h 975871"/>
              <a:gd name="connsiteX12" fmla="*/ 389238 w 592438"/>
              <a:gd name="connsiteY12" fmla="*/ 335280 h 975871"/>
              <a:gd name="connsiteX13" fmla="*/ 440038 w 592438"/>
              <a:gd name="connsiteY13" fmla="*/ 345440 h 975871"/>
              <a:gd name="connsiteX14" fmla="*/ 531478 w 592438"/>
              <a:gd name="connsiteY14" fmla="*/ 426720 h 975871"/>
              <a:gd name="connsiteX15" fmla="*/ 572118 w 592438"/>
              <a:gd name="connsiteY15" fmla="*/ 487680 h 975871"/>
              <a:gd name="connsiteX16" fmla="*/ 572118 w 592438"/>
              <a:gd name="connsiteY16" fmla="*/ 670560 h 975871"/>
              <a:gd name="connsiteX17" fmla="*/ 561958 w 592438"/>
              <a:gd name="connsiteY17" fmla="*/ 701040 h 975871"/>
              <a:gd name="connsiteX18" fmla="*/ 531478 w 592438"/>
              <a:gd name="connsiteY18" fmla="*/ 721360 h 975871"/>
              <a:gd name="connsiteX19" fmla="*/ 490838 w 592438"/>
              <a:gd name="connsiteY19" fmla="*/ 782320 h 975871"/>
              <a:gd name="connsiteX20" fmla="*/ 460358 w 592438"/>
              <a:gd name="connsiteY20" fmla="*/ 802640 h 975871"/>
              <a:gd name="connsiteX21" fmla="*/ 389238 w 592438"/>
              <a:gd name="connsiteY21" fmla="*/ 853440 h 975871"/>
              <a:gd name="connsiteX22" fmla="*/ 318118 w 592438"/>
              <a:gd name="connsiteY22" fmla="*/ 883920 h 975871"/>
              <a:gd name="connsiteX23" fmla="*/ 135238 w 592438"/>
              <a:gd name="connsiteY23" fmla="*/ 894080 h 975871"/>
              <a:gd name="connsiteX24" fmla="*/ 33638 w 592438"/>
              <a:gd name="connsiteY24" fmla="*/ 904240 h 975871"/>
              <a:gd name="connsiteX25" fmla="*/ 84438 w 592438"/>
              <a:gd name="connsiteY25" fmla="*/ 955040 h 975871"/>
              <a:gd name="connsiteX26" fmla="*/ 84438 w 592438"/>
              <a:gd name="connsiteY26" fmla="*/ 965200 h 975871"/>
              <a:gd name="connsiteX27" fmla="*/ 33638 w 592438"/>
              <a:gd name="connsiteY27" fmla="*/ 904240 h 975871"/>
              <a:gd name="connsiteX28" fmla="*/ 23478 w 592438"/>
              <a:gd name="connsiteY28" fmla="*/ 873760 h 975871"/>
              <a:gd name="connsiteX29" fmla="*/ 33638 w 592438"/>
              <a:gd name="connsiteY29" fmla="*/ 812800 h 975871"/>
              <a:gd name="connsiteX30" fmla="*/ 23478 w 592438"/>
              <a:gd name="connsiteY30" fmla="*/ 883920 h 975871"/>
              <a:gd name="connsiteX31" fmla="*/ 13318 w 592438"/>
              <a:gd name="connsiteY31" fmla="*/ 914400 h 975871"/>
              <a:gd name="connsiteX32" fmla="*/ 3158 w 592438"/>
              <a:gd name="connsiteY32" fmla="*/ 772160 h 97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2438" h="975871">
                <a:moveTo>
                  <a:pt x="541638" y="0"/>
                </a:moveTo>
                <a:cubicBezTo>
                  <a:pt x="565725" y="120433"/>
                  <a:pt x="534065" y="-4340"/>
                  <a:pt x="572118" y="81280"/>
                </a:cubicBezTo>
                <a:cubicBezTo>
                  <a:pt x="580817" y="100853"/>
                  <a:pt x="592438" y="142240"/>
                  <a:pt x="592438" y="142240"/>
                </a:cubicBezTo>
                <a:cubicBezTo>
                  <a:pt x="589051" y="220133"/>
                  <a:pt x="588258" y="298183"/>
                  <a:pt x="582278" y="375920"/>
                </a:cubicBezTo>
                <a:cubicBezTo>
                  <a:pt x="581457" y="386598"/>
                  <a:pt x="579691" y="398827"/>
                  <a:pt x="572118" y="406400"/>
                </a:cubicBezTo>
                <a:cubicBezTo>
                  <a:pt x="561408" y="417110"/>
                  <a:pt x="544628" y="419206"/>
                  <a:pt x="531478" y="426720"/>
                </a:cubicBezTo>
                <a:cubicBezTo>
                  <a:pt x="476331" y="458233"/>
                  <a:pt x="526401" y="438572"/>
                  <a:pt x="470518" y="457200"/>
                </a:cubicBezTo>
                <a:cubicBezTo>
                  <a:pt x="433265" y="453813"/>
                  <a:pt x="395789" y="452330"/>
                  <a:pt x="358758" y="447040"/>
                </a:cubicBezTo>
                <a:cubicBezTo>
                  <a:pt x="348156" y="445525"/>
                  <a:pt x="336641" y="443570"/>
                  <a:pt x="328278" y="436880"/>
                </a:cubicBezTo>
                <a:cubicBezTo>
                  <a:pt x="318743" y="429252"/>
                  <a:pt x="314731" y="416560"/>
                  <a:pt x="307958" y="406400"/>
                </a:cubicBezTo>
                <a:cubicBezTo>
                  <a:pt x="311345" y="389467"/>
                  <a:pt x="308539" y="369968"/>
                  <a:pt x="318118" y="355600"/>
                </a:cubicBezTo>
                <a:cubicBezTo>
                  <a:pt x="324059" y="346689"/>
                  <a:pt x="338300" y="348382"/>
                  <a:pt x="348598" y="345440"/>
                </a:cubicBezTo>
                <a:cubicBezTo>
                  <a:pt x="362024" y="341604"/>
                  <a:pt x="375691" y="338667"/>
                  <a:pt x="389238" y="335280"/>
                </a:cubicBezTo>
                <a:cubicBezTo>
                  <a:pt x="406171" y="338667"/>
                  <a:pt x="423869" y="339377"/>
                  <a:pt x="440038" y="345440"/>
                </a:cubicBezTo>
                <a:cubicBezTo>
                  <a:pt x="467184" y="355620"/>
                  <a:pt x="526000" y="418503"/>
                  <a:pt x="531478" y="426720"/>
                </a:cubicBezTo>
                <a:lnTo>
                  <a:pt x="572118" y="487680"/>
                </a:lnTo>
                <a:cubicBezTo>
                  <a:pt x="589210" y="573142"/>
                  <a:pt x="588020" y="543348"/>
                  <a:pt x="572118" y="670560"/>
                </a:cubicBezTo>
                <a:cubicBezTo>
                  <a:pt x="570790" y="681187"/>
                  <a:pt x="568648" y="692677"/>
                  <a:pt x="561958" y="701040"/>
                </a:cubicBezTo>
                <a:cubicBezTo>
                  <a:pt x="554330" y="710575"/>
                  <a:pt x="541638" y="714587"/>
                  <a:pt x="531478" y="721360"/>
                </a:cubicBezTo>
                <a:cubicBezTo>
                  <a:pt x="517931" y="741680"/>
                  <a:pt x="511158" y="768773"/>
                  <a:pt x="490838" y="782320"/>
                </a:cubicBezTo>
                <a:cubicBezTo>
                  <a:pt x="480678" y="789093"/>
                  <a:pt x="470294" y="795543"/>
                  <a:pt x="460358" y="802640"/>
                </a:cubicBezTo>
                <a:cubicBezTo>
                  <a:pt x="438552" y="818216"/>
                  <a:pt x="413182" y="839758"/>
                  <a:pt x="389238" y="853440"/>
                </a:cubicBezTo>
                <a:cubicBezTo>
                  <a:pt x="378265" y="859711"/>
                  <a:pt x="335216" y="882292"/>
                  <a:pt x="318118" y="883920"/>
                </a:cubicBezTo>
                <a:cubicBezTo>
                  <a:pt x="257339" y="889708"/>
                  <a:pt x="196137" y="889730"/>
                  <a:pt x="135238" y="894080"/>
                </a:cubicBezTo>
                <a:cubicBezTo>
                  <a:pt x="101289" y="896505"/>
                  <a:pt x="67505" y="900853"/>
                  <a:pt x="33638" y="904240"/>
                </a:cubicBezTo>
                <a:cubicBezTo>
                  <a:pt x="114918" y="958427"/>
                  <a:pt x="16705" y="887307"/>
                  <a:pt x="84438" y="955040"/>
                </a:cubicBezTo>
                <a:cubicBezTo>
                  <a:pt x="104133" y="974735"/>
                  <a:pt x="143776" y="984979"/>
                  <a:pt x="84438" y="965200"/>
                </a:cubicBezTo>
                <a:cubicBezTo>
                  <a:pt x="61968" y="942730"/>
                  <a:pt x="47783" y="932530"/>
                  <a:pt x="33638" y="904240"/>
                </a:cubicBezTo>
                <a:cubicBezTo>
                  <a:pt x="28849" y="894661"/>
                  <a:pt x="26865" y="883920"/>
                  <a:pt x="23478" y="873760"/>
                </a:cubicBezTo>
                <a:cubicBezTo>
                  <a:pt x="26865" y="853440"/>
                  <a:pt x="33638" y="792200"/>
                  <a:pt x="33638" y="812800"/>
                </a:cubicBezTo>
                <a:cubicBezTo>
                  <a:pt x="33638" y="836747"/>
                  <a:pt x="28174" y="860438"/>
                  <a:pt x="23478" y="883920"/>
                </a:cubicBezTo>
                <a:cubicBezTo>
                  <a:pt x="21378" y="894422"/>
                  <a:pt x="16705" y="904240"/>
                  <a:pt x="13318" y="914400"/>
                </a:cubicBezTo>
                <a:cubicBezTo>
                  <a:pt x="-8623" y="848578"/>
                  <a:pt x="3158" y="894630"/>
                  <a:pt x="3158" y="7721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6648787" y="4114800"/>
            <a:ext cx="1064976" cy="975360"/>
          </a:xfrm>
          <a:custGeom>
            <a:avLst/>
            <a:gdLst>
              <a:gd name="connsiteX0" fmla="*/ 381933 w 1064976"/>
              <a:gd name="connsiteY0" fmla="*/ 0 h 975360"/>
              <a:gd name="connsiteX1" fmla="*/ 331133 w 1064976"/>
              <a:gd name="connsiteY1" fmla="*/ 20320 h 975360"/>
              <a:gd name="connsiteX2" fmla="*/ 310813 w 1064976"/>
              <a:gd name="connsiteY2" fmla="*/ 50800 h 975360"/>
              <a:gd name="connsiteX3" fmla="*/ 280333 w 1064976"/>
              <a:gd name="connsiteY3" fmla="*/ 81280 h 975360"/>
              <a:gd name="connsiteX4" fmla="*/ 260013 w 1064976"/>
              <a:gd name="connsiteY4" fmla="*/ 111760 h 975360"/>
              <a:gd name="connsiteX5" fmla="*/ 229533 w 1064976"/>
              <a:gd name="connsiteY5" fmla="*/ 132080 h 975360"/>
              <a:gd name="connsiteX6" fmla="*/ 188893 w 1064976"/>
              <a:gd name="connsiteY6" fmla="*/ 172720 h 975360"/>
              <a:gd name="connsiteX7" fmla="*/ 97453 w 1064976"/>
              <a:gd name="connsiteY7" fmla="*/ 243840 h 975360"/>
              <a:gd name="connsiteX8" fmla="*/ 87293 w 1064976"/>
              <a:gd name="connsiteY8" fmla="*/ 274320 h 975360"/>
              <a:gd name="connsiteX9" fmla="*/ 46653 w 1064976"/>
              <a:gd name="connsiteY9" fmla="*/ 345440 h 975360"/>
              <a:gd name="connsiteX10" fmla="*/ 77133 w 1064976"/>
              <a:gd name="connsiteY10" fmla="*/ 365760 h 975360"/>
              <a:gd name="connsiteX11" fmla="*/ 16173 w 1064976"/>
              <a:gd name="connsiteY11" fmla="*/ 406400 h 975360"/>
              <a:gd name="connsiteX12" fmla="*/ 16173 w 1064976"/>
              <a:gd name="connsiteY12" fmla="*/ 579120 h 975360"/>
              <a:gd name="connsiteX13" fmla="*/ 36493 w 1064976"/>
              <a:gd name="connsiteY13" fmla="*/ 629920 h 975360"/>
              <a:gd name="connsiteX14" fmla="*/ 66973 w 1064976"/>
              <a:gd name="connsiteY14" fmla="*/ 701040 h 975360"/>
              <a:gd name="connsiteX15" fmla="*/ 97453 w 1064976"/>
              <a:gd name="connsiteY15" fmla="*/ 721360 h 975360"/>
              <a:gd name="connsiteX16" fmla="*/ 168573 w 1064976"/>
              <a:gd name="connsiteY16" fmla="*/ 772160 h 975360"/>
              <a:gd name="connsiteX17" fmla="*/ 199053 w 1064976"/>
              <a:gd name="connsiteY17" fmla="*/ 792480 h 975360"/>
              <a:gd name="connsiteX18" fmla="*/ 260013 w 1064976"/>
              <a:gd name="connsiteY18" fmla="*/ 812800 h 975360"/>
              <a:gd name="connsiteX19" fmla="*/ 361613 w 1064976"/>
              <a:gd name="connsiteY19" fmla="*/ 802640 h 975360"/>
              <a:gd name="connsiteX20" fmla="*/ 392093 w 1064976"/>
              <a:gd name="connsiteY20" fmla="*/ 792480 h 975360"/>
              <a:gd name="connsiteX21" fmla="*/ 412413 w 1064976"/>
              <a:gd name="connsiteY21" fmla="*/ 762000 h 975360"/>
              <a:gd name="connsiteX22" fmla="*/ 422573 w 1064976"/>
              <a:gd name="connsiteY22" fmla="*/ 731520 h 975360"/>
              <a:gd name="connsiteX23" fmla="*/ 412413 w 1064976"/>
              <a:gd name="connsiteY23" fmla="*/ 660400 h 975360"/>
              <a:gd name="connsiteX24" fmla="*/ 392093 w 1064976"/>
              <a:gd name="connsiteY24" fmla="*/ 629920 h 975360"/>
              <a:gd name="connsiteX25" fmla="*/ 310813 w 1064976"/>
              <a:gd name="connsiteY25" fmla="*/ 640080 h 975360"/>
              <a:gd name="connsiteX26" fmla="*/ 290493 w 1064976"/>
              <a:gd name="connsiteY26" fmla="*/ 670560 h 975360"/>
              <a:gd name="connsiteX27" fmla="*/ 310813 w 1064976"/>
              <a:gd name="connsiteY27" fmla="*/ 782320 h 975360"/>
              <a:gd name="connsiteX28" fmla="*/ 331133 w 1064976"/>
              <a:gd name="connsiteY28" fmla="*/ 822960 h 975360"/>
              <a:gd name="connsiteX29" fmla="*/ 392093 w 1064976"/>
              <a:gd name="connsiteY29" fmla="*/ 873760 h 975360"/>
              <a:gd name="connsiteX30" fmla="*/ 412413 w 1064976"/>
              <a:gd name="connsiteY30" fmla="*/ 904240 h 975360"/>
              <a:gd name="connsiteX31" fmla="*/ 442893 w 1064976"/>
              <a:gd name="connsiteY31" fmla="*/ 914400 h 975360"/>
              <a:gd name="connsiteX32" fmla="*/ 473373 w 1064976"/>
              <a:gd name="connsiteY32" fmla="*/ 934720 h 975360"/>
              <a:gd name="connsiteX33" fmla="*/ 544493 w 1064976"/>
              <a:gd name="connsiteY33" fmla="*/ 955040 h 975360"/>
              <a:gd name="connsiteX34" fmla="*/ 605453 w 1064976"/>
              <a:gd name="connsiteY34" fmla="*/ 975360 h 975360"/>
              <a:gd name="connsiteX35" fmla="*/ 696893 w 1064976"/>
              <a:gd name="connsiteY35" fmla="*/ 965200 h 975360"/>
              <a:gd name="connsiteX36" fmla="*/ 768013 w 1064976"/>
              <a:gd name="connsiteY36" fmla="*/ 934720 h 975360"/>
              <a:gd name="connsiteX37" fmla="*/ 798493 w 1064976"/>
              <a:gd name="connsiteY37" fmla="*/ 914400 h 975360"/>
              <a:gd name="connsiteX38" fmla="*/ 859453 w 1064976"/>
              <a:gd name="connsiteY38" fmla="*/ 853440 h 975360"/>
              <a:gd name="connsiteX39" fmla="*/ 900093 w 1064976"/>
              <a:gd name="connsiteY39" fmla="*/ 833120 h 975360"/>
              <a:gd name="connsiteX40" fmla="*/ 971213 w 1064976"/>
              <a:gd name="connsiteY40" fmla="*/ 751840 h 975360"/>
              <a:gd name="connsiteX41" fmla="*/ 961053 w 1064976"/>
              <a:gd name="connsiteY41" fmla="*/ 640080 h 975360"/>
              <a:gd name="connsiteX42" fmla="*/ 950893 w 1064976"/>
              <a:gd name="connsiteY42" fmla="*/ 609600 h 975360"/>
              <a:gd name="connsiteX43" fmla="*/ 920413 w 1064976"/>
              <a:gd name="connsiteY43" fmla="*/ 589280 h 975360"/>
              <a:gd name="connsiteX44" fmla="*/ 900093 w 1064976"/>
              <a:gd name="connsiteY44" fmla="*/ 558800 h 975360"/>
              <a:gd name="connsiteX45" fmla="*/ 869613 w 1064976"/>
              <a:gd name="connsiteY45" fmla="*/ 538480 h 975360"/>
              <a:gd name="connsiteX46" fmla="*/ 828973 w 1064976"/>
              <a:gd name="connsiteY46" fmla="*/ 518160 h 975360"/>
              <a:gd name="connsiteX47" fmla="*/ 768013 w 1064976"/>
              <a:gd name="connsiteY47" fmla="*/ 487680 h 975360"/>
              <a:gd name="connsiteX48" fmla="*/ 737533 w 1064976"/>
              <a:gd name="connsiteY48" fmla="*/ 457200 h 975360"/>
              <a:gd name="connsiteX49" fmla="*/ 676573 w 1064976"/>
              <a:gd name="connsiteY49" fmla="*/ 436880 h 975360"/>
              <a:gd name="connsiteX50" fmla="*/ 686733 w 1064976"/>
              <a:gd name="connsiteY50" fmla="*/ 467360 h 975360"/>
              <a:gd name="connsiteX51" fmla="*/ 737533 w 1064976"/>
              <a:gd name="connsiteY51" fmla="*/ 528320 h 975360"/>
              <a:gd name="connsiteX52" fmla="*/ 788333 w 1064976"/>
              <a:gd name="connsiteY52" fmla="*/ 518160 h 975360"/>
              <a:gd name="connsiteX53" fmla="*/ 808653 w 1064976"/>
              <a:gd name="connsiteY53" fmla="*/ 487680 h 975360"/>
              <a:gd name="connsiteX54" fmla="*/ 839133 w 1064976"/>
              <a:gd name="connsiteY54" fmla="*/ 457200 h 975360"/>
              <a:gd name="connsiteX55" fmla="*/ 900093 w 1064976"/>
              <a:gd name="connsiteY55" fmla="*/ 335280 h 975360"/>
              <a:gd name="connsiteX56" fmla="*/ 961053 w 1064976"/>
              <a:gd name="connsiteY56" fmla="*/ 304800 h 975360"/>
              <a:gd name="connsiteX57" fmla="*/ 1052493 w 1064976"/>
              <a:gd name="connsiteY57" fmla="*/ 314960 h 975360"/>
              <a:gd name="connsiteX58" fmla="*/ 1062653 w 1064976"/>
              <a:gd name="connsiteY58" fmla="*/ 345440 h 975360"/>
              <a:gd name="connsiteX59" fmla="*/ 1011853 w 1064976"/>
              <a:gd name="connsiteY59" fmla="*/ 386080 h 975360"/>
              <a:gd name="connsiteX60" fmla="*/ 981373 w 1064976"/>
              <a:gd name="connsiteY60" fmla="*/ 406400 h 975360"/>
              <a:gd name="connsiteX61" fmla="*/ 1011853 w 1064976"/>
              <a:gd name="connsiteY61" fmla="*/ 345440 h 975360"/>
              <a:gd name="connsiteX62" fmla="*/ 1042333 w 1064976"/>
              <a:gd name="connsiteY62" fmla="*/ 335280 h 975360"/>
              <a:gd name="connsiteX63" fmla="*/ 1052493 w 1064976"/>
              <a:gd name="connsiteY63" fmla="*/ 304800 h 975360"/>
              <a:gd name="connsiteX64" fmla="*/ 1022013 w 1064976"/>
              <a:gd name="connsiteY64" fmla="*/ 294640 h 975360"/>
              <a:gd name="connsiteX65" fmla="*/ 991533 w 1064976"/>
              <a:gd name="connsiteY65" fmla="*/ 274320 h 975360"/>
              <a:gd name="connsiteX66" fmla="*/ 971213 w 1064976"/>
              <a:gd name="connsiteY66" fmla="*/ 213360 h 975360"/>
              <a:gd name="connsiteX67" fmla="*/ 940733 w 1064976"/>
              <a:gd name="connsiteY67" fmla="*/ 203200 h 975360"/>
              <a:gd name="connsiteX68" fmla="*/ 1011853 w 1064976"/>
              <a:gd name="connsiteY68" fmla="*/ 223520 h 975360"/>
              <a:gd name="connsiteX69" fmla="*/ 1032173 w 1064976"/>
              <a:gd name="connsiteY69" fmla="*/ 254000 h 975360"/>
              <a:gd name="connsiteX70" fmla="*/ 1062653 w 1064976"/>
              <a:gd name="connsiteY70" fmla="*/ 274320 h 975360"/>
              <a:gd name="connsiteX71" fmla="*/ 1062653 w 1064976"/>
              <a:gd name="connsiteY71" fmla="*/ 30480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64976" h="975360">
                <a:moveTo>
                  <a:pt x="381933" y="0"/>
                </a:moveTo>
                <a:cubicBezTo>
                  <a:pt x="365000" y="6773"/>
                  <a:pt x="345974" y="9720"/>
                  <a:pt x="331133" y="20320"/>
                </a:cubicBezTo>
                <a:cubicBezTo>
                  <a:pt x="321197" y="27417"/>
                  <a:pt x="318630" y="41419"/>
                  <a:pt x="310813" y="50800"/>
                </a:cubicBezTo>
                <a:cubicBezTo>
                  <a:pt x="301615" y="61838"/>
                  <a:pt x="289531" y="70242"/>
                  <a:pt x="280333" y="81280"/>
                </a:cubicBezTo>
                <a:cubicBezTo>
                  <a:pt x="272516" y="90661"/>
                  <a:pt x="268647" y="103126"/>
                  <a:pt x="260013" y="111760"/>
                </a:cubicBezTo>
                <a:cubicBezTo>
                  <a:pt x="251379" y="120394"/>
                  <a:pt x="238804" y="124133"/>
                  <a:pt x="229533" y="132080"/>
                </a:cubicBezTo>
                <a:cubicBezTo>
                  <a:pt x="214987" y="144548"/>
                  <a:pt x="203853" y="160752"/>
                  <a:pt x="188893" y="172720"/>
                </a:cubicBezTo>
                <a:cubicBezTo>
                  <a:pt x="67368" y="269940"/>
                  <a:pt x="173801" y="167492"/>
                  <a:pt x="97453" y="243840"/>
                </a:cubicBezTo>
                <a:cubicBezTo>
                  <a:pt x="94066" y="254000"/>
                  <a:pt x="91512" y="264476"/>
                  <a:pt x="87293" y="274320"/>
                </a:cubicBezTo>
                <a:cubicBezTo>
                  <a:pt x="71824" y="310413"/>
                  <a:pt x="67060" y="314829"/>
                  <a:pt x="46653" y="345440"/>
                </a:cubicBezTo>
                <a:cubicBezTo>
                  <a:pt x="56813" y="352213"/>
                  <a:pt x="82594" y="354838"/>
                  <a:pt x="77133" y="365760"/>
                </a:cubicBezTo>
                <a:cubicBezTo>
                  <a:pt x="66211" y="387603"/>
                  <a:pt x="16173" y="406400"/>
                  <a:pt x="16173" y="406400"/>
                </a:cubicBezTo>
                <a:cubicBezTo>
                  <a:pt x="-6997" y="475910"/>
                  <a:pt x="-3723" y="453115"/>
                  <a:pt x="16173" y="579120"/>
                </a:cubicBezTo>
                <a:cubicBezTo>
                  <a:pt x="19017" y="597135"/>
                  <a:pt x="30089" y="612843"/>
                  <a:pt x="36493" y="629920"/>
                </a:cubicBezTo>
                <a:cubicBezTo>
                  <a:pt x="45155" y="653020"/>
                  <a:pt x="50755" y="681578"/>
                  <a:pt x="66973" y="701040"/>
                </a:cubicBezTo>
                <a:cubicBezTo>
                  <a:pt x="74790" y="710421"/>
                  <a:pt x="88819" y="712726"/>
                  <a:pt x="97453" y="721360"/>
                </a:cubicBezTo>
                <a:cubicBezTo>
                  <a:pt x="153581" y="777488"/>
                  <a:pt x="97264" y="754333"/>
                  <a:pt x="168573" y="772160"/>
                </a:cubicBezTo>
                <a:cubicBezTo>
                  <a:pt x="178733" y="778933"/>
                  <a:pt x="187895" y="787521"/>
                  <a:pt x="199053" y="792480"/>
                </a:cubicBezTo>
                <a:cubicBezTo>
                  <a:pt x="218626" y="801179"/>
                  <a:pt x="260013" y="812800"/>
                  <a:pt x="260013" y="812800"/>
                </a:cubicBezTo>
                <a:cubicBezTo>
                  <a:pt x="293880" y="809413"/>
                  <a:pt x="327973" y="807815"/>
                  <a:pt x="361613" y="802640"/>
                </a:cubicBezTo>
                <a:cubicBezTo>
                  <a:pt x="372198" y="801012"/>
                  <a:pt x="383730" y="799170"/>
                  <a:pt x="392093" y="792480"/>
                </a:cubicBezTo>
                <a:cubicBezTo>
                  <a:pt x="401628" y="784852"/>
                  <a:pt x="406952" y="772922"/>
                  <a:pt x="412413" y="762000"/>
                </a:cubicBezTo>
                <a:cubicBezTo>
                  <a:pt x="417202" y="752421"/>
                  <a:pt x="419186" y="741680"/>
                  <a:pt x="422573" y="731520"/>
                </a:cubicBezTo>
                <a:cubicBezTo>
                  <a:pt x="419186" y="707813"/>
                  <a:pt x="419294" y="683337"/>
                  <a:pt x="412413" y="660400"/>
                </a:cubicBezTo>
                <a:cubicBezTo>
                  <a:pt x="408904" y="648704"/>
                  <a:pt x="404067" y="632315"/>
                  <a:pt x="392093" y="629920"/>
                </a:cubicBezTo>
                <a:cubicBezTo>
                  <a:pt x="365319" y="624565"/>
                  <a:pt x="337906" y="636693"/>
                  <a:pt x="310813" y="640080"/>
                </a:cubicBezTo>
                <a:cubicBezTo>
                  <a:pt x="304040" y="650240"/>
                  <a:pt x="291599" y="658399"/>
                  <a:pt x="290493" y="670560"/>
                </a:cubicBezTo>
                <a:cubicBezTo>
                  <a:pt x="288006" y="697914"/>
                  <a:pt x="297500" y="751257"/>
                  <a:pt x="310813" y="782320"/>
                </a:cubicBezTo>
                <a:cubicBezTo>
                  <a:pt x="316779" y="796241"/>
                  <a:pt x="322330" y="810635"/>
                  <a:pt x="331133" y="822960"/>
                </a:cubicBezTo>
                <a:cubicBezTo>
                  <a:pt x="348912" y="847851"/>
                  <a:pt x="367789" y="857557"/>
                  <a:pt x="392093" y="873760"/>
                </a:cubicBezTo>
                <a:cubicBezTo>
                  <a:pt x="398866" y="883920"/>
                  <a:pt x="402878" y="896612"/>
                  <a:pt x="412413" y="904240"/>
                </a:cubicBezTo>
                <a:cubicBezTo>
                  <a:pt x="420776" y="910930"/>
                  <a:pt x="433314" y="909611"/>
                  <a:pt x="442893" y="914400"/>
                </a:cubicBezTo>
                <a:cubicBezTo>
                  <a:pt x="453815" y="919861"/>
                  <a:pt x="462451" y="929259"/>
                  <a:pt x="473373" y="934720"/>
                </a:cubicBezTo>
                <a:cubicBezTo>
                  <a:pt x="490445" y="943256"/>
                  <a:pt x="528217" y="950157"/>
                  <a:pt x="544493" y="955040"/>
                </a:cubicBezTo>
                <a:cubicBezTo>
                  <a:pt x="565009" y="961195"/>
                  <a:pt x="605453" y="975360"/>
                  <a:pt x="605453" y="975360"/>
                </a:cubicBezTo>
                <a:cubicBezTo>
                  <a:pt x="635933" y="971973"/>
                  <a:pt x="666643" y="970242"/>
                  <a:pt x="696893" y="965200"/>
                </a:cubicBezTo>
                <a:cubicBezTo>
                  <a:pt x="717008" y="961848"/>
                  <a:pt x="752772" y="943429"/>
                  <a:pt x="768013" y="934720"/>
                </a:cubicBezTo>
                <a:cubicBezTo>
                  <a:pt x="778615" y="928662"/>
                  <a:pt x="789367" y="922512"/>
                  <a:pt x="798493" y="914400"/>
                </a:cubicBezTo>
                <a:cubicBezTo>
                  <a:pt x="819971" y="895308"/>
                  <a:pt x="833750" y="866291"/>
                  <a:pt x="859453" y="853440"/>
                </a:cubicBezTo>
                <a:lnTo>
                  <a:pt x="900093" y="833120"/>
                </a:lnTo>
                <a:cubicBezTo>
                  <a:pt x="947506" y="762000"/>
                  <a:pt x="920413" y="785707"/>
                  <a:pt x="971213" y="751840"/>
                </a:cubicBezTo>
                <a:cubicBezTo>
                  <a:pt x="967826" y="714587"/>
                  <a:pt x="966343" y="677111"/>
                  <a:pt x="961053" y="640080"/>
                </a:cubicBezTo>
                <a:cubicBezTo>
                  <a:pt x="959538" y="629478"/>
                  <a:pt x="957583" y="617963"/>
                  <a:pt x="950893" y="609600"/>
                </a:cubicBezTo>
                <a:cubicBezTo>
                  <a:pt x="943265" y="600065"/>
                  <a:pt x="930573" y="596053"/>
                  <a:pt x="920413" y="589280"/>
                </a:cubicBezTo>
                <a:cubicBezTo>
                  <a:pt x="913640" y="579120"/>
                  <a:pt x="908727" y="567434"/>
                  <a:pt x="900093" y="558800"/>
                </a:cubicBezTo>
                <a:cubicBezTo>
                  <a:pt x="891459" y="550166"/>
                  <a:pt x="880215" y="544538"/>
                  <a:pt x="869613" y="538480"/>
                </a:cubicBezTo>
                <a:cubicBezTo>
                  <a:pt x="856463" y="530966"/>
                  <a:pt x="842894" y="524126"/>
                  <a:pt x="828973" y="518160"/>
                </a:cubicBezTo>
                <a:cubicBezTo>
                  <a:pt x="791237" y="501987"/>
                  <a:pt x="802469" y="516393"/>
                  <a:pt x="768013" y="487680"/>
                </a:cubicBezTo>
                <a:cubicBezTo>
                  <a:pt x="756975" y="478482"/>
                  <a:pt x="750093" y="464178"/>
                  <a:pt x="737533" y="457200"/>
                </a:cubicBezTo>
                <a:cubicBezTo>
                  <a:pt x="718809" y="446798"/>
                  <a:pt x="676573" y="436880"/>
                  <a:pt x="676573" y="436880"/>
                </a:cubicBezTo>
                <a:cubicBezTo>
                  <a:pt x="679960" y="447040"/>
                  <a:pt x="681944" y="457781"/>
                  <a:pt x="686733" y="467360"/>
                </a:cubicBezTo>
                <a:cubicBezTo>
                  <a:pt x="700878" y="495650"/>
                  <a:pt x="715063" y="505850"/>
                  <a:pt x="737533" y="528320"/>
                </a:cubicBezTo>
                <a:cubicBezTo>
                  <a:pt x="754466" y="524933"/>
                  <a:pt x="773340" y="526728"/>
                  <a:pt x="788333" y="518160"/>
                </a:cubicBezTo>
                <a:cubicBezTo>
                  <a:pt x="798935" y="512102"/>
                  <a:pt x="800836" y="497061"/>
                  <a:pt x="808653" y="487680"/>
                </a:cubicBezTo>
                <a:cubicBezTo>
                  <a:pt x="817851" y="476642"/>
                  <a:pt x="828973" y="467360"/>
                  <a:pt x="839133" y="457200"/>
                </a:cubicBezTo>
                <a:cubicBezTo>
                  <a:pt x="850724" y="422426"/>
                  <a:pt x="866329" y="357789"/>
                  <a:pt x="900093" y="335280"/>
                </a:cubicBezTo>
                <a:cubicBezTo>
                  <a:pt x="939484" y="309019"/>
                  <a:pt x="918989" y="318821"/>
                  <a:pt x="961053" y="304800"/>
                </a:cubicBezTo>
                <a:cubicBezTo>
                  <a:pt x="991533" y="308187"/>
                  <a:pt x="1024019" y="303570"/>
                  <a:pt x="1052493" y="314960"/>
                </a:cubicBezTo>
                <a:cubicBezTo>
                  <a:pt x="1062437" y="318937"/>
                  <a:pt x="1064414" y="334876"/>
                  <a:pt x="1062653" y="345440"/>
                </a:cubicBezTo>
                <a:cubicBezTo>
                  <a:pt x="1056425" y="382808"/>
                  <a:pt x="1036347" y="373833"/>
                  <a:pt x="1011853" y="386080"/>
                </a:cubicBezTo>
                <a:cubicBezTo>
                  <a:pt x="1000931" y="391541"/>
                  <a:pt x="991533" y="399627"/>
                  <a:pt x="981373" y="406400"/>
                </a:cubicBezTo>
                <a:cubicBezTo>
                  <a:pt x="988066" y="386321"/>
                  <a:pt x="993948" y="359764"/>
                  <a:pt x="1011853" y="345440"/>
                </a:cubicBezTo>
                <a:cubicBezTo>
                  <a:pt x="1020216" y="338750"/>
                  <a:pt x="1032173" y="338667"/>
                  <a:pt x="1042333" y="335280"/>
                </a:cubicBezTo>
                <a:cubicBezTo>
                  <a:pt x="1045720" y="325120"/>
                  <a:pt x="1057282" y="314379"/>
                  <a:pt x="1052493" y="304800"/>
                </a:cubicBezTo>
                <a:cubicBezTo>
                  <a:pt x="1047704" y="295221"/>
                  <a:pt x="1031592" y="299429"/>
                  <a:pt x="1022013" y="294640"/>
                </a:cubicBezTo>
                <a:cubicBezTo>
                  <a:pt x="1011091" y="289179"/>
                  <a:pt x="1001693" y="281093"/>
                  <a:pt x="991533" y="274320"/>
                </a:cubicBezTo>
                <a:cubicBezTo>
                  <a:pt x="984760" y="254000"/>
                  <a:pt x="991533" y="220133"/>
                  <a:pt x="971213" y="213360"/>
                </a:cubicBezTo>
                <a:cubicBezTo>
                  <a:pt x="961053" y="209973"/>
                  <a:pt x="930023" y="203200"/>
                  <a:pt x="940733" y="203200"/>
                </a:cubicBezTo>
                <a:cubicBezTo>
                  <a:pt x="953490" y="203200"/>
                  <a:pt x="997480" y="218729"/>
                  <a:pt x="1011853" y="223520"/>
                </a:cubicBezTo>
                <a:cubicBezTo>
                  <a:pt x="1018626" y="233680"/>
                  <a:pt x="1023539" y="245366"/>
                  <a:pt x="1032173" y="254000"/>
                </a:cubicBezTo>
                <a:cubicBezTo>
                  <a:pt x="1040807" y="262634"/>
                  <a:pt x="1056371" y="263849"/>
                  <a:pt x="1062653" y="274320"/>
                </a:cubicBezTo>
                <a:cubicBezTo>
                  <a:pt x="1067880" y="283032"/>
                  <a:pt x="1062653" y="294640"/>
                  <a:pt x="1062653" y="304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341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836160" cy="1003717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Politický život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16560" y="1866054"/>
            <a:ext cx="7142480" cy="45042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>
                <a:solidFill>
                  <a:schemeClr val="accent2"/>
                </a:solidFill>
              </a:rPr>
              <a:t>Tomáš </a:t>
            </a:r>
            <a:r>
              <a:rPr lang="sk-SK" dirty="0" err="1">
                <a:solidFill>
                  <a:schemeClr val="accent2"/>
                </a:solidFill>
              </a:rPr>
              <a:t>Garrigue</a:t>
            </a:r>
            <a:r>
              <a:rPr lang="sk-SK" dirty="0">
                <a:solidFill>
                  <a:schemeClr val="accent2"/>
                </a:solidFill>
              </a:rPr>
              <a:t> Masaryk </a:t>
            </a:r>
            <a:r>
              <a:rPr lang="sk-SK" dirty="0"/>
              <a:t>sa stal 14. októbra 1918 v Paríži </a:t>
            </a:r>
            <a:r>
              <a:rPr lang="sk-SK" dirty="0">
                <a:solidFill>
                  <a:schemeClr val="accent2"/>
                </a:solidFill>
              </a:rPr>
              <a:t>predsedom dočasnej československej </a:t>
            </a:r>
            <a:r>
              <a:rPr lang="sk-SK" dirty="0" smtClean="0">
                <a:solidFill>
                  <a:schemeClr val="accent2"/>
                </a:solidFill>
              </a:rPr>
              <a:t>vlády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/>
              <a:t>O štyri dni neskôr vydal vo Washingtone </a:t>
            </a:r>
            <a:r>
              <a:rPr lang="sk-SK" dirty="0">
                <a:solidFill>
                  <a:schemeClr val="accent2"/>
                </a:solidFill>
              </a:rPr>
              <a:t>Vyhlásenie o nezávislosti Česko-Slovenska</a:t>
            </a:r>
            <a:r>
              <a:rPr lang="sk-SK" dirty="0"/>
              <a:t>, v ktorom deklaroval vytvorenie samostatného, demokratického česko-slovenského </a:t>
            </a:r>
            <a:r>
              <a:rPr lang="sk-SK" dirty="0" smtClean="0"/>
              <a:t>štátu.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A 14</a:t>
            </a:r>
            <a:r>
              <a:rPr lang="sk-SK" dirty="0"/>
              <a:t>. novembra 1918 ho Revolučné národné zhromaždenie zvolilo v neprítomnosti </a:t>
            </a:r>
            <a:endParaRPr lang="sk-SK" dirty="0" smtClean="0"/>
          </a:p>
          <a:p>
            <a:pPr marL="0" indent="0" algn="ctr">
              <a:buNone/>
            </a:pPr>
            <a:r>
              <a:rPr lang="sk-SK" dirty="0" smtClean="0">
                <a:solidFill>
                  <a:srgbClr val="FF0000"/>
                </a:solidFill>
              </a:rPr>
              <a:t>       </a:t>
            </a:r>
            <a:r>
              <a:rPr lang="sk-SK" sz="3200" dirty="0" smtClean="0">
                <a:solidFill>
                  <a:srgbClr val="FF0000"/>
                </a:solidFill>
              </a:rPr>
              <a:t> za </a:t>
            </a:r>
            <a:r>
              <a:rPr lang="sk-SK" sz="3200" dirty="0">
                <a:solidFill>
                  <a:srgbClr val="FF0000"/>
                </a:solidFill>
              </a:rPr>
              <a:t>prvého prezidenta Československej republiky</a:t>
            </a:r>
            <a:r>
              <a:rPr lang="sk-SK" sz="3200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Zo </a:t>
            </a:r>
            <a:r>
              <a:rPr lang="sk-SK" dirty="0"/>
              <a:t>zahraničia sa triumfálne vrátil do Prahy 21. decembra 1918. "Za svoje politické osamostatnenie ďakujeme v hlavnej miere Západu," vyhlásil T. G. Masaryk.</a:t>
            </a:r>
          </a:p>
        </p:txBody>
      </p:sp>
      <p:pic>
        <p:nvPicPr>
          <p:cNvPr id="6" name="Obrázok 5" descr="President Tomáš Garrigue Masaryk - Museum T. G. Masaryk Lany — Google Arts  &amp; Cul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1955800"/>
            <a:ext cx="4815840" cy="368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497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4677"/>
          </a:xfrm>
        </p:spPr>
        <p:txBody>
          <a:bodyPr/>
          <a:lstStyle/>
          <a:p>
            <a:r>
              <a:rPr lang="sk-SK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T.G.Masaryk</a:t>
            </a:r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 a vzťah k Slovákom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599440" y="1845734"/>
            <a:ext cx="10556240" cy="24824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 K Slovensku a Slovákom mal Tomáš </a:t>
            </a:r>
            <a:r>
              <a:rPr lang="sk-SK" dirty="0" err="1"/>
              <a:t>Garrigue</a:t>
            </a:r>
            <a:r>
              <a:rPr lang="sk-SK" dirty="0"/>
              <a:t> Masaryk srdečný vzťah. </a:t>
            </a:r>
            <a:r>
              <a:rPr lang="sk-SK" b="1" dirty="0">
                <a:solidFill>
                  <a:schemeClr val="accent2"/>
                </a:solidFill>
              </a:rPr>
              <a:t>"Prichádzam na Slovensko rád, lebo som Slovensko vždy miloval," </a:t>
            </a:r>
            <a:r>
              <a:rPr lang="sk-SK" dirty="0"/>
              <a:t>vravieval.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Jeho </a:t>
            </a:r>
            <a:r>
              <a:rPr lang="sk-SK" dirty="0"/>
              <a:t>najznámejším letným sídlom boli </a:t>
            </a:r>
            <a:r>
              <a:rPr lang="sk-SK" dirty="0">
                <a:solidFill>
                  <a:schemeClr val="accent2"/>
                </a:solidFill>
              </a:rPr>
              <a:t>Topoľčianky</a:t>
            </a:r>
            <a:r>
              <a:rPr lang="sk-SK" dirty="0"/>
              <a:t>, kde sa najviac zdržiaval. </a:t>
            </a:r>
            <a:r>
              <a:rPr lang="sk-SK" dirty="0">
                <a:solidFill>
                  <a:schemeClr val="accent2"/>
                </a:solidFill>
              </a:rPr>
              <a:t>"Všade v prírode je krásne, ale jeseň v Topoľčiankach je najkrajšia,"</a:t>
            </a:r>
            <a:r>
              <a:rPr lang="sk-SK" dirty="0"/>
              <a:t> hovoril prvý československý prezident, ktorý navštevoval Topoľčianky pravidelne počas letných prázdnin.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Práve </a:t>
            </a:r>
            <a:r>
              <a:rPr lang="sk-SK" dirty="0"/>
              <a:t>v tamojšom parku vzniklo mimoriadne cenné dielo - kniha filozofických rozhovorov so spisovateľom </a:t>
            </a:r>
            <a:r>
              <a:rPr lang="sk-SK" dirty="0" err="1"/>
              <a:t>Karlom</a:t>
            </a:r>
            <a:r>
              <a:rPr lang="sk-SK" dirty="0"/>
              <a:t> </a:t>
            </a:r>
            <a:r>
              <a:rPr lang="sk-SK" dirty="0" err="1"/>
              <a:t>Čapkom</a:t>
            </a:r>
            <a:r>
              <a:rPr lang="sk-SK" dirty="0"/>
              <a:t> nazvaná Hovory s T.G.M.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6" name="Obrázok 5" descr="T. G. Masaryk v Lánech - Stránky Masarykovy společnost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" y="4042358"/>
            <a:ext cx="5120640" cy="229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Ne)málo známá láska prezidenta Masaryka - Tiscali.c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0" y="3772852"/>
            <a:ext cx="3808730" cy="256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658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3717"/>
          </a:xfrm>
        </p:spPr>
        <p:txBody>
          <a:bodyPr/>
          <a:lstStyle/>
          <a:p>
            <a:r>
              <a:rPr lang="sk-SK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Smrť </a:t>
            </a:r>
            <a:r>
              <a:rPr lang="sk-SK" dirty="0" err="1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T.G.Masaryka</a:t>
            </a:r>
            <a:endParaRPr lang="sk-SK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V</a:t>
            </a:r>
            <a:r>
              <a:rPr lang="sk-SK" dirty="0"/>
              <a:t> roku 1934 sa stal T. G. Masaryk po štvrtýkrát prezidentom, ale koncom nasledujúceho roka zo zdravotných dôvodov odstúpil</a:t>
            </a:r>
            <a:r>
              <a:rPr lang="sk-SK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>
                <a:solidFill>
                  <a:srgbClr val="FF0000"/>
                </a:solidFill>
              </a:rPr>
              <a:t>"To kalné ráno, to si </a:t>
            </a:r>
            <a:r>
              <a:rPr lang="sk-SK" dirty="0" err="1">
                <a:solidFill>
                  <a:srgbClr val="FF0000"/>
                </a:solidFill>
              </a:rPr>
              <a:t>pamatuj</a:t>
            </a:r>
            <a:r>
              <a:rPr lang="sk-SK" dirty="0">
                <a:solidFill>
                  <a:srgbClr val="FF0000"/>
                </a:solidFill>
              </a:rPr>
              <a:t>, </a:t>
            </a:r>
            <a:r>
              <a:rPr lang="sk-SK" dirty="0" err="1">
                <a:solidFill>
                  <a:srgbClr val="FF0000"/>
                </a:solidFill>
              </a:rPr>
              <a:t>mé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dítě</a:t>
            </a:r>
            <a:r>
              <a:rPr lang="sk-SK" dirty="0">
                <a:solidFill>
                  <a:srgbClr val="FF0000"/>
                </a:solidFill>
              </a:rPr>
              <a:t>," </a:t>
            </a:r>
            <a:r>
              <a:rPr lang="sk-SK" dirty="0"/>
              <a:t>trúchlil nositeľ Nobelovej ceny za literatúru, básnik Jaroslav </a:t>
            </a:r>
            <a:r>
              <a:rPr lang="sk-SK" dirty="0" err="1"/>
              <a:t>Seifert</a:t>
            </a:r>
            <a:r>
              <a:rPr lang="sk-SK" dirty="0"/>
              <a:t>, keď </a:t>
            </a:r>
            <a:r>
              <a:rPr lang="sk-SK" dirty="0">
                <a:solidFill>
                  <a:schemeClr val="accent2"/>
                </a:solidFill>
              </a:rPr>
              <a:t>Tomáš </a:t>
            </a:r>
            <a:r>
              <a:rPr lang="sk-SK" dirty="0" err="1">
                <a:solidFill>
                  <a:schemeClr val="accent2"/>
                </a:solidFill>
              </a:rPr>
              <a:t>Garrigue</a:t>
            </a:r>
            <a:r>
              <a:rPr lang="sk-SK" dirty="0">
                <a:solidFill>
                  <a:schemeClr val="accent2"/>
                </a:solidFill>
              </a:rPr>
              <a:t> Masaryk zomrel 14. septembra 1937 </a:t>
            </a:r>
            <a:r>
              <a:rPr lang="sk-SK" dirty="0"/>
              <a:t>vo veku 87 rokov na zámku v Lánoch. </a:t>
            </a:r>
            <a:endParaRPr lang="sk-SK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Jeho </a:t>
            </a:r>
            <a:r>
              <a:rPr lang="sk-SK" dirty="0"/>
              <a:t>pohreb sa stal 21. septembra veľkou manifestáciou zármutku obyvateľov Československa.</a:t>
            </a:r>
          </a:p>
        </p:txBody>
      </p:sp>
      <p:pic>
        <p:nvPicPr>
          <p:cNvPr id="4" name="Obrázok 3" descr="Town Hluboka nad Vltavo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992880"/>
            <a:ext cx="3992880" cy="23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Kto sú slovenskí potomkovia Masaryka a kde sa vzala fáma, že je synom  Františka Jozefa? – Denník 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60" y="3992880"/>
            <a:ext cx="3939540" cy="233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019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5669280" cy="1145957"/>
          </a:xfrm>
        </p:spPr>
        <p:txBody>
          <a:bodyPr/>
          <a:lstStyle/>
          <a:p>
            <a:r>
              <a:rPr lang="sk-SK" dirty="0">
                <a:solidFill>
                  <a:schemeClr val="accent2"/>
                </a:solidFill>
                <a:latin typeface="Arial Rounded MT Bold" panose="020F0704030504030204" pitchFamily="34" charset="0"/>
              </a:rPr>
              <a:t>Prezident Masaryk</a:t>
            </a:r>
          </a:p>
        </p:txBody>
      </p:sp>
      <p:pic>
        <p:nvPicPr>
          <p:cNvPr id="6" name="Picture 2" descr="Tomáš Garrigue Masaryk je pre starú generáciu &amp;Ccaron;echov nedotknute&amp;lcaron;nou osobnos&amp;tcaron;ou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494922"/>
            <a:ext cx="3759200" cy="57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>
          <a:xfrm>
            <a:off x="905692" y="2029098"/>
            <a:ext cx="48332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Po vzniku ČSR bol Masaryk zvolený za prezidenta.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Celkovo bol zvolený 4-krát.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1923 zomiera Charlotte.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Úradovanie sa skončilo v r. 1935.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14.9. 1937 zomiera.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Mal 87 rokov.</a:t>
            </a:r>
          </a:p>
        </p:txBody>
      </p:sp>
    </p:spTree>
    <p:extLst>
      <p:ext uri="{BB962C8B-B14F-4D97-AF65-F5344CB8AC3E}">
        <p14:creationId xmlns:p14="http://schemas.microsoft.com/office/powerpoint/2010/main" val="2274318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</TotalTime>
  <Words>160</Words>
  <Application>Microsoft Office PowerPoint</Application>
  <PresentationFormat>Širokouhlá</PresentationFormat>
  <Paragraphs>71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Courier New</vt:lpstr>
      <vt:lpstr>Retrospektíva</vt:lpstr>
      <vt:lpstr>Tomáš Garrigue Masaryk</vt:lpstr>
      <vt:lpstr>Životopis</vt:lpstr>
      <vt:lpstr>Štúdium</vt:lpstr>
      <vt:lpstr>Politický život</vt:lpstr>
      <vt:lpstr>Deväťdesiate roky 19. storočia </vt:lpstr>
      <vt:lpstr>Politický život</vt:lpstr>
      <vt:lpstr>T.G.Masaryk a vzťah k Slovákom</vt:lpstr>
      <vt:lpstr>Smrť T.G.Masaryka</vt:lpstr>
      <vt:lpstr>Prezident Masaryk</vt:lpstr>
      <vt:lpstr>PRACOVNÝ LIST</vt:lpstr>
      <vt:lpstr>PRACOVNÝ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Garrigue Masaryk</dc:title>
  <dc:creator>Katarína</dc:creator>
  <cp:lastModifiedBy>Katarína</cp:lastModifiedBy>
  <cp:revision>15</cp:revision>
  <dcterms:created xsi:type="dcterms:W3CDTF">2020-10-27T20:03:21Z</dcterms:created>
  <dcterms:modified xsi:type="dcterms:W3CDTF">2020-10-29T09:16:41Z</dcterms:modified>
</cp:coreProperties>
</file>