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CEB89-BFF3-49CF-BCDD-B04AEE69C880}" type="datetimeFigureOut">
              <a:rPr lang="sk-SK" smtClean="0"/>
              <a:pPr/>
              <a:t>3. 11. 2020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330D-7BA8-468E-A90D-9614419A670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CEB89-BFF3-49CF-BCDD-B04AEE69C880}" type="datetimeFigureOut">
              <a:rPr lang="sk-SK" smtClean="0"/>
              <a:pPr/>
              <a:t>3. 11. 2020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330D-7BA8-468E-A90D-9614419A670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CEB89-BFF3-49CF-BCDD-B04AEE69C880}" type="datetimeFigureOut">
              <a:rPr lang="sk-SK" smtClean="0"/>
              <a:pPr/>
              <a:t>3. 11. 2020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330D-7BA8-468E-A90D-9614419A670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CEB89-BFF3-49CF-BCDD-B04AEE69C880}" type="datetimeFigureOut">
              <a:rPr lang="sk-SK" smtClean="0"/>
              <a:pPr/>
              <a:t>3. 11. 2020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330D-7BA8-468E-A90D-9614419A670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CEB89-BFF3-49CF-BCDD-B04AEE69C880}" type="datetimeFigureOut">
              <a:rPr lang="sk-SK" smtClean="0"/>
              <a:pPr/>
              <a:t>3. 11. 2020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330D-7BA8-468E-A90D-9614419A670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CEB89-BFF3-49CF-BCDD-B04AEE69C880}" type="datetimeFigureOut">
              <a:rPr lang="sk-SK" smtClean="0"/>
              <a:pPr/>
              <a:t>3. 11. 2020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330D-7BA8-468E-A90D-9614419A670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CEB89-BFF3-49CF-BCDD-B04AEE69C880}" type="datetimeFigureOut">
              <a:rPr lang="sk-SK" smtClean="0"/>
              <a:pPr/>
              <a:t>3. 11. 2020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330D-7BA8-468E-A90D-9614419A670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CEB89-BFF3-49CF-BCDD-B04AEE69C880}" type="datetimeFigureOut">
              <a:rPr lang="sk-SK" smtClean="0"/>
              <a:pPr/>
              <a:t>3. 11. 2020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330D-7BA8-468E-A90D-9614419A670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CEB89-BFF3-49CF-BCDD-B04AEE69C880}" type="datetimeFigureOut">
              <a:rPr lang="sk-SK" smtClean="0"/>
              <a:pPr/>
              <a:t>3. 11. 2020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330D-7BA8-468E-A90D-9614419A670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CEB89-BFF3-49CF-BCDD-B04AEE69C880}" type="datetimeFigureOut">
              <a:rPr lang="sk-SK" smtClean="0"/>
              <a:pPr/>
              <a:t>3. 11. 2020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330D-7BA8-468E-A90D-9614419A670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CEB89-BFF3-49CF-BCDD-B04AEE69C880}" type="datetimeFigureOut">
              <a:rPr lang="sk-SK" smtClean="0"/>
              <a:pPr/>
              <a:t>3. 11. 2020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330D-7BA8-468E-A90D-9614419A670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CEB89-BFF3-49CF-BCDD-B04AEE69C880}" type="datetimeFigureOut">
              <a:rPr lang="sk-SK" smtClean="0"/>
              <a:pPr/>
              <a:t>3. 11. 2020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3330D-7BA8-468E-A90D-9614419A6706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C00000"/>
                </a:solidFill>
              </a:rPr>
              <a:t>Kladné a záporné desatinné čísla.</a:t>
            </a:r>
            <a:endParaRPr lang="sk-SK" dirty="0">
              <a:solidFill>
                <a:srgbClr val="C0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8. ročník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B050"/>
                </a:solidFill>
              </a:rPr>
              <a:t>Absolútna hodnota čísla.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dirty="0" smtClean="0"/>
              <a:t>Vieme, že čísla zapísané pod nulou alebo vľavo od nuly zapisujeme so znamienkom mínus ( - ).</a:t>
            </a:r>
          </a:p>
          <a:p>
            <a:r>
              <a:rPr lang="sk-SK" dirty="0" smtClean="0"/>
              <a:t>Ako však zapíšeme dĺžku koreňa rastliny, ktorý sa nachádza pod zemou, teda pod úrovňou nuly, čiže zeme.</a:t>
            </a:r>
          </a:p>
          <a:p>
            <a:r>
              <a:rPr lang="sk-SK" dirty="0" smtClean="0"/>
              <a:t>Dĺžka koreňa nemôže byť záporné číslo, </a:t>
            </a:r>
            <a:r>
              <a:rPr lang="sk-SK" dirty="0" smtClean="0">
                <a:solidFill>
                  <a:srgbClr val="C00000"/>
                </a:solidFill>
              </a:rPr>
              <a:t>lebo úsečka so zápornou dĺžkou neexistuje.</a:t>
            </a:r>
          </a:p>
          <a:p>
            <a:r>
              <a:rPr lang="sk-SK" dirty="0" smtClean="0"/>
              <a:t>Vzdialenosť obrazu čísla na číselnej osi od obrazu čísla nula nazývame </a:t>
            </a:r>
            <a:r>
              <a:rPr lang="sk-SK" b="1" dirty="0" smtClean="0"/>
              <a:t>absolútna hodnota.</a:t>
            </a:r>
            <a:endParaRPr lang="sk-SK" dirty="0" smtClean="0"/>
          </a:p>
          <a:p>
            <a:r>
              <a:rPr lang="sk-SK" dirty="0" smtClean="0"/>
              <a:t>Je to vždy </a:t>
            </a:r>
            <a:r>
              <a:rPr lang="sk-SK" b="1" dirty="0" smtClean="0"/>
              <a:t>kladné číslo.</a:t>
            </a:r>
            <a:r>
              <a:rPr lang="sk-SK" dirty="0" smtClean="0"/>
              <a:t> </a:t>
            </a:r>
          </a:p>
          <a:p>
            <a:r>
              <a:rPr lang="sk-SK" dirty="0" smtClean="0"/>
              <a:t>Dve navzájom opačné čísla majú rovnaké absolútne hodnoty.</a:t>
            </a:r>
          </a:p>
          <a:p>
            <a:r>
              <a:rPr lang="sk-SK" dirty="0" smtClean="0"/>
              <a:t>Zapisujeme    - 3    = 3</a:t>
            </a:r>
          </a:p>
          <a:p>
            <a:r>
              <a:rPr lang="sk-SK" dirty="0" smtClean="0"/>
              <a:t>Absolútna hodnota nuly je nula.</a:t>
            </a:r>
            <a:endParaRPr lang="sk-SK" dirty="0"/>
          </a:p>
        </p:txBody>
      </p:sp>
      <p:cxnSp>
        <p:nvCxnSpPr>
          <p:cNvPr id="13" name="Rovná spojnica 12"/>
          <p:cNvCxnSpPr/>
          <p:nvPr/>
        </p:nvCxnSpPr>
        <p:spPr>
          <a:xfrm rot="5400000">
            <a:off x="2178827" y="4822041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ovná spojnica 14"/>
          <p:cNvCxnSpPr/>
          <p:nvPr/>
        </p:nvCxnSpPr>
        <p:spPr>
          <a:xfrm rot="16200000" flipH="1">
            <a:off x="2643174" y="4857760"/>
            <a:ext cx="284958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ovná spojnica 17"/>
          <p:cNvCxnSpPr/>
          <p:nvPr/>
        </p:nvCxnSpPr>
        <p:spPr>
          <a:xfrm rot="5400000">
            <a:off x="2750331" y="4750603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ovná spojnica 19"/>
          <p:cNvCxnSpPr/>
          <p:nvPr/>
        </p:nvCxnSpPr>
        <p:spPr>
          <a:xfrm rot="5400000">
            <a:off x="2678893" y="4750603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2060"/>
                </a:solidFill>
              </a:rPr>
              <a:t>Kladné a záporné desatinné čísla.</a:t>
            </a:r>
            <a:endParaRPr lang="sk-SK" dirty="0">
              <a:solidFill>
                <a:srgbClr val="002060"/>
              </a:solidFill>
            </a:endParaRP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B0F0"/>
                </a:solidFill>
              </a:rPr>
              <a:t>Kladné desatinné čísla</a:t>
            </a:r>
            <a:endParaRPr lang="sk-SK" dirty="0">
              <a:solidFill>
                <a:srgbClr val="00B0F0"/>
              </a:solidFill>
            </a:endParaRP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Na číselnej osi sa okrem prirodzených čísel a celých čísel  nachádzajú aj desatinné čísla.</a:t>
            </a:r>
          </a:p>
          <a:p>
            <a:r>
              <a:rPr lang="sk-SK" dirty="0" smtClean="0"/>
              <a:t>Napríklad + 0,5; + 13,24...</a:t>
            </a:r>
          </a:p>
          <a:p>
            <a:r>
              <a:rPr lang="sk-SK" dirty="0" smtClean="0"/>
              <a:t>Znamienko plus pri kladných desatinných číslach písať nemusíme.</a:t>
            </a:r>
          </a:p>
          <a:p>
            <a:r>
              <a:rPr lang="sk-SK" dirty="0" smtClean="0"/>
              <a:t>Kladné desatinné čísla zapisujeme vpravo od nuly na číselnej osi.</a:t>
            </a:r>
            <a:endParaRPr lang="sk-SK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B0F0"/>
                </a:solidFill>
              </a:rPr>
              <a:t>Záporné desatinné čísla</a:t>
            </a:r>
            <a:endParaRPr lang="sk-SK" dirty="0">
              <a:solidFill>
                <a:srgbClr val="00B0F0"/>
              </a:solidFill>
            </a:endParaRP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Vľavo od nuly na číselnej osi sa nachádzajú záporné desatinné čísla.</a:t>
            </a:r>
          </a:p>
          <a:p>
            <a:r>
              <a:rPr lang="sk-SK" dirty="0" smtClean="0"/>
              <a:t>Záporné desatinné čísla musíme písať so znamienkom mínus (-).</a:t>
            </a:r>
          </a:p>
          <a:p>
            <a:r>
              <a:rPr lang="sk-SK" dirty="0" smtClean="0"/>
              <a:t>Napríklad – 0,5; - 13,24...</a:t>
            </a:r>
          </a:p>
          <a:p>
            <a:r>
              <a:rPr lang="sk-SK" dirty="0" smtClean="0"/>
              <a:t>Znamienko mínus pri záporných číslach musíme písať vždy.</a:t>
            </a:r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B0F0"/>
                </a:solidFill>
              </a:rPr>
              <a:t>Navzájom opačné čísla.</a:t>
            </a:r>
            <a:endParaRPr lang="sk-SK" dirty="0">
              <a:solidFill>
                <a:srgbClr val="00B0F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Tak ako pri celých číslach platia tie isté pravidlá aj pre desatinné čísla.</a:t>
            </a:r>
          </a:p>
          <a:p>
            <a:r>
              <a:rPr lang="sk-SK" dirty="0" smtClean="0"/>
              <a:t>Obrazy navzájom opačných desatinných čísel ležia na navzájom opačných častiach číselnej osi, sú rovnako vzdialené od obrazu čísla 0.</a:t>
            </a:r>
          </a:p>
          <a:p>
            <a:r>
              <a:rPr lang="sk-SK" dirty="0" smtClean="0">
                <a:solidFill>
                  <a:srgbClr val="00B0F0"/>
                </a:solidFill>
              </a:rPr>
              <a:t>Opačné</a:t>
            </a:r>
            <a:r>
              <a:rPr lang="sk-SK" dirty="0" smtClean="0"/>
              <a:t> číslo ku </a:t>
            </a:r>
            <a:r>
              <a:rPr lang="sk-SK" dirty="0" smtClean="0">
                <a:solidFill>
                  <a:srgbClr val="00B0F0"/>
                </a:solidFill>
              </a:rPr>
              <a:t>kladnému číslu je záporné číslo. Opačné </a:t>
            </a:r>
            <a:r>
              <a:rPr lang="sk-SK" dirty="0" smtClean="0"/>
              <a:t>číslo k </a:t>
            </a:r>
            <a:r>
              <a:rPr lang="sk-SK" dirty="0" smtClean="0">
                <a:solidFill>
                  <a:srgbClr val="00B0F0"/>
                </a:solidFill>
              </a:rPr>
              <a:t>zápornému číslu je kladné číslo.</a:t>
            </a:r>
            <a:endParaRPr lang="sk-SK" dirty="0" smtClean="0">
              <a:solidFill>
                <a:srgbClr val="00B0F0"/>
              </a:solidFill>
            </a:endParaRPr>
          </a:p>
          <a:p>
            <a:r>
              <a:rPr lang="sk-SK" dirty="0" smtClean="0">
                <a:solidFill>
                  <a:srgbClr val="00B0F0"/>
                </a:solidFill>
              </a:rPr>
              <a:t>Číslo nula nie je ani kladné ani záporné číslo.</a:t>
            </a:r>
          </a:p>
          <a:p>
            <a:r>
              <a:rPr lang="sk-SK" dirty="0" smtClean="0">
                <a:solidFill>
                  <a:srgbClr val="00B0F0"/>
                </a:solidFill>
              </a:rPr>
              <a:t>K číslu nula je opačné číslo nula.</a:t>
            </a:r>
            <a:endParaRPr lang="sk-SK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rgbClr val="FF0000"/>
                </a:solidFill>
              </a:rPr>
              <a:t>Usporiadanie kladných a záporných desatinných čísel.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Obraz väčšieho čísla leží na číselnej osi napravo od obrazu menšieho čísla.</a:t>
            </a:r>
          </a:p>
          <a:p>
            <a:r>
              <a:rPr lang="sk-SK" dirty="0" smtClean="0"/>
              <a:t>Každé kladné desatinné číslo je vždy väčšie, ako ktorékoľvek záporné desatinné číslo.</a:t>
            </a:r>
          </a:p>
          <a:p>
            <a:r>
              <a:rPr lang="sk-SK" dirty="0" smtClean="0"/>
              <a:t>Každé záporné desatinné číslo je menšie ako nula.</a:t>
            </a:r>
          </a:p>
          <a:p>
            <a:r>
              <a:rPr lang="sk-SK" dirty="0" smtClean="0"/>
              <a:t>Čím ďalej vľavo na číselnej osi je záporné desatinné číslo menšie.</a:t>
            </a:r>
          </a:p>
          <a:p>
            <a:r>
              <a:rPr lang="sk-SK" dirty="0" smtClean="0"/>
              <a:t>Kladné a záporné desatinné čísla porovnávame podľa tých istých pravidiel ako klané a záporné celé čísla. Pomocou znakov  &gt;; &lt;; = ( väčšie, menšie, rovná sa ).</a:t>
            </a:r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rgbClr val="FF0000"/>
                </a:solidFill>
              </a:rPr>
              <a:t>Sčitovanie a </a:t>
            </a:r>
            <a:r>
              <a:rPr lang="sk-SK" dirty="0" err="1" smtClean="0">
                <a:solidFill>
                  <a:srgbClr val="FF0000"/>
                </a:solidFill>
              </a:rPr>
              <a:t>odčitovanie</a:t>
            </a:r>
            <a:r>
              <a:rPr lang="sk-SK" dirty="0" smtClean="0">
                <a:solidFill>
                  <a:srgbClr val="FF0000"/>
                </a:solidFill>
              </a:rPr>
              <a:t> kladných a záporných desatinných čísel.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Pre sčitovanie </a:t>
            </a:r>
            <a:r>
              <a:rPr lang="sk-SK" dirty="0" err="1" smtClean="0"/>
              <a:t>odčitovanie</a:t>
            </a:r>
            <a:r>
              <a:rPr lang="sk-SK" dirty="0" smtClean="0"/>
              <a:t> kladných a záporných desatinných čísel platia tie isté pravidlá ako pre sčitovanie a </a:t>
            </a:r>
            <a:r>
              <a:rPr lang="sk-SK" dirty="0" err="1" smtClean="0"/>
              <a:t>odčitovanie</a:t>
            </a:r>
            <a:r>
              <a:rPr lang="sk-SK" dirty="0" smtClean="0"/>
              <a:t> celých čísel.</a:t>
            </a:r>
          </a:p>
          <a:p>
            <a:r>
              <a:rPr lang="sk-SK" dirty="0" smtClean="0"/>
              <a:t>Pre sčítanie a odčítanie desatinných čísel platia tieto pravidlá :</a:t>
            </a:r>
          </a:p>
          <a:p>
            <a:pPr>
              <a:buNone/>
            </a:pPr>
            <a:r>
              <a:rPr lang="sk-SK" dirty="0" smtClean="0"/>
              <a:t> </a:t>
            </a:r>
            <a:r>
              <a:rPr lang="sk-SK" dirty="0" smtClean="0"/>
              <a:t>                    </a:t>
            </a:r>
            <a:r>
              <a:rPr lang="sk-SK" i="1" dirty="0" smtClean="0">
                <a:solidFill>
                  <a:srgbClr val="002060"/>
                </a:solidFill>
              </a:rPr>
              <a:t>a – ( - b ) = a + b</a:t>
            </a:r>
          </a:p>
          <a:p>
            <a:pPr>
              <a:buNone/>
            </a:pPr>
            <a:r>
              <a:rPr lang="sk-SK" i="1" dirty="0" smtClean="0">
                <a:solidFill>
                  <a:srgbClr val="002060"/>
                </a:solidFill>
              </a:rPr>
              <a:t> </a:t>
            </a:r>
            <a:r>
              <a:rPr lang="sk-SK" i="1" dirty="0" smtClean="0">
                <a:solidFill>
                  <a:srgbClr val="002060"/>
                </a:solidFill>
              </a:rPr>
              <a:t>                     a + ( - b ) = a - b</a:t>
            </a:r>
            <a:endParaRPr lang="sk-S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rgbClr val="C00000"/>
                </a:solidFill>
              </a:rPr>
              <a:t>Násobenie a delenie kladných a záporných desatinných čísel.</a:t>
            </a:r>
            <a:endParaRPr lang="sk-SK" dirty="0">
              <a:solidFill>
                <a:srgbClr val="C0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dirty="0" smtClean="0"/>
              <a:t>Pre násobenie a delenie desatinných čísel platia tie isté pravidlá ako pre celé čísla.</a:t>
            </a:r>
          </a:p>
          <a:p>
            <a:r>
              <a:rPr lang="sk-SK" dirty="0" smtClean="0">
                <a:solidFill>
                  <a:srgbClr val="C00000"/>
                </a:solidFill>
              </a:rPr>
              <a:t>Súčin a podiel rovnakých znamienok je kladný.</a:t>
            </a:r>
          </a:p>
          <a:p>
            <a:r>
              <a:rPr lang="sk-SK" dirty="0" smtClean="0">
                <a:solidFill>
                  <a:srgbClr val="C00000"/>
                </a:solidFill>
              </a:rPr>
              <a:t>Súčin a podiel rôznych znamienok je záporný.</a:t>
            </a:r>
          </a:p>
          <a:p>
            <a:pPr>
              <a:buNone/>
            </a:pPr>
            <a:r>
              <a:rPr lang="sk-SK" dirty="0" smtClean="0"/>
              <a:t> </a:t>
            </a:r>
            <a:r>
              <a:rPr lang="sk-SK" dirty="0" smtClean="0"/>
              <a:t>         + . + = +            + : + = +</a:t>
            </a:r>
          </a:p>
          <a:p>
            <a:pPr>
              <a:buNone/>
            </a:pPr>
            <a:r>
              <a:rPr lang="sk-SK" dirty="0" smtClean="0"/>
              <a:t> </a:t>
            </a:r>
            <a:r>
              <a:rPr lang="sk-SK" dirty="0" smtClean="0"/>
              <a:t>          - . - = +              - : - = +</a:t>
            </a:r>
          </a:p>
          <a:p>
            <a:pPr>
              <a:buNone/>
            </a:pPr>
            <a:r>
              <a:rPr lang="sk-SK" dirty="0" smtClean="0"/>
              <a:t> </a:t>
            </a:r>
            <a:r>
              <a:rPr lang="sk-SK" dirty="0" smtClean="0"/>
              <a:t>          + . - = -              + : - = -</a:t>
            </a:r>
          </a:p>
          <a:p>
            <a:pPr>
              <a:buNone/>
            </a:pPr>
            <a:r>
              <a:rPr lang="sk-SK" dirty="0" smtClean="0"/>
              <a:t> </a:t>
            </a:r>
            <a:r>
              <a:rPr lang="sk-SK" dirty="0" smtClean="0"/>
              <a:t>          - . + = -              - : + = -</a:t>
            </a:r>
          </a:p>
          <a:p>
            <a:pPr>
              <a:buNone/>
            </a:pPr>
            <a:r>
              <a:rPr lang="sk-SK" dirty="0" smtClean="0"/>
              <a:t>      Počítanie s nulou : </a:t>
            </a:r>
          </a:p>
          <a:p>
            <a:pPr>
              <a:buNone/>
            </a:pPr>
            <a:r>
              <a:rPr lang="sk-SK" dirty="0" smtClean="0"/>
              <a:t>      Pre každé číslo a platí </a:t>
            </a:r>
            <a:r>
              <a:rPr lang="sk-SK" i="1" dirty="0" smtClean="0"/>
              <a:t>:    a</a:t>
            </a:r>
            <a:r>
              <a:rPr lang="sk-SK" dirty="0" smtClean="0"/>
              <a:t> . 0 = 0         </a:t>
            </a:r>
            <a:r>
              <a:rPr lang="sk-SK" dirty="0" err="1" smtClean="0"/>
              <a:t>0</a:t>
            </a:r>
            <a:r>
              <a:rPr lang="sk-SK" dirty="0" smtClean="0"/>
              <a:t> : </a:t>
            </a:r>
            <a:r>
              <a:rPr lang="sk-SK" i="1" dirty="0" smtClean="0"/>
              <a:t>a </a:t>
            </a:r>
            <a:r>
              <a:rPr lang="sk-SK" dirty="0" smtClean="0"/>
              <a:t>= 0</a:t>
            </a:r>
          </a:p>
          <a:p>
            <a:pPr>
              <a:buNone/>
            </a:pPr>
            <a:r>
              <a:rPr lang="sk-SK" dirty="0" smtClean="0"/>
              <a:t> </a:t>
            </a:r>
            <a:r>
              <a:rPr lang="sk-SK" dirty="0" smtClean="0"/>
              <a:t>     Napríklad : 5,12 . 0 = 0    </a:t>
            </a:r>
            <a:r>
              <a:rPr lang="sk-SK" dirty="0" err="1" smtClean="0"/>
              <a:t>0</a:t>
            </a:r>
            <a:r>
              <a:rPr lang="sk-SK" dirty="0" smtClean="0"/>
              <a:t> : 5,12 = 0</a:t>
            </a:r>
          </a:p>
          <a:p>
            <a:pPr>
              <a:buNone/>
            </a:pPr>
            <a:r>
              <a:rPr lang="sk-SK" dirty="0" smtClean="0"/>
              <a:t> </a:t>
            </a:r>
            <a:r>
              <a:rPr lang="sk-SK" dirty="0" smtClean="0"/>
              <a:t>     </a:t>
            </a:r>
            <a:r>
              <a:rPr lang="sk-SK" dirty="0" smtClean="0">
                <a:solidFill>
                  <a:srgbClr val="C00000"/>
                </a:solidFill>
              </a:rPr>
              <a:t>Nulou sa nedelí !</a:t>
            </a:r>
            <a:endParaRPr lang="sk-SK" dirty="0" smtClean="0"/>
          </a:p>
          <a:p>
            <a:pPr>
              <a:buNone/>
            </a:pPr>
            <a:endParaRPr lang="sk-SK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542</Words>
  <Application>Microsoft Office PowerPoint</Application>
  <PresentationFormat>Prezentácia na obrazovke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Motív Office</vt:lpstr>
      <vt:lpstr>Kladné a záporné desatinné čísla.</vt:lpstr>
      <vt:lpstr>Absolútna hodnota čísla.</vt:lpstr>
      <vt:lpstr>Kladné a záporné desatinné čísla.</vt:lpstr>
      <vt:lpstr>Navzájom opačné čísla.</vt:lpstr>
      <vt:lpstr>Usporiadanie kladných a záporných desatinných čísel.</vt:lpstr>
      <vt:lpstr>Sčitovanie a odčitovanie kladných a záporných desatinných čísel.</vt:lpstr>
      <vt:lpstr>Násobenie a delenie kladných a záporných desatinných čísel.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Kladné a záporné desatinné čísla.</dc:title>
  <dc:creator>Katarina Kovacova</dc:creator>
  <cp:lastModifiedBy>Katarina Kovacova</cp:lastModifiedBy>
  <cp:revision>10</cp:revision>
  <dcterms:created xsi:type="dcterms:W3CDTF">2020-11-02T16:04:02Z</dcterms:created>
  <dcterms:modified xsi:type="dcterms:W3CDTF">2020-11-03T10:36:53Z</dcterms:modified>
</cp:coreProperties>
</file>