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1306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361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2960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732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12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689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083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9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376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854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324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E25EE-333D-490D-A31C-22D8AA4F64A4}" type="datetimeFigureOut">
              <a:rPr lang="sk-SK" smtClean="0"/>
              <a:t>28. 1. 2021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FB46C12-6301-46DA-8440-FB7480646AEE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971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FAFC34-5C9F-4334-80B6-AAE0A4591C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sk-SK" b="0" i="0" dirty="0">
                <a:solidFill>
                  <a:srgbClr val="5341AF"/>
                </a:solidFill>
                <a:effectLst/>
                <a:latin typeface="Archivo Narrow"/>
              </a:rPr>
            </a:br>
            <a:r>
              <a:rPr lang="ru-RU" sz="6000" b="1" i="0" dirty="0">
                <a:solidFill>
                  <a:srgbClr val="5341AF"/>
                </a:solidFill>
                <a:effectLst/>
                <a:latin typeface="Archivo Narrow"/>
              </a:rPr>
              <a:t>Сколько тебе лет?</a:t>
            </a:r>
            <a:br>
              <a:rPr lang="ru-RU" b="1" i="0" dirty="0">
                <a:solidFill>
                  <a:srgbClr val="5341AF"/>
                </a:solidFill>
                <a:effectLst/>
                <a:latin typeface="Archivo Narrow"/>
              </a:rPr>
            </a:br>
            <a:endParaRPr lang="sk-SK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8679D84-94DE-41A8-AA73-6FB512278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Koľko máš rokov?</a:t>
            </a:r>
          </a:p>
        </p:txBody>
      </p:sp>
      <p:pic>
        <p:nvPicPr>
          <p:cNvPr id="2050" name="Picture 2" descr="Fotka vtipné kreslené čísla-1 #2610442 | fotobanka Fotky&amp;Foto">
            <a:extLst>
              <a:ext uri="{FF2B5EF4-FFF2-40B4-BE49-F238E27FC236}">
                <a16:creationId xmlns:a16="http://schemas.microsoft.com/office/drawing/2014/main" id="{07BFBFD3-9E17-491C-97C4-A201D1E1FB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54" y="200617"/>
            <a:ext cx="1876425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Vtipná čísla stock fotografie, royalty free Vtipná čísla obrázky |  Depositphotos ®">
            <a:extLst>
              <a:ext uri="{FF2B5EF4-FFF2-40B4-BE49-F238E27FC236}">
                <a16:creationId xmlns:a16="http://schemas.microsoft.com/office/drawing/2014/main" id="{AFEC7996-3AB2-4CC9-A0A4-A3A4EAAB41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8200" y="3429000"/>
            <a:ext cx="1809750" cy="25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Vtipné Kreslené Číslo Tři klipartové obrázky">
            <a:extLst>
              <a:ext uri="{FF2B5EF4-FFF2-40B4-BE49-F238E27FC236}">
                <a16:creationId xmlns:a16="http://schemas.microsoft.com/office/drawing/2014/main" id="{6BB2BEEB-C8CA-4CCC-96AC-7C64AB15F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950" y="1751238"/>
            <a:ext cx="1575558" cy="157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Klipartový obrázek Květinové číslice, kreslené vektorové čísla s botanickým  vzor">
            <a:extLst>
              <a:ext uri="{FF2B5EF4-FFF2-40B4-BE49-F238E27FC236}">
                <a16:creationId xmlns:a16="http://schemas.microsoft.com/office/drawing/2014/main" id="{AC5C2D21-CF31-4D4C-B4DD-BDE20BF79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7330" y="3699211"/>
            <a:ext cx="1810015" cy="1810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Narodeninová sviečka Mickey Mouse - číslo 4 - NajParty.sk">
            <a:extLst>
              <a:ext uri="{FF2B5EF4-FFF2-40B4-BE49-F238E27FC236}">
                <a16:creationId xmlns:a16="http://schemas.microsoft.com/office/drawing/2014/main" id="{88F2C685-767B-4B3C-B95E-9EA2C5B544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79" y="64636"/>
            <a:ext cx="1314154" cy="147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59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D5F235-5C1D-443B-A7CD-70B85BA0E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139" y="157655"/>
            <a:ext cx="10660716" cy="1696100"/>
          </a:xfrm>
        </p:spPr>
        <p:txBody>
          <a:bodyPr>
            <a:normAutofit fontScale="90000"/>
          </a:bodyPr>
          <a:lstStyle/>
          <a:p>
            <a:pPr marL="228600" marR="0" lvl="0" indent="-228600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31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Запомните</a:t>
            </a:r>
            <a:r>
              <a:rPr lang="sk-SK" sz="3100" b="1" cap="none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sk-SK" sz="3100" cap="none" dirty="0">
                <a:solidFill>
                  <a:srgbClr val="7030A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</a:t>
            </a:r>
            <a:r>
              <a:rPr kumimoji="0" lang="sk-SK" sz="270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</a:t>
            </a:r>
            <a:r>
              <a:rPr kumimoji="0" lang="sk-SK" sz="2700" i="0" u="none" strike="noStrike" kern="1200" cap="none" spc="0" normalizeH="0" baseline="0" noProof="0" dirty="0">
                <a:ln>
                  <a:noFill/>
                </a:ln>
                <a:solidFill>
                  <a:srgbClr val="5341A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apamätajte si):</a:t>
            </a:r>
            <a:br>
              <a:rPr kumimoji="0" lang="sk-SK" sz="270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sk-SK" sz="270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 Na vyjadrenie otázky </a:t>
            </a:r>
            <a:r>
              <a:rPr kumimoji="0" lang="ru-RU" sz="270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 </a:t>
            </a:r>
            <a:r>
              <a:rPr kumimoji="0" lang="sk-SK" sz="270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odpovede - </a:t>
            </a:r>
            <a:r>
              <a:rPr kumimoji="0" lang="sk-SK" sz="2700" i="0" u="none" strike="noStrike" kern="1200" cap="none" spc="0" normalizeH="0" baseline="0" noProof="0" dirty="0">
                <a:ln>
                  <a:noFill/>
                </a:ln>
                <a:solidFill>
                  <a:srgbClr val="5341A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koľko má kto rokov</a:t>
            </a:r>
            <a:r>
              <a:rPr kumimoji="0" lang="sk-SK" sz="270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- používame v ruštine väzbu so zámenami (v 3. páde):</a:t>
            </a:r>
            <a:br>
              <a:rPr kumimoji="0" lang="sk-SK" sz="2800" b="0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endParaRPr lang="sk-SK" dirty="0"/>
          </a:p>
        </p:txBody>
      </p:sp>
      <p:sp>
        <p:nvSpPr>
          <p:cNvPr id="6" name="BlokTextu 5">
            <a:extLst>
              <a:ext uri="{FF2B5EF4-FFF2-40B4-BE49-F238E27FC236}">
                <a16:creationId xmlns:a16="http://schemas.microsoft.com/office/drawing/2014/main" id="{59064BD2-C245-4F4B-BC9C-4209E13B5FCC}"/>
              </a:ext>
            </a:extLst>
          </p:cNvPr>
          <p:cNvSpPr txBox="1"/>
          <p:nvPr/>
        </p:nvSpPr>
        <p:spPr>
          <a:xfrm>
            <a:off x="1466192" y="1986455"/>
            <a:ext cx="542333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тебе лет?</a:t>
            </a:r>
            <a:r>
              <a:rPr lang="sk-SK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sk-SK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Koľko mám rokov?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máš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má - 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ей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má - ona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máme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ам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máte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majú</a:t>
            </a: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8031FA40-6287-452C-BD0D-138FCE48DE09}"/>
              </a:ext>
            </a:extLst>
          </p:cNvPr>
          <p:cNvSpPr txBox="1"/>
          <p:nvPr/>
        </p:nvSpPr>
        <p:spPr>
          <a:xfrm>
            <a:off x="1466192" y="4017780"/>
            <a:ext cx="9259616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 двенадцать лет</a:t>
            </a:r>
            <a:r>
              <a:rPr lang="ru-RU" dirty="0"/>
              <a:t>.</a:t>
            </a:r>
            <a:r>
              <a:rPr lang="sk-SK" dirty="0"/>
              <a:t>                   </a:t>
            </a:r>
            <a:r>
              <a:rPr lang="sk-SK" b="1" dirty="0"/>
              <a:t>Mám dvanásť rokov.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тебе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máš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ему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má - on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ей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má - ona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нам 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máme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máte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majú</a:t>
            </a:r>
            <a:endParaRPr lang="sk-SK" dirty="0"/>
          </a:p>
        </p:txBody>
      </p:sp>
      <p:pic>
        <p:nvPicPr>
          <p:cNvPr id="7170" name="Picture 2" descr="Základná škola s materskou školou prijme do zamestnania učiteľa /učiteľku">
            <a:extLst>
              <a:ext uri="{FF2B5EF4-FFF2-40B4-BE49-F238E27FC236}">
                <a16:creationId xmlns:a16="http://schemas.microsoft.com/office/drawing/2014/main" id="{4EF9B0F5-B066-46CB-B559-049EC1E81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75" y="176865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637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85E142-8616-4C5F-BE63-96C6812AC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52249"/>
            <a:ext cx="9603275" cy="1601506"/>
          </a:xfrm>
        </p:spPr>
        <p:txBody>
          <a:bodyPr/>
          <a:lstStyle/>
          <a:p>
            <a:r>
              <a:rPr lang="sk-SK" b="1" i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 vyjadrenie počtu rokov používame:</a:t>
            </a: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Zdroj: Juráková Beata">
            <a:extLst>
              <a:ext uri="{FF2B5EF4-FFF2-40B4-BE49-F238E27FC236}">
                <a16:creationId xmlns:a16="http://schemas.microsoft.com/office/drawing/2014/main" id="{C1FA8E32-A990-4C2C-89F0-18F2D0E56D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29" y="1024759"/>
            <a:ext cx="10373710" cy="5028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Základná škola s materskou školou prijme do zamestnania učiteľa /učiteľku">
            <a:extLst>
              <a:ext uri="{FF2B5EF4-FFF2-40B4-BE49-F238E27FC236}">
                <a16:creationId xmlns:a16="http://schemas.microsoft.com/office/drawing/2014/main" id="{81EA4976-3BA1-4375-AD6B-9D14FD62F7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372" y="977402"/>
            <a:ext cx="1752706" cy="1752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250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A1B9E7-B959-4353-8DBB-6052869BC9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0" i="0" dirty="0">
                <a:solidFill>
                  <a:srgbClr val="212529"/>
                </a:solidFill>
                <a:effectLst/>
                <a:latin typeface="Muli"/>
              </a:rPr>
              <a:t>Na porovnanie veku používame výrazy: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1164338-783A-444C-ADD3-D55201F3D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418898"/>
            <a:ext cx="9603275" cy="476118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36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 сколько лет (я, ты, он, она, оно, мы, вы, они) старше? моложе?...кого?</a:t>
            </a:r>
            <a:endParaRPr lang="ru-RU" sz="3600" b="1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k-SK" sz="36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 koľko rokov (som, si, on je, ona je, ono je, sme, ste, sú) starší? mladší? ... ako kto?</a:t>
            </a:r>
          </a:p>
          <a:p>
            <a:pPr algn="just"/>
            <a:r>
              <a:rPr lang="ru-RU" sz="36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 на год</a:t>
            </a:r>
            <a:r>
              <a:rPr lang="ru-RU" sz="36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старше тебя. </a:t>
            </a:r>
            <a:r>
              <a:rPr lang="sk-SK" sz="36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Som o rok starší ako ty.</a:t>
            </a:r>
          </a:p>
          <a:p>
            <a:pPr algn="just"/>
            <a:r>
              <a:rPr lang="ru-RU" sz="36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Мама на восемь лет моложе папы. </a:t>
            </a:r>
            <a:r>
              <a:rPr lang="sk-SK" sz="36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Mama je o osem rokov mladšia ako otec.</a:t>
            </a:r>
          </a:p>
          <a:p>
            <a:pPr algn="just"/>
            <a:r>
              <a:rPr lang="ru-RU" sz="36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 на четыре год</a:t>
            </a:r>
            <a:r>
              <a:rPr lang="sk-SK" sz="36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 </a:t>
            </a:r>
            <a:r>
              <a:rPr lang="ru-RU" sz="36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моложе Веры. </a:t>
            </a:r>
            <a:r>
              <a:rPr lang="sk-SK" sz="36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On je o štyri roky mladší ako Viera.</a:t>
            </a:r>
          </a:p>
          <a:p>
            <a:pPr marL="0" indent="0">
              <a:buNone/>
            </a:pPr>
            <a:br>
              <a:rPr lang="sk-SK" dirty="0"/>
            </a:br>
            <a:endParaRPr lang="sk-SK" dirty="0"/>
          </a:p>
        </p:txBody>
      </p:sp>
      <p:pic>
        <p:nvPicPr>
          <p:cNvPr id="8194" name="Picture 2" descr="Základná škola s materskou školou prijme do zamestnania učiteľa /učiteľku">
            <a:extLst>
              <a:ext uri="{FF2B5EF4-FFF2-40B4-BE49-F238E27FC236}">
                <a16:creationId xmlns:a16="http://schemas.microsoft.com/office/drawing/2014/main" id="{B01F7FAE-3DEF-4930-8D47-7BE2D31C67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246" y="1"/>
            <a:ext cx="1853754" cy="185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541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B66D9B8-14CD-488E-A0BE-7AC8588967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599090"/>
            <a:ext cx="9603275" cy="4867256"/>
          </a:xfrm>
        </p:spPr>
        <p:txBody>
          <a:bodyPr>
            <a:normAutofit/>
          </a:bodyPr>
          <a:lstStyle/>
          <a:p>
            <a:pPr algn="l"/>
            <a:r>
              <a:rPr lang="ru-RU" sz="24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тебе лет, Миша?</a:t>
            </a:r>
            <a:endParaRPr lang="ru-RU" sz="2800" b="1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Koľko máš rokov, Míša?</a:t>
            </a:r>
          </a:p>
          <a:p>
            <a:pPr algn="l"/>
            <a:r>
              <a:rPr lang="ru-RU" sz="28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Мне одинадцать лет. А тебе?</a:t>
            </a:r>
            <a:endParaRPr lang="ru-RU" sz="2800" b="1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Mám jedenásť rokov. А ty?</a:t>
            </a:r>
          </a:p>
          <a:p>
            <a:pPr algn="l"/>
            <a:r>
              <a:rPr lang="ru-RU" sz="28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Мне уже двенадцать.</a:t>
            </a:r>
            <a:endParaRPr lang="ru-RU" sz="2800" b="1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Ja mám už dvanásť.</a:t>
            </a:r>
          </a:p>
          <a:p>
            <a:endParaRPr lang="sk-SK" dirty="0"/>
          </a:p>
        </p:txBody>
      </p:sp>
      <p:pic>
        <p:nvPicPr>
          <p:cNvPr id="4098" name="Picture 2" descr="Zdroj: Kováčiková, E. a kol.: Ruský jazyk pre 5. ročník základnej školy, SPN, Bratislava 1982">
            <a:extLst>
              <a:ext uri="{FF2B5EF4-FFF2-40B4-BE49-F238E27FC236}">
                <a16:creationId xmlns:a16="http://schemas.microsoft.com/office/drawing/2014/main" id="{3B9556D9-6E0E-4BAD-BDED-AA3D9D8040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6474" y="804519"/>
            <a:ext cx="249555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87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9215CD-8BF2-494A-914F-C841F8139A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740979"/>
            <a:ext cx="9603275" cy="4725367"/>
          </a:xfrm>
        </p:spPr>
        <p:txBody>
          <a:bodyPr>
            <a:normAutofit/>
          </a:bodyPr>
          <a:lstStyle/>
          <a:p>
            <a:pPr algn="l"/>
            <a:r>
              <a:rPr lang="ru-RU" sz="28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лет твоему брату?</a:t>
            </a:r>
            <a:endParaRPr lang="ru-RU" sz="28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sk-SK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Koľko rokov má tvoj brat?</a:t>
            </a:r>
          </a:p>
          <a:p>
            <a:pPr algn="l"/>
            <a:r>
              <a:rPr lang="sk-SK" sz="28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Ему двадцать лет. А твоему?</a:t>
            </a:r>
            <a:endParaRPr lang="ru-RU" sz="28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sk-SK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Má dvadsať rokov. A tvoj?</a:t>
            </a:r>
          </a:p>
          <a:p>
            <a:pPr algn="l"/>
            <a:r>
              <a:rPr lang="sk-SK" sz="28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Моему четыре года.</a:t>
            </a:r>
            <a:endParaRPr lang="ru-RU" sz="28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sk-SK" sz="28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Môj má štyri roky.</a:t>
            </a:r>
          </a:p>
          <a:p>
            <a:endParaRPr lang="sk-SK" dirty="0"/>
          </a:p>
        </p:txBody>
      </p:sp>
      <p:pic>
        <p:nvPicPr>
          <p:cNvPr id="5122" name="Picture 2" descr="Vektorová grafika Chlapci potřesení rukou kreslené ilustrace izolované na  bílém #139675604 | fotobanka Fotky&amp;Foto">
            <a:extLst>
              <a:ext uri="{FF2B5EF4-FFF2-40B4-BE49-F238E27FC236}">
                <a16:creationId xmlns:a16="http://schemas.microsoft.com/office/drawing/2014/main" id="{61F9C447-3D0B-404F-9A63-040315F596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8" y="1664904"/>
            <a:ext cx="2019300" cy="2266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3821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DE1EE6-20A5-4057-BA46-7998F1541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756746"/>
            <a:ext cx="9603275" cy="4709600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ru-RU" sz="112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лет твоей маме?</a:t>
            </a:r>
            <a:endParaRPr lang="ru-RU" sz="112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12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sk-SK" sz="11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Koľko rokov má tvoja mama?</a:t>
            </a:r>
          </a:p>
          <a:p>
            <a:pPr algn="l"/>
            <a:r>
              <a:rPr lang="sk-SK" sz="112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 </a:t>
            </a:r>
            <a:r>
              <a:rPr lang="ru-RU" sz="112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Моей маме сорок один год.</a:t>
            </a:r>
            <a:endParaRPr lang="ru-RU" sz="112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1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11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Moja mama má štyridsaťjeden rokov.</a:t>
            </a:r>
          </a:p>
          <a:p>
            <a:pPr algn="l"/>
            <a:r>
              <a:rPr lang="sk-SK" sz="112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12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папе?</a:t>
            </a:r>
            <a:endParaRPr lang="ru-RU" sz="112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1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11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 otec?</a:t>
            </a:r>
          </a:p>
          <a:p>
            <a:pPr algn="l"/>
            <a:r>
              <a:rPr lang="sk-SK" sz="112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1200" b="1" i="0" dirty="0">
                <a:solidFill>
                  <a:srgbClr val="5341A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Папе сорок два года.</a:t>
            </a:r>
            <a:endParaRPr lang="ru-RU" sz="11200" b="0" i="0" dirty="0">
              <a:solidFill>
                <a:srgbClr val="212529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1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11200" b="0" i="0" dirty="0">
                <a:solidFill>
                  <a:srgbClr val="212529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Otec má štyridsaťdva rokov.</a:t>
            </a:r>
          </a:p>
          <a:p>
            <a:endParaRPr lang="sk-SK" dirty="0"/>
          </a:p>
        </p:txBody>
      </p:sp>
      <p:pic>
        <p:nvPicPr>
          <p:cNvPr id="6146" name="Picture 2" descr="Mnoho rodín rieši otázku, či mať druhé dieťa. Ja riešim tretie. | Mama |  Články | MAMA a Ja">
            <a:extLst>
              <a:ext uri="{FF2B5EF4-FFF2-40B4-BE49-F238E27FC236}">
                <a16:creationId xmlns:a16="http://schemas.microsoft.com/office/drawing/2014/main" id="{123619D7-0AF4-4500-BD81-F6615FE26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0934" y="1391654"/>
            <a:ext cx="5060274" cy="242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263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ACADEF1-29CC-4839-9F71-9500DC9F0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внимание.</a:t>
            </a:r>
            <a:endParaRPr lang="sk-SK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6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sk-SK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111401"/>
      </p:ext>
    </p:extLst>
  </p:cSld>
  <p:clrMapOvr>
    <a:masterClrMapping/>
  </p:clrMapOvr>
</p:sld>
</file>

<file path=ppt/theme/theme1.xml><?xml version="1.0" encoding="utf-8"?>
<a:theme xmlns:a="http://schemas.openxmlformats.org/drawingml/2006/main" name="Galéria">
  <a:themeElements>
    <a:clrScheme name="Galé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é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é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73</TotalTime>
  <Words>338</Words>
  <Application>Microsoft Office PowerPoint</Application>
  <PresentationFormat>Širokouhlá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Archivo Narrow</vt:lpstr>
      <vt:lpstr>Arial</vt:lpstr>
      <vt:lpstr>Gill Sans MT</vt:lpstr>
      <vt:lpstr>Muli</vt:lpstr>
      <vt:lpstr>Times New Roman</vt:lpstr>
      <vt:lpstr>Galéria</vt:lpstr>
      <vt:lpstr> Сколько тебе лет? </vt:lpstr>
      <vt:lpstr>Запомните (Zapamätajte si): 1. Na vyjadrenie otázky а odpovede - koľko má kto rokov - používame v ruštine väzbu so zámenami (v 3. páde): </vt:lpstr>
      <vt:lpstr>Na vyjadrenie počtu rokov používame:</vt:lpstr>
      <vt:lpstr>Na porovnanie veku používame výrazy: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Сколько тебе лет? </dc:title>
  <dc:creator>PC</dc:creator>
  <cp:lastModifiedBy>PC</cp:lastModifiedBy>
  <cp:revision>11</cp:revision>
  <dcterms:created xsi:type="dcterms:W3CDTF">2021-01-27T22:05:04Z</dcterms:created>
  <dcterms:modified xsi:type="dcterms:W3CDTF">2021-01-28T18:32:19Z</dcterms:modified>
</cp:coreProperties>
</file>